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20.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6"/>
  </p:notesMasterIdLst>
  <p:handoutMasterIdLst>
    <p:handoutMasterId r:id="rId57"/>
  </p:handoutMasterIdLst>
  <p:sldIdLst>
    <p:sldId id="557" r:id="rId2"/>
    <p:sldId id="491" r:id="rId3"/>
    <p:sldId id="461" r:id="rId4"/>
    <p:sldId id="338" r:id="rId5"/>
    <p:sldId id="340" r:id="rId6"/>
    <p:sldId id="492" r:id="rId7"/>
    <p:sldId id="489" r:id="rId8"/>
    <p:sldId id="345" r:id="rId9"/>
    <p:sldId id="494" r:id="rId10"/>
    <p:sldId id="495" r:id="rId11"/>
    <p:sldId id="496" r:id="rId12"/>
    <p:sldId id="342" r:id="rId13"/>
    <p:sldId id="497" r:id="rId14"/>
    <p:sldId id="498" r:id="rId15"/>
    <p:sldId id="499" r:id="rId16"/>
    <p:sldId id="505" r:id="rId17"/>
    <p:sldId id="510" r:id="rId18"/>
    <p:sldId id="506" r:id="rId19"/>
    <p:sldId id="508" r:id="rId20"/>
    <p:sldId id="509" r:id="rId21"/>
    <p:sldId id="511" r:id="rId22"/>
    <p:sldId id="513" r:id="rId23"/>
    <p:sldId id="514" r:id="rId24"/>
    <p:sldId id="515" r:id="rId25"/>
    <p:sldId id="558" r:id="rId26"/>
    <p:sldId id="518" r:id="rId27"/>
    <p:sldId id="516" r:id="rId28"/>
    <p:sldId id="520" r:id="rId29"/>
    <p:sldId id="521" r:id="rId30"/>
    <p:sldId id="522" r:id="rId31"/>
    <p:sldId id="523" r:id="rId32"/>
    <p:sldId id="524" r:id="rId33"/>
    <p:sldId id="525" r:id="rId34"/>
    <p:sldId id="526" r:id="rId35"/>
    <p:sldId id="527" r:id="rId36"/>
    <p:sldId id="528" r:id="rId37"/>
    <p:sldId id="529" r:id="rId38"/>
    <p:sldId id="530" r:id="rId39"/>
    <p:sldId id="531" r:id="rId40"/>
    <p:sldId id="532" r:id="rId41"/>
    <p:sldId id="533" r:id="rId42"/>
    <p:sldId id="534" r:id="rId43"/>
    <p:sldId id="536" r:id="rId44"/>
    <p:sldId id="538" r:id="rId45"/>
    <p:sldId id="539" r:id="rId46"/>
    <p:sldId id="540" r:id="rId47"/>
    <p:sldId id="545" r:id="rId48"/>
    <p:sldId id="546" r:id="rId49"/>
    <p:sldId id="547" r:id="rId50"/>
    <p:sldId id="548" r:id="rId51"/>
    <p:sldId id="549" r:id="rId52"/>
    <p:sldId id="550" r:id="rId53"/>
    <p:sldId id="551" r:id="rId54"/>
    <p:sldId id="561" r:id="rId55"/>
  </p:sldIdLst>
  <p:sldSz cx="9144000" cy="6858000" type="screen4x3"/>
  <p:notesSz cx="6858000" cy="9144000"/>
  <p:defaultTextStyle>
    <a:defPPr>
      <a:defRPr lang="es-ES"/>
    </a:defPPr>
    <a:lvl1pPr algn="l" rtl="0" fontAlgn="base">
      <a:spcBef>
        <a:spcPct val="0"/>
      </a:spcBef>
      <a:spcAft>
        <a:spcPct val="0"/>
      </a:spcAft>
      <a:defRPr b="1" kern="1200">
        <a:solidFill>
          <a:srgbClr val="9900CC"/>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rgbClr val="9900CC"/>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rgbClr val="9900CC"/>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rgbClr val="9900CC"/>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rgbClr val="9900CC"/>
        </a:solidFill>
        <a:latin typeface="Arial" charset="0"/>
        <a:ea typeface="ＭＳ Ｐゴシック" charset="0"/>
        <a:cs typeface="ＭＳ Ｐゴシック" charset="0"/>
      </a:defRPr>
    </a:lvl5pPr>
    <a:lvl6pPr marL="2286000" algn="l" defTabSz="457200" rtl="0" eaLnBrk="1" latinLnBrk="0" hangingPunct="1">
      <a:defRPr b="1" kern="1200">
        <a:solidFill>
          <a:srgbClr val="9900CC"/>
        </a:solidFill>
        <a:latin typeface="Arial" charset="0"/>
        <a:ea typeface="ＭＳ Ｐゴシック" charset="0"/>
        <a:cs typeface="ＭＳ Ｐゴシック" charset="0"/>
      </a:defRPr>
    </a:lvl6pPr>
    <a:lvl7pPr marL="2743200" algn="l" defTabSz="457200" rtl="0" eaLnBrk="1" latinLnBrk="0" hangingPunct="1">
      <a:defRPr b="1" kern="1200">
        <a:solidFill>
          <a:srgbClr val="9900CC"/>
        </a:solidFill>
        <a:latin typeface="Arial" charset="0"/>
        <a:ea typeface="ＭＳ Ｐゴシック" charset="0"/>
        <a:cs typeface="ＭＳ Ｐゴシック" charset="0"/>
      </a:defRPr>
    </a:lvl7pPr>
    <a:lvl8pPr marL="3200400" algn="l" defTabSz="457200" rtl="0" eaLnBrk="1" latinLnBrk="0" hangingPunct="1">
      <a:defRPr b="1" kern="1200">
        <a:solidFill>
          <a:srgbClr val="9900CC"/>
        </a:solidFill>
        <a:latin typeface="Arial" charset="0"/>
        <a:ea typeface="ＭＳ Ｐゴシック" charset="0"/>
        <a:cs typeface="ＭＳ Ｐゴシック" charset="0"/>
      </a:defRPr>
    </a:lvl8pPr>
    <a:lvl9pPr marL="3657600" algn="l" defTabSz="457200" rtl="0" eaLnBrk="1" latinLnBrk="0" hangingPunct="1">
      <a:defRPr b="1" kern="1200">
        <a:solidFill>
          <a:srgbClr val="9900C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990099"/>
    <a:srgbClr val="000066"/>
    <a:srgbClr val="663300"/>
    <a:srgbClr val="000099"/>
    <a:srgbClr val="996633"/>
    <a:srgbClr val="80000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4" y="-576"/>
      </p:cViewPr>
      <p:guideLst>
        <p:guide orient="horz" pos="2160"/>
        <p:guide pos="2880"/>
      </p:guideLst>
    </p:cSldViewPr>
  </p:slideViewPr>
  <p:outlineViewPr>
    <p:cViewPr>
      <p:scale>
        <a:sx n="33" d="100"/>
        <a:sy n="33" d="100"/>
      </p:scale>
      <p:origin x="0" y="1514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74" y="3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0" Type="http://schemas.openxmlformats.org/officeDocument/2006/relationships/image" Target="../media/image24.emf"/><Relationship Id="rId1" Type="http://schemas.openxmlformats.org/officeDocument/2006/relationships/image" Target="../media/image15.emf"/><Relationship Id="rId2"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1" Type="http://schemas.openxmlformats.org/officeDocument/2006/relationships/image" Target="../media/image25.emf"/><Relationship Id="rId2"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ea typeface="+mn-ea"/>
                <a:cs typeface="Arial" charset="0"/>
              </a:defRPr>
            </a:lvl1pPr>
          </a:lstStyle>
          <a:p>
            <a:pPr>
              <a:defRPr/>
            </a:pPr>
            <a:endParaRPr lang="es-ES_tradnl"/>
          </a:p>
        </p:txBody>
      </p:sp>
      <p:sp>
        <p:nvSpPr>
          <p:cNvPr id="97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ea typeface="+mn-ea"/>
                <a:cs typeface="Arial" charset="0"/>
              </a:defRPr>
            </a:lvl1pPr>
          </a:lstStyle>
          <a:p>
            <a:pPr>
              <a:defRPr/>
            </a:pPr>
            <a:endParaRPr lang="es-ES_tradnl"/>
          </a:p>
        </p:txBody>
      </p:sp>
      <p:sp>
        <p:nvSpPr>
          <p:cNvPr id="97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ea typeface="+mn-ea"/>
                <a:cs typeface="Arial" charset="0"/>
              </a:defRPr>
            </a:lvl1pPr>
          </a:lstStyle>
          <a:p>
            <a:pPr>
              <a:defRPr/>
            </a:pPr>
            <a:endParaRPr lang="es-ES_tradnl"/>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cs typeface="Arial" charset="0"/>
              </a:defRPr>
            </a:lvl1pPr>
          </a:lstStyle>
          <a:p>
            <a:pPr>
              <a:defRPr/>
            </a:pPr>
            <a:fld id="{9A3A6ED3-6EC5-714A-B9A8-6A320E63CD11}" type="slidenum">
              <a:rPr lang="es-ES_tradnl"/>
              <a:pPr>
                <a:defRPr/>
              </a:pPr>
              <a:t>‹Nr.›</a:t>
            </a:fld>
            <a:endParaRPr lang="es-ES_tradnl"/>
          </a:p>
        </p:txBody>
      </p:sp>
    </p:spTree>
    <p:extLst>
      <p:ext uri="{BB962C8B-B14F-4D97-AF65-F5344CB8AC3E}">
        <p14:creationId xmlns:p14="http://schemas.microsoft.com/office/powerpoint/2010/main" val="422894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ea typeface="+mn-ea"/>
                <a:cs typeface="Arial" charset="0"/>
              </a:defRPr>
            </a:lvl1pPr>
          </a:lstStyle>
          <a:p>
            <a:pPr>
              <a:defRPr/>
            </a:pPr>
            <a:endParaRPr lang="es-E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ea typeface="+mn-ea"/>
                <a:cs typeface="Arial" charset="0"/>
              </a:defRPr>
            </a:lvl1pPr>
          </a:lstStyle>
          <a:p>
            <a:pPr>
              <a:defRPr/>
            </a:pPr>
            <a:endParaRPr lang="es-E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ea typeface="+mn-ea"/>
                <a:cs typeface="Arial" charset="0"/>
              </a:defRPr>
            </a:lvl1pPr>
          </a:lstStyle>
          <a:p>
            <a:pPr>
              <a:defRPr/>
            </a:pPr>
            <a:endParaRPr lang="es-E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cs typeface="Arial" charset="0"/>
              </a:defRPr>
            </a:lvl1pPr>
          </a:lstStyle>
          <a:p>
            <a:pPr>
              <a:defRPr/>
            </a:pPr>
            <a:fld id="{467C56AE-2141-214A-8B67-9668E9FCE3A5}" type="slidenum">
              <a:rPr lang="es-ES"/>
              <a:pPr>
                <a:defRPr/>
              </a:pPr>
              <a:t>‹Nr.›</a:t>
            </a:fld>
            <a:endParaRPr lang="es-ES"/>
          </a:p>
        </p:txBody>
      </p:sp>
    </p:spTree>
    <p:extLst>
      <p:ext uri="{BB962C8B-B14F-4D97-AF65-F5344CB8AC3E}">
        <p14:creationId xmlns:p14="http://schemas.microsoft.com/office/powerpoint/2010/main" val="2698408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noTextEdit="1"/>
          </p:cNvSpPr>
          <p:nvPr>
            <p:ph type="sldImg"/>
          </p:nvPr>
        </p:nvSpPr>
        <p:spPr>
          <a:ln/>
        </p:spPr>
      </p:sp>
      <p:sp>
        <p:nvSpPr>
          <p:cNvPr id="2048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dirty="0"/>
              <a:t>Egun on!. </a:t>
            </a:r>
            <a:r>
              <a:rPr lang="eu-ES"/>
              <a:t>Klase honetan </a:t>
            </a:r>
            <a:r>
              <a:rPr lang="eu-ES" smtClean="0"/>
              <a:t>Garezur </a:t>
            </a:r>
            <a:r>
              <a:rPr lang="eu-ES"/>
              <a:t>Barneko Hipertentsio gaia azalduko dugu. </a:t>
            </a:r>
            <a:r>
              <a:rPr lang="eu-ES" dirty="0"/>
              <a:t>Gai garrantzitsua da neurokirurgian.</a:t>
            </a:r>
          </a:p>
        </p:txBody>
      </p:sp>
      <p:sp>
        <p:nvSpPr>
          <p:cNvPr id="2048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02933C5D-AA5E-E349-9F39-AF677309DC3E}" type="slidenum">
              <a:rPr lang="es-ES" sz="1200" b="0">
                <a:solidFill>
                  <a:schemeClr val="tx1"/>
                </a:solidFill>
              </a:rPr>
              <a:pPr eaLnBrk="1" hangingPunct="1"/>
              <a:t>1</a:t>
            </a:fld>
            <a:endParaRPr lang="es-ES"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noTextEdit="1"/>
          </p:cNvSpPr>
          <p:nvPr>
            <p:ph type="sldImg"/>
          </p:nvPr>
        </p:nvSpPr>
        <p:spPr>
          <a:ln/>
        </p:spPr>
      </p:sp>
      <p:sp>
        <p:nvSpPr>
          <p:cNvPr id="3891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Garuneko odol-hodien erregulazioa kimikoa da, hau da, kimio-erregulazioa. Zelula-kanpoko (extrazelularreko) pH-ren aldaketei edo metabolismo-produktuen pilaketei esker odol-hodien kalibrea zuzenean erregulatzen da. Arterioletako pCO</a:t>
            </a:r>
            <a:r>
              <a:rPr lang="eu-ES" baseline="-25000"/>
              <a:t>2</a:t>
            </a:r>
            <a:r>
              <a:rPr lang="eu-ES"/>
              <a:t>-aren  edozein aldaketak garuneko odol-hodienetan eragin zuzena izango du. Faktore hauek elastantziarekin erlazionatzen dira eta bolumen-presio kurba aldatzen dute:</a:t>
            </a:r>
            <a:endParaRPr lang="es-ES"/>
          </a:p>
          <a:p>
            <a:r>
              <a:rPr lang="eu-ES"/>
              <a:t>Elastantziaren igotzea eragiten duten faktoreak:</a:t>
            </a:r>
            <a:endParaRPr lang="es-ES"/>
          </a:p>
          <a:p>
            <a:pPr lvl="1"/>
            <a:r>
              <a:rPr lang="eu-ES"/>
              <a:t>Hiperkapnia</a:t>
            </a:r>
            <a:endParaRPr lang="es-ES"/>
          </a:p>
          <a:p>
            <a:pPr lvl="1"/>
            <a:r>
              <a:rPr lang="eu-ES"/>
              <a:t>Hipoxia (&lt; 50 mmHg)</a:t>
            </a:r>
            <a:endParaRPr lang="es-ES"/>
          </a:p>
          <a:p>
            <a:pPr lvl="1"/>
            <a:r>
              <a:rPr lang="eu-ES"/>
              <a:t>Oxido nitrosoa</a:t>
            </a:r>
            <a:endParaRPr lang="es-ES"/>
          </a:p>
          <a:p>
            <a:pPr lvl="1"/>
            <a:r>
              <a:rPr lang="eu-ES"/>
              <a:t>Anestesiko hegazkorrak</a:t>
            </a:r>
            <a:endParaRPr lang="es-ES"/>
          </a:p>
          <a:p>
            <a:pPr lvl="1"/>
            <a:r>
              <a:rPr lang="eu-ES"/>
              <a:t>Loaldiaren REM fasea</a:t>
            </a:r>
            <a:endParaRPr lang="es-ES"/>
          </a:p>
          <a:p>
            <a:r>
              <a:rPr lang="eu-ES"/>
              <a:t>Elastantzia jaistea eragiten duten faktoreak:</a:t>
            </a:r>
            <a:endParaRPr lang="es-ES"/>
          </a:p>
          <a:p>
            <a:pPr lvl="1"/>
            <a:r>
              <a:rPr lang="eu-ES"/>
              <a:t>Hipokapnia</a:t>
            </a:r>
            <a:endParaRPr lang="es-ES"/>
          </a:p>
          <a:p>
            <a:pPr lvl="1"/>
            <a:r>
              <a:rPr lang="eu-ES"/>
              <a:t>Hiperoxia</a:t>
            </a:r>
            <a:endParaRPr lang="es-ES"/>
          </a:p>
          <a:p>
            <a:pPr lvl="1"/>
            <a:r>
              <a:rPr lang="eu-ES"/>
              <a:t>Hipotermia</a:t>
            </a:r>
            <a:endParaRPr lang="es-ES"/>
          </a:p>
          <a:p>
            <a:pPr lvl="1"/>
            <a:r>
              <a:rPr lang="eu-ES"/>
              <a:t>Barbiturikoak eta neuroleptoanalgesia</a:t>
            </a:r>
            <a:endParaRPr lang="es-ES"/>
          </a:p>
          <a:p>
            <a:r>
              <a:rPr lang="eu-ES"/>
              <a:t> </a:t>
            </a:r>
            <a:endParaRPr lang="es-ES"/>
          </a:p>
          <a:p>
            <a:endParaRPr lang="es-ES"/>
          </a:p>
        </p:txBody>
      </p:sp>
      <p:sp>
        <p:nvSpPr>
          <p:cNvPr id="3891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EDD7396-4F8D-DF49-85D5-63AEDD8BC8DF}" type="slidenum">
              <a:rPr lang="es-ES" sz="1200" b="0">
                <a:solidFill>
                  <a:schemeClr val="tx1"/>
                </a:solidFill>
              </a:rPr>
              <a:pPr eaLnBrk="1" hangingPunct="1"/>
              <a:t>10</a:t>
            </a:fld>
            <a:endParaRPr lang="es-ES"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noTextEdit="1"/>
          </p:cNvSpPr>
          <p:nvPr>
            <p:ph type="sldImg"/>
          </p:nvPr>
        </p:nvSpPr>
        <p:spPr>
          <a:ln/>
        </p:spPr>
      </p:sp>
      <p:sp>
        <p:nvSpPr>
          <p:cNvPr id="4096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Garuneko ur edukiera igotzean datza, eta lesio askoren (esaterako, tumore, abszesu, traumatismo, edo lesio-iskemikoa) inguruan sor daiteke. Edema honek, lesio expansiboaren handitzeaz bat eginda, garunean gertatuko diren prozesu patologiko gehienen larritasuna areagotuko du.</a:t>
            </a:r>
            <a:endParaRPr lang="es-ES"/>
          </a:p>
          <a:p>
            <a:r>
              <a:rPr lang="eu-ES"/>
              <a:t>Garun-edema mota desberdinak daude. Klatzo, 1967an edema horiek zeintzuk ziren argitaratu zuen lehena izan zen. Gero, beste ikerketa batzuei emango zieten hasiera bere lanak. Gaur egun, hauexek dira kontutan hartu behar ditugun garun-edema motak:</a:t>
            </a:r>
            <a:endParaRPr lang="es-ES"/>
          </a:p>
          <a:p>
            <a:r>
              <a:rPr lang="eu-ES" b="1"/>
              <a:t>- Basogenikoa: </a:t>
            </a:r>
            <a:r>
              <a:rPr lang="eu-ES"/>
              <a:t>Odol-hodien pareten kalteagatik,</a:t>
            </a:r>
            <a:r>
              <a:rPr lang="eu-ES" b="1"/>
              <a:t> </a:t>
            </a:r>
            <a:r>
              <a:rPr lang="eu-ES"/>
              <a:t>proteinetan aberatsa den likidoa zelula-kanpoko  espaziora  (extrazelularrera) gehiegizko neurrian pasatzen denean gertatzen da. Zelula-kanpoko likido hori apurka-apurka garunetik bentrikuluetarantz pasatzen da. </a:t>
            </a:r>
            <a:endParaRPr lang="es-ES"/>
          </a:p>
          <a:p>
            <a:r>
              <a:rPr lang="eu-ES" b="1"/>
              <a:t>- Zitotoxikoa:</a:t>
            </a:r>
            <a:r>
              <a:rPr lang="eu-ES"/>
              <a:t> zelula-barruko espazioan (intrazelularrean) (glian eta neuronetan) pilatzen den likidoa, mintz zelularreko Na</a:t>
            </a:r>
            <a:r>
              <a:rPr lang="eu-ES" baseline="30000"/>
              <a:t>+</a:t>
            </a:r>
            <a:r>
              <a:rPr lang="eu-ES"/>
              <a:t>-K</a:t>
            </a:r>
            <a:r>
              <a:rPr lang="eu-ES" baseline="30000"/>
              <a:t>+</a:t>
            </a:r>
            <a:r>
              <a:rPr lang="eu-ES"/>
              <a:t>aren ponparen hondatzeak (zelula-barruko K</a:t>
            </a:r>
            <a:r>
              <a:rPr lang="eu-ES" baseline="30000"/>
              <a:t>+</a:t>
            </a:r>
            <a:r>
              <a:rPr lang="eu-ES"/>
              <a:t>aren galerak) eraginda. </a:t>
            </a:r>
            <a:endParaRPr lang="es-ES"/>
          </a:p>
          <a:p>
            <a:r>
              <a:rPr lang="eu-ES" b="1"/>
              <a:t>- Hidrostatikoa: </a:t>
            </a:r>
            <a:r>
              <a:rPr lang="eu-ES"/>
              <a:t>sistema</a:t>
            </a:r>
            <a:r>
              <a:rPr lang="eu-ES" b="1"/>
              <a:t> </a:t>
            </a:r>
            <a:r>
              <a:rPr lang="eu-ES"/>
              <a:t>baskularreko</a:t>
            </a:r>
            <a:r>
              <a:rPr lang="eu-ES" b="1"/>
              <a:t> </a:t>
            </a:r>
            <a:r>
              <a:rPr lang="eu-ES"/>
              <a:t>presio transmural altuak sortutakoa da. Endotelio baskularra ez dago kaltetuta eta zelula-kanpoladera pasatzen den likidoa ez da proteinetan aberatsa. Edema basogenikoaz bestera, edema hidrostatikoa fenomeno difusoa (lausoa) da eta eragiten duen lesioarekin zuzenean dago erlazionatua. </a:t>
            </a:r>
            <a:endParaRPr lang="es-ES"/>
          </a:p>
          <a:p>
            <a:pPr>
              <a:buFontTx/>
              <a:buChar char="-"/>
            </a:pPr>
            <a:r>
              <a:rPr lang="eu-ES" b="1"/>
              <a:t>Interstiziala: </a:t>
            </a:r>
            <a:r>
              <a:rPr lang="eu-ES"/>
              <a:t>sistema bentrikularrean LZRaren ibilbideak oztoporik duenean, hidrozefalia hipertentsiboa sortzen da (sistema bentrikularren LZR-kantitatea hasten da). Likido hori ependimoan zehar igarotzen da eta sistema bentrikularraren inguruan dagoen sustantzia-zurirantz abiatu. </a:t>
            </a:r>
          </a:p>
          <a:p>
            <a:endParaRPr lang="eu-ES"/>
          </a:p>
        </p:txBody>
      </p:sp>
      <p:sp>
        <p:nvSpPr>
          <p:cNvPr id="4096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41F20EC0-11A4-CD47-91BC-8995A99EB218}" type="slidenum">
              <a:rPr lang="es-ES" sz="1200" b="0">
                <a:solidFill>
                  <a:schemeClr val="tx1"/>
                </a:solidFill>
              </a:rPr>
              <a:pPr eaLnBrk="1" hangingPunct="1"/>
              <a:t>11</a:t>
            </a:fld>
            <a:endParaRPr lang="es-ES" sz="1200" b="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noTextEdit="1"/>
          </p:cNvSpPr>
          <p:nvPr>
            <p:ph type="sldImg"/>
          </p:nvPr>
        </p:nvSpPr>
        <p:spPr>
          <a:ln/>
        </p:spPr>
      </p:sp>
      <p:sp>
        <p:nvSpPr>
          <p:cNvPr id="4301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1951-an GBP-aren erregistro etengabe baten lehen deskribapena Gillaumek argitaratu zuen. Horretarako bentrikulu-barruko (intrabentrikularreko) kateter bat kanpoko transduktore batekin konektatu  zuen. GBParen monitorizazioa egiteko konpartimentuen arabera eta sentsorearen edo transduktorearen arabera metodologia ezberdinak izaten dira:</a:t>
            </a:r>
            <a:endParaRPr lang="es-ES"/>
          </a:p>
          <a:p>
            <a:pPr lvl="1" eaLnBrk="1" hangingPunct="1"/>
            <a:r>
              <a:rPr lang="eu-ES"/>
              <a:t>Lumbarra</a:t>
            </a:r>
          </a:p>
          <a:p>
            <a:pPr lvl="1" eaLnBrk="1" hangingPunct="1"/>
            <a:r>
              <a:rPr lang="eu-ES"/>
              <a:t>Intrabentrikularra (bentrikulo-barrukoa)</a:t>
            </a:r>
          </a:p>
          <a:p>
            <a:pPr lvl="1" eaLnBrk="1" hangingPunct="1"/>
            <a:r>
              <a:rPr lang="eu-ES"/>
              <a:t>Parekima-barrukoa</a:t>
            </a:r>
          </a:p>
          <a:p>
            <a:pPr lvl="1" eaLnBrk="1" hangingPunct="1"/>
            <a:r>
              <a:rPr lang="eu-ES"/>
              <a:t>Epidurala (Dura-gainekoa)</a:t>
            </a:r>
          </a:p>
          <a:p>
            <a:pPr lvl="1" eaLnBrk="1" hangingPunct="1"/>
            <a:r>
              <a:rPr lang="eu-ES"/>
              <a:t>Subaraknoideoa (Araknoidepekoa)</a:t>
            </a:r>
          </a:p>
          <a:p>
            <a:endParaRPr lang="es-ES"/>
          </a:p>
        </p:txBody>
      </p:sp>
      <p:sp>
        <p:nvSpPr>
          <p:cNvPr id="4301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66A23C5-C2BC-8640-85C5-4210709A37AF}" type="slidenum">
              <a:rPr lang="es-ES" sz="1200" b="0">
                <a:solidFill>
                  <a:schemeClr val="tx1"/>
                </a:solidFill>
              </a:rPr>
              <a:pPr eaLnBrk="1" hangingPunct="1"/>
              <a:t>12</a:t>
            </a:fld>
            <a:endParaRPr lang="es-ES"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noTextEdit="1"/>
          </p:cNvSpPr>
          <p:nvPr>
            <p:ph type="sldImg"/>
          </p:nvPr>
        </p:nvSpPr>
        <p:spPr>
          <a:ln/>
        </p:spPr>
      </p:sp>
      <p:sp>
        <p:nvSpPr>
          <p:cNvPr id="4505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1. Lumbarra:  </a:t>
            </a:r>
            <a:r>
              <a:rPr lang="eu-ES"/>
              <a:t>Metodo klasikoa da. Ziztada lunbarra egin ondoren LZRa lortzen dugu eta transduktoreari edo lerro manometrikoari konektatuta GBP-aren neurria zuzen zuzenean lortuko dugu. Tresna horiek ez baditugu, orratzari hodi mehe bat lotuko diogu eta bertatik LZRri pasatzen utziko diogu, gelditu arte. Momentu horretan, likido zutabe hori zentimetrotan neurtu behar dugu. Gero, altuera hori mmHg (milimetro merkurioan) edo kilopaskaletan konbertitu daiteke.</a:t>
            </a:r>
            <a:endParaRPr lang="es-ES"/>
          </a:p>
          <a:p>
            <a:r>
              <a:rPr lang="eu-ES"/>
              <a:t>Kontuan izan, baina, GBPa metodo honekin neurtzea herniazio arriskua duela, eta gainera bentrikulu-barruko eta bizkarrezur-barruko espazioen artean buxadurak (oztopoak) direnean ez da oso fidagarria. Honez gain, orratza ingurutik edo aurreko ziztaden zuloetatik sartzen bada, fistulak eragiteko arriskua ere badago. Katigamendu arriskuagatik garezur barruko hipertentsioa dagoenean ziztada lunbarra egitea guztiz debekatua dago (kontraindikazio edo kontraegokiespen). </a:t>
            </a:r>
            <a:endParaRPr lang="es-ES"/>
          </a:p>
        </p:txBody>
      </p:sp>
      <p:sp>
        <p:nvSpPr>
          <p:cNvPr id="4505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BE3FF35D-8E7B-9F47-A453-C5565F5FC299}" type="slidenum">
              <a:rPr lang="es-ES" sz="1200" b="0">
                <a:solidFill>
                  <a:schemeClr val="tx1"/>
                </a:solidFill>
              </a:rPr>
              <a:pPr eaLnBrk="1" hangingPunct="1"/>
              <a:t>13</a:t>
            </a:fld>
            <a:endParaRPr lang="es-ES" sz="1200" b="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imagen de diapositiva"/>
          <p:cNvSpPr>
            <a:spLocks noGrp="1" noRot="1" noChangeAspect="1" noTextEdit="1"/>
          </p:cNvSpPr>
          <p:nvPr>
            <p:ph type="sldImg"/>
          </p:nvPr>
        </p:nvSpPr>
        <p:spPr>
          <a:ln/>
        </p:spPr>
      </p:sp>
      <p:sp>
        <p:nvSpPr>
          <p:cNvPr id="4710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2.- Bentrikulu-barrukoa:</a:t>
            </a:r>
            <a:r>
              <a:rPr lang="eu-ES"/>
              <a:t> Sistema hidraulikoen artean fidagarriena da. Kateterra bentrikulu barruan sartzen da eta presio atmosferikoaz konparatua kalibratu egin den transduktorearekin konektatu egiten da. Gainera, LZR-aren drainatzea ahalbidetzen duenez, erabilera terapeutikoa ere badu. Ordez, beste sistemak baino infekzio arriskua handiagoa du. Garun-barruko hemorragia sortzeko arriskua %1 ingurukoa da.</a:t>
            </a:r>
            <a:endParaRPr lang="es-ES"/>
          </a:p>
        </p:txBody>
      </p:sp>
      <p:sp>
        <p:nvSpPr>
          <p:cNvPr id="4710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46E8F5F3-1BDE-EA45-9F30-0A589403D521}" type="slidenum">
              <a:rPr lang="es-ES" sz="1200" b="0">
                <a:solidFill>
                  <a:schemeClr val="tx1"/>
                </a:solidFill>
              </a:rPr>
              <a:pPr eaLnBrk="1" hangingPunct="1"/>
              <a:t>14</a:t>
            </a:fld>
            <a:endParaRPr lang="es-ES" sz="12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noTextEdit="1"/>
          </p:cNvSpPr>
          <p:nvPr>
            <p:ph type="sldImg"/>
          </p:nvPr>
        </p:nvSpPr>
        <p:spPr>
          <a:ln/>
        </p:spPr>
      </p:sp>
      <p:sp>
        <p:nvSpPr>
          <p:cNvPr id="4915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3.- Parenkima-barrukoa:</a:t>
            </a:r>
            <a:r>
              <a:rPr lang="eu-ES"/>
              <a:t>  transduktorea zuntz optikoaren puntan dago eta garunean trepano batetik sartzen da. Fidagarritasun handia eta infekzio arrisku baxua ditu. Ordez, sistema apurkorra denez kontu handiz erabili egin behar da. LZR drainatzea ahalbidetzen ez duenez ez dauka erabilera terapeutikorik. </a:t>
            </a:r>
          </a:p>
          <a:p>
            <a:r>
              <a:rPr lang="eu-ES"/>
              <a:t>Beraz, bentrikuluak oso txikiak direnean, hau da bentrikulu-barrukoa ezin denean jarri, aukeratzen ohi dugu.</a:t>
            </a:r>
            <a:endParaRPr lang="es-ES"/>
          </a:p>
          <a:p>
            <a:endParaRPr lang="es-ES"/>
          </a:p>
        </p:txBody>
      </p:sp>
      <p:sp>
        <p:nvSpPr>
          <p:cNvPr id="4915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C3C4CDC-DEF6-2347-B185-8995AC136322}" type="slidenum">
              <a:rPr lang="es-ES" sz="1200" b="0">
                <a:solidFill>
                  <a:schemeClr val="tx1"/>
                </a:solidFill>
              </a:rPr>
              <a:pPr eaLnBrk="1" hangingPunct="1"/>
              <a:t>15</a:t>
            </a:fld>
            <a:endParaRPr lang="es-ES" sz="1200" b="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imagen de diapositiva"/>
          <p:cNvSpPr>
            <a:spLocks noGrp="1" noRot="1" noChangeAspect="1" noTextEdit="1"/>
          </p:cNvSpPr>
          <p:nvPr>
            <p:ph type="sldImg"/>
          </p:nvPr>
        </p:nvSpPr>
        <p:spPr>
          <a:ln/>
        </p:spPr>
      </p:sp>
      <p:sp>
        <p:nvSpPr>
          <p:cNvPr id="5120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Erabiltzen den sistemaz aparte, garuneko presio-onda osziloskopiora, pantaila digitalera edo paperera bidaltzen da.</a:t>
            </a:r>
          </a:p>
          <a:p>
            <a:r>
              <a:rPr lang="eu-ES" b="1" i="1"/>
              <a:t>GBP uhinaren morfologia</a:t>
            </a:r>
            <a:endParaRPr lang="es-ES"/>
          </a:p>
          <a:p>
            <a:r>
              <a:rPr lang="eu-ES"/>
              <a:t>Presio arterialekoaren antzekoa da baina askoz ere anplitude txikiagoarekin. Arterien taupadak uhin-pultsua (uhin taupakari) eragiten du eta bere transmisioa zuhaitz zerebrobaskularren egoerak baldintzatuko du.</a:t>
            </a:r>
            <a:endParaRPr lang="es-ES"/>
          </a:p>
          <a:p>
            <a:r>
              <a:rPr lang="eu-ES"/>
              <a:t>Bi oszilazio mota bereizten dira: lehenengoa arina (GBP-aren bihotzeko uhina izenez ezagutua) garun barrura bihotzeko sistolek eragindako odol-bolumen sarreraren islatzea da. Uhin honetan osagai batzuk bereizi daitezke. P1 osagaiari “perkusio-uhina” deitzen zaio eta arterian dauka sorrera. P2 eta P3k zainetan dituzte sorrera eta haien artean zirrikitu dikrotika dago. Hirugarren osagai ostean bihotzeko diastolera iritsi arteko jaitsiera gertatzen da.</a:t>
            </a:r>
            <a:endParaRPr lang="es-ES"/>
          </a:p>
          <a:p>
            <a:endParaRPr lang="es-ES"/>
          </a:p>
        </p:txBody>
      </p:sp>
      <p:sp>
        <p:nvSpPr>
          <p:cNvPr id="5120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F5A2797-E17B-F140-B24D-F5B9AD528644}" type="slidenum">
              <a:rPr lang="es-ES" sz="1200" b="0">
                <a:solidFill>
                  <a:schemeClr val="tx1"/>
                </a:solidFill>
              </a:rPr>
              <a:pPr eaLnBrk="1" hangingPunct="1"/>
              <a:t>16</a:t>
            </a:fld>
            <a:endParaRPr lang="es-ES" sz="1200" b="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noTextEdit="1"/>
          </p:cNvSpPr>
          <p:nvPr>
            <p:ph type="sldImg"/>
          </p:nvPr>
        </p:nvSpPr>
        <p:spPr>
          <a:ln/>
        </p:spPr>
      </p:sp>
      <p:sp>
        <p:nvSpPr>
          <p:cNvPr id="5325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Bihotzeko oszilazioari arnasketakoa gehitzen zaio. Honetan, bihotzeko uhinen segidak, aldi berean, anplitude handiko uhin sinusoidala eragiten du. </a:t>
            </a:r>
          </a:p>
          <a:p>
            <a:r>
              <a:rPr lang="eu-ES"/>
              <a:t>Presio torazikoaren aldaketek (aldakuntzek) atzerantz zain yugularretan barrena eragiten duten presio-transmisioaren ondorio dira. </a:t>
            </a:r>
          </a:p>
          <a:p>
            <a:pPr>
              <a:buFontTx/>
              <a:buChar char="-"/>
            </a:pPr>
            <a:r>
              <a:rPr lang="eu-ES"/>
              <a:t>Inspirazioan LZR-a bizkarrezurreko kanalera mugitzen da eta LZR-aren drainatzea eta GBP-aren jaitsiera gertatzen dira. </a:t>
            </a:r>
          </a:p>
          <a:p>
            <a:pPr>
              <a:buFontTx/>
              <a:buChar char="-"/>
            </a:pPr>
            <a:r>
              <a:rPr lang="eu-ES"/>
              <a:t>Arnasbotatzean (Espirazioan), ordez, alderantziz gertatzen da, beraz, drainatzea zailagoa izaten da eta ondorioz, GBP igotzen da.</a:t>
            </a:r>
          </a:p>
          <a:p>
            <a:endParaRPr lang="eu-ES"/>
          </a:p>
          <a:p>
            <a:r>
              <a:rPr lang="eu-ES"/>
              <a:t>Astiroago joaten den erregistroak (20 zm/orduko) uhinen itxura estutuagoa emango digu. Garezur barruko patologia gabe GBP-aren erregistroa erregular eta egonkorra da, garuneko bolumenen aldaketak (Valsalva maniobrengatik) azkar orekatu (konpentsatu) egingo dira eta GBP-a kontrolatzen duten mekanismoak orekan direla esan nahi du.</a:t>
            </a:r>
            <a:endParaRPr lang="es-ES"/>
          </a:p>
        </p:txBody>
      </p:sp>
      <p:sp>
        <p:nvSpPr>
          <p:cNvPr id="5325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01A28BD-D913-C947-BF9B-5AEF34DF00C7}" type="slidenum">
              <a:rPr lang="es-ES" sz="1200" b="0">
                <a:solidFill>
                  <a:schemeClr val="tx1"/>
                </a:solidFill>
              </a:rPr>
              <a:pPr eaLnBrk="1" hangingPunct="1"/>
              <a:t>17</a:t>
            </a:fld>
            <a:endParaRPr lang="es-ES" sz="1200" b="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imagen de diapositiva"/>
          <p:cNvSpPr>
            <a:spLocks noGrp="1" noRot="1" noChangeAspect="1" noTextEdit="1"/>
          </p:cNvSpPr>
          <p:nvPr>
            <p:ph type="sldImg"/>
          </p:nvPr>
        </p:nvSpPr>
        <p:spPr>
          <a:ln/>
        </p:spPr>
      </p:sp>
      <p:sp>
        <p:nvSpPr>
          <p:cNvPr id="5529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GBP-aren balioa gaixoaren ezaugarrien, posizioaren eta neurtzen dugun puntuaren arabera izango da.  </a:t>
            </a:r>
          </a:p>
          <a:p>
            <a:r>
              <a:rPr lang="eu-ES"/>
              <a:t>Alboz etzanda badago, orno lunbarretan, zerbikaletan edo garezur barruan neurtuko den presioaren maila ber-bera izango da. </a:t>
            </a:r>
          </a:p>
          <a:p>
            <a:r>
              <a:rPr lang="eu-ES"/>
              <a:t>Aldiz, gaixoa jesarria badago, LZR-aren presio-zutabea bizkarrezur lunbarraren gainean eroriko da gehienbat. Hortik gorantz presioa progresiboki jaisten joango da eta zisterna magnaren mailan gutxi-gorabehera zero izango da. Z6 eta D5 artean (pazienteren altueraren arabera) bada puntu bat non presioa berdina den gaixoaren posizioa edonolakoa den ere. Puntu honi “puntu hidrostatikoa” deitzen zaio.</a:t>
            </a:r>
            <a:endParaRPr lang="es-ES"/>
          </a:p>
        </p:txBody>
      </p:sp>
      <p:sp>
        <p:nvSpPr>
          <p:cNvPr id="5529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466B3ED9-880E-0E4A-9758-34D2A414E2B2}" type="slidenum">
              <a:rPr lang="es-ES" sz="1200" b="0">
                <a:solidFill>
                  <a:schemeClr val="tx1"/>
                </a:solidFill>
              </a:rPr>
              <a:pPr eaLnBrk="1" hangingPunct="1"/>
              <a:t>18</a:t>
            </a:fld>
            <a:endParaRPr lang="es-ES" sz="1200" b="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Marcador de imagen de diapositiva"/>
          <p:cNvSpPr>
            <a:spLocks noGrp="1" noRot="1" noChangeAspect="1" noTextEdit="1"/>
          </p:cNvSpPr>
          <p:nvPr>
            <p:ph type="sldImg"/>
          </p:nvPr>
        </p:nvSpPr>
        <p:spPr>
          <a:ln/>
        </p:spPr>
      </p:sp>
      <p:sp>
        <p:nvSpPr>
          <p:cNvPr id="5734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GBParen uhin motak</a:t>
            </a:r>
            <a:endParaRPr lang="es-ES"/>
          </a:p>
          <a:p>
            <a:r>
              <a:rPr lang="eu-ES"/>
              <a:t>Lundberg-ek deskribatu zituen eta A, B eta C  izenak eman zizkien:</a:t>
            </a:r>
          </a:p>
          <a:p>
            <a:endParaRPr lang="es-ES"/>
          </a:p>
          <a:p>
            <a:r>
              <a:rPr lang="eu-ES" b="1"/>
              <a:t>A </a:t>
            </a:r>
            <a:r>
              <a:rPr lang="eu-ES" b="1" i="1"/>
              <a:t>uhinak</a:t>
            </a:r>
            <a:r>
              <a:rPr lang="eu-ES" b="1"/>
              <a:t> </a:t>
            </a:r>
            <a:r>
              <a:rPr lang="eu-ES"/>
              <a:t>edo goi-ordokian, GBP-aren bat-bateko igoera daukate ezaugarri. Igoera hori 50-100 mmHg –ra</a:t>
            </a:r>
            <a:r>
              <a:rPr lang="es-ES_tradnl"/>
              <a:t> </a:t>
            </a:r>
            <a:r>
              <a:rPr lang="eu-ES"/>
              <a:t> arte iritsi daiteke eta gutxienez bost minutuko iraupena izan behar du. Batzuetan 20 minutuko iraupena izaten dute. Gero, jaitsiera ere bat-batekoa izaten da, aurreneko balore edo txikixeagoak arte iritsiz. GBH-aren fase aurrekoenetan (aitzindarietan) gertatzen dira.</a:t>
            </a:r>
            <a:endParaRPr lang="es-ES"/>
          </a:p>
        </p:txBody>
      </p:sp>
      <p:sp>
        <p:nvSpPr>
          <p:cNvPr id="5734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05F15E1-1A0E-E641-86DD-4415C656DB20}" type="slidenum">
              <a:rPr lang="es-ES" sz="1200" b="0">
                <a:solidFill>
                  <a:schemeClr val="tx1"/>
                </a:solidFill>
              </a:rPr>
              <a:pPr eaLnBrk="1" hangingPunct="1"/>
              <a:t>19</a:t>
            </a:fld>
            <a:endParaRPr lang="es-ES"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a:ln/>
        </p:spPr>
      </p:sp>
      <p:sp>
        <p:nvSpPr>
          <p:cNvPr id="2253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Helduen garezurrak sutura guztiak itsatsita ditu, eta beraz tamainaz aldatu ezin daitekeen kutxa gisa (kutxa zurruna) hartu behar da. Umeetan, ordez, suturak irekita daude, eta horrek, bolumenen aldaketak gertatzen direnean (hidrozefalia, tumoreak…) garezur barruko espazioa eta burua bera handitzea ahalbidetzen du. Garezurreko edukiak garuneko parenkima, odola eta likido zefalorrakideoa –LZR- dira.</a:t>
            </a:r>
            <a:endParaRPr lang="es-ES"/>
          </a:p>
          <a:p>
            <a:endParaRPr lang="es-ES"/>
          </a:p>
        </p:txBody>
      </p:sp>
      <p:sp>
        <p:nvSpPr>
          <p:cNvPr id="2253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C9CD1AA0-0728-CE40-A1F8-6BC91334087C}" type="slidenum">
              <a:rPr lang="es-ES" sz="1200" b="0">
                <a:solidFill>
                  <a:schemeClr val="tx1"/>
                </a:solidFill>
              </a:rPr>
              <a:pPr eaLnBrk="1" hangingPunct="1"/>
              <a:t>2</a:t>
            </a:fld>
            <a:endParaRPr lang="es-ES" sz="1200"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imagen de diapositiva"/>
          <p:cNvSpPr>
            <a:spLocks noGrp="1" noRot="1" noChangeAspect="1" noTextEdit="1"/>
          </p:cNvSpPr>
          <p:nvPr>
            <p:ph type="sldImg"/>
          </p:nvPr>
        </p:nvSpPr>
        <p:spPr>
          <a:ln/>
        </p:spPr>
      </p:sp>
      <p:sp>
        <p:nvSpPr>
          <p:cNvPr id="5939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B uhinak: </a:t>
            </a:r>
            <a:r>
              <a:rPr lang="eu-ES"/>
              <a:t>GBP-aren igoeren gertakariak (5 mmHg tik – 30 mmHg-ra </a:t>
            </a:r>
            <a:r>
              <a:rPr lang="es-ES_tradnl"/>
              <a:t> </a:t>
            </a:r>
            <a:r>
              <a:rPr lang="eu-ES"/>
              <a:t>arteko presio aldaketak), laburragoak eta puntazorrotzagoak, eta balio normaletara arin itzultzen direnak. Arnasketaren bariazio ziklikoekin, arteriako pCO</a:t>
            </a:r>
            <a:r>
              <a:rPr lang="eu-ES" baseline="-25000"/>
              <a:t>2</a:t>
            </a:r>
            <a:r>
              <a:rPr lang="eu-ES"/>
              <a:t>-ren igoerarekin eta aireztapen mekanikoa duten gaixoekin  erlazionatuta dago. Bere frekuentzia 0,5-etik 2-ra minuturo aldatzen da.</a:t>
            </a:r>
            <a:endParaRPr lang="es-ES"/>
          </a:p>
        </p:txBody>
      </p:sp>
      <p:sp>
        <p:nvSpPr>
          <p:cNvPr id="5939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961241B-15A9-094A-B887-930037794245}" type="slidenum">
              <a:rPr lang="es-ES" sz="1200" b="0">
                <a:solidFill>
                  <a:schemeClr val="tx1"/>
                </a:solidFill>
              </a:rPr>
              <a:pPr eaLnBrk="1" hangingPunct="1"/>
              <a:t>20</a:t>
            </a:fld>
            <a:endParaRPr lang="es-ES" sz="12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imagen de diapositiva"/>
          <p:cNvSpPr>
            <a:spLocks noGrp="1" noRot="1" noChangeAspect="1" noTextEdit="1"/>
          </p:cNvSpPr>
          <p:nvPr>
            <p:ph type="sldImg"/>
          </p:nvPr>
        </p:nvSpPr>
        <p:spPr>
          <a:ln/>
        </p:spPr>
      </p:sp>
      <p:sp>
        <p:nvSpPr>
          <p:cNvPr id="6144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GBP-a monitorizatzeko indikazioak</a:t>
            </a:r>
            <a:endParaRPr lang="es-ES"/>
          </a:p>
          <a:p>
            <a:r>
              <a:rPr lang="eu-ES"/>
              <a:t>Zerrenda oso zabala da eta ia garezur barruko patologia guztia sar daiteke:</a:t>
            </a:r>
          </a:p>
          <a:p>
            <a:r>
              <a:rPr lang="eu-ES"/>
              <a:t>TKE larria duten gaixoetan bereziki indikatua da, araknoidepeko hemorragia masiboan. Batzuetan, tumorea kendu ostean edo garezur barruko hematoma hustu eta gero erabili daiteke.</a:t>
            </a:r>
            <a:endParaRPr lang="es-ES"/>
          </a:p>
          <a:p>
            <a:endParaRPr lang="eu-ES"/>
          </a:p>
          <a:p>
            <a:r>
              <a:rPr lang="eu-ES"/>
              <a:t>Gaixoak hobeto maneiatzeko, hau da:</a:t>
            </a:r>
            <a:endParaRPr lang="es-ES"/>
          </a:p>
          <a:p>
            <a:r>
              <a:rPr lang="eu-ES"/>
              <a:t>- Narriadura neurologikoaren zeinu goiztiarra suposatzen delako.</a:t>
            </a:r>
            <a:endParaRPr lang="es-ES"/>
          </a:p>
          <a:p>
            <a:r>
              <a:rPr lang="eu-ES"/>
              <a:t>- Pronostiko aurreikusteko bidea (medioa) ematen duelako eta</a:t>
            </a:r>
            <a:endParaRPr lang="es-ES"/>
          </a:p>
          <a:p>
            <a:pPr>
              <a:buFontTx/>
              <a:buChar char="-"/>
            </a:pPr>
            <a:r>
              <a:rPr lang="eu-ES"/>
              <a:t> Emaitza hobetzeko tresna, hau da, GBP-a igotzearen aurka tratamendu egokia ezartzen bada, behintzat.</a:t>
            </a:r>
          </a:p>
          <a:p>
            <a:pPr>
              <a:buFontTx/>
              <a:buChar char="-"/>
            </a:pPr>
            <a:endParaRPr lang="es-ES"/>
          </a:p>
        </p:txBody>
      </p:sp>
      <p:sp>
        <p:nvSpPr>
          <p:cNvPr id="6144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B1A6A379-6C17-1E41-A6D1-CFE4E7CBB6EA}" type="slidenum">
              <a:rPr lang="es-ES" sz="1200" b="0">
                <a:solidFill>
                  <a:schemeClr val="tx1"/>
                </a:solidFill>
              </a:rPr>
              <a:pPr eaLnBrk="1" hangingPunct="1"/>
              <a:t>21</a:t>
            </a:fld>
            <a:endParaRPr lang="es-E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Marcador de imagen de diapositiva"/>
          <p:cNvSpPr>
            <a:spLocks noGrp="1" noRot="1" noChangeAspect="1" noTextEdit="1"/>
          </p:cNvSpPr>
          <p:nvPr>
            <p:ph type="sldImg"/>
          </p:nvPr>
        </p:nvSpPr>
        <p:spPr>
          <a:ln/>
        </p:spPr>
      </p:sp>
      <p:sp>
        <p:nvSpPr>
          <p:cNvPr id="6349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i="1"/>
              <a:t>Edukieraren handitzea </a:t>
            </a:r>
            <a:endParaRPr lang="es-ES" sz="1100" b="1" i="1"/>
          </a:p>
          <a:p>
            <a:r>
              <a:rPr lang="eu-ES" b="1"/>
              <a:t>- Garezur barruko odol-bolumenaren handitzea</a:t>
            </a:r>
            <a:r>
              <a:rPr lang="eu-ES"/>
              <a:t>: esaterako, zainetako kongestio, basodilatazio, </a:t>
            </a:r>
            <a:r>
              <a:rPr lang="eu-ES" b="1"/>
              <a:t>zainetako drainatze</a:t>
            </a:r>
            <a:r>
              <a:rPr lang="eu-ES"/>
              <a:t> (itzultze benoso) arazoak, etab.</a:t>
            </a:r>
            <a:endParaRPr lang="es-ES" sz="1000"/>
          </a:p>
          <a:p>
            <a:r>
              <a:rPr lang="eu-ES" b="1"/>
              <a:t>- LZR bolumenaren handitzea:</a:t>
            </a:r>
            <a:r>
              <a:rPr lang="eu-ES"/>
              <a:t> esaterako, Silvio akueduktuaren buxadurak eragindako hidrozefalia, etab.</a:t>
            </a:r>
            <a:endParaRPr lang="es-ES" sz="1000"/>
          </a:p>
          <a:p>
            <a:r>
              <a:rPr lang="eu-ES" b="1"/>
              <a:t>- Zelula barruko edo kanpoko ur-edukiaren handitzea:  </a:t>
            </a:r>
            <a:r>
              <a:rPr lang="eu-ES"/>
              <a:t>esaterako, garun-edema, TKE, tumore inguruko edema, etab.</a:t>
            </a:r>
            <a:endParaRPr lang="es-ES" sz="1000"/>
          </a:p>
          <a:p>
            <a:r>
              <a:rPr lang="eu-ES" b="1"/>
              <a:t>- Lesio expansiboa (espazio okupatzen –betetzen- duen lesio):</a:t>
            </a:r>
            <a:endParaRPr lang="es-ES" sz="1000"/>
          </a:p>
          <a:p>
            <a:pPr lvl="1"/>
            <a:r>
              <a:rPr lang="eu-ES"/>
              <a:t>Tumorea</a:t>
            </a:r>
            <a:endParaRPr lang="es-ES" sz="1000"/>
          </a:p>
          <a:p>
            <a:pPr lvl="1"/>
            <a:r>
              <a:rPr lang="eu-ES"/>
              <a:t>Hematoma </a:t>
            </a:r>
            <a:endParaRPr lang="es-ES" sz="1000"/>
          </a:p>
          <a:p>
            <a:pPr lvl="1"/>
            <a:r>
              <a:rPr lang="eu-ES"/>
              <a:t>Abszesu, etab.</a:t>
            </a:r>
          </a:p>
          <a:p>
            <a:pPr lvl="1"/>
            <a:endParaRPr lang="eu-ES"/>
          </a:p>
          <a:p>
            <a:r>
              <a:rPr lang="eu-ES" b="1" i="1"/>
              <a:t>Edukitzailearen itxiera goiztiarra </a:t>
            </a:r>
            <a:endParaRPr lang="es-ES" b="1" i="1"/>
          </a:p>
          <a:p>
            <a:r>
              <a:rPr lang="eu-ES" b="1"/>
              <a:t>- Kraniosinostosi osoa: </a:t>
            </a:r>
            <a:r>
              <a:rPr lang="eu-ES"/>
              <a:t>Garezurreko suturen itxiera goiztiarra da. Sutura bakarra ixten bada, garezurreko malformazioa gertatuko da.  Sutura guztiak badira ixten direnak, orduan edukierak bere handitze prozesuan jarraitzen duenez, edukitzaileak edukiak estutu eta garezur barruko hipertentsioa agertzen da.</a:t>
            </a:r>
            <a:endParaRPr lang="es-ES"/>
          </a:p>
          <a:p>
            <a:endParaRPr lang="es-ES"/>
          </a:p>
        </p:txBody>
      </p:sp>
      <p:sp>
        <p:nvSpPr>
          <p:cNvPr id="6349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C902A8A8-8BD9-3947-A508-5386B23C000C}" type="slidenum">
              <a:rPr lang="es-ES" sz="1200" b="0">
                <a:solidFill>
                  <a:schemeClr val="tx1"/>
                </a:solidFill>
              </a:rPr>
              <a:pPr eaLnBrk="1" hangingPunct="1"/>
              <a:t>22</a:t>
            </a:fld>
            <a:endParaRPr lang="es-ES" sz="1200" b="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a:ln/>
        </p:spPr>
      </p:sp>
      <p:sp>
        <p:nvSpPr>
          <p:cNvPr id="6553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t>Adibideak</a:t>
            </a:r>
          </a:p>
        </p:txBody>
      </p:sp>
      <p:sp>
        <p:nvSpPr>
          <p:cNvPr id="6553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620A38F-28EE-DC42-8025-DA1C82E6400A}" type="slidenum">
              <a:rPr lang="es-ES" sz="1200" b="0">
                <a:solidFill>
                  <a:schemeClr val="tx1"/>
                </a:solidFill>
              </a:rPr>
              <a:pPr eaLnBrk="1" hangingPunct="1"/>
              <a:t>23</a:t>
            </a:fld>
            <a:endParaRPr lang="es-ES" sz="1200" b="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Marcador de imagen de diapositiva"/>
          <p:cNvSpPr>
            <a:spLocks noGrp="1" noRot="1" noChangeAspect="1" noTextEdit="1"/>
          </p:cNvSpPr>
          <p:nvPr>
            <p:ph type="sldImg"/>
          </p:nvPr>
        </p:nvSpPr>
        <p:spPr>
          <a:ln/>
        </p:spPr>
      </p:sp>
      <p:sp>
        <p:nvSpPr>
          <p:cNvPr id="6758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GBP-aren igoerak sintomak eta zeinuak agertzeak eragingo ditu, baina ez du lesio neuronalik izango garuneko odol-fluxua (GOF) mantentzen den bitartean. Hala ere, garun-desplazamendua delako kaltea eragiten du.</a:t>
            </a:r>
            <a:endParaRPr lang="es-ES"/>
          </a:p>
          <a:p>
            <a:r>
              <a:rPr lang="eu-ES"/>
              <a:t>GBP-aren igoeraren sintomarik ohikoena zefalea (buruko- mina) da. Zefalearekin batera, goragale / oka egitea, ikusmenaren asaldura eta kontzientzia-mailaren aldaketak etor daitezke. Hurrengo diapositbetan jorratuko ditugu denak.</a:t>
            </a:r>
            <a:endParaRPr lang="es-ES"/>
          </a:p>
        </p:txBody>
      </p:sp>
      <p:sp>
        <p:nvSpPr>
          <p:cNvPr id="6758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F7B1315A-8E44-F743-8C00-886619722FF0}" type="slidenum">
              <a:rPr lang="es-ES" sz="1200" b="0">
                <a:solidFill>
                  <a:schemeClr val="tx1"/>
                </a:solidFill>
              </a:rPr>
              <a:pPr eaLnBrk="1" hangingPunct="1"/>
              <a:t>24</a:t>
            </a:fld>
            <a:endParaRPr lang="es-ES" sz="1200" b="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noTextEdit="1"/>
          </p:cNvSpPr>
          <p:nvPr>
            <p:ph type="sldImg"/>
          </p:nvPr>
        </p:nvSpPr>
        <p:spPr>
          <a:ln/>
        </p:spPr>
      </p:sp>
      <p:sp>
        <p:nvSpPr>
          <p:cNvPr id="6963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Zefalea honek beste buruko-minengandik bereizten dituen ezaugarriak baditu. Normalean, goizean agertu ohi da edo gaixoa gauean esnatzen du. Frontala edo temporala izan daiteke, baita aldebikoa edo aldebakarrekoa ere. Beste batzuetan intentsitate handiko paroxismoekin (min larriarekin) agertzen da eta gaixoak “burua lehertzeko zorian daukat” adierazten du. Beste batzuetan, buruko min ez bezala, lepoko min bezala deskribatu egin daiteke.</a:t>
            </a:r>
          </a:p>
          <a:p>
            <a:r>
              <a:rPr lang="eu-ES"/>
              <a:t>Meningitis antzeko koadro klinikoarekin nahastean, ziztada lunbarra egiteko arriskua egon daiteke, eta jakina da hipertentsioa dagoenean maniobra honek amigdalen katigamendua eta bihotz-arnasako geldialdia ekar diezaiokela gaixoari. Beraz, nahitaezkoa da ziztada egin aurretik garezurreko OTA egitea, lesio espansiborik ez dagoela zihurtatzeko.</a:t>
            </a:r>
            <a:endParaRPr lang="es-ES"/>
          </a:p>
          <a:p>
            <a:r>
              <a:rPr lang="eu-ES"/>
              <a:t>Zefalea eztularekin eta jarreren aldaketekin areago daiteke. Intentsitate-aldaketa gabeko, etengabeko eta hilabete batzuk irauten duen mina ez du ematen GBP-ak eragindakoa izango denik. </a:t>
            </a:r>
            <a:endParaRPr lang="es-ES"/>
          </a:p>
          <a:p>
            <a:endParaRPr lang="es-ES"/>
          </a:p>
          <a:p>
            <a:endParaRPr lang="es-ES"/>
          </a:p>
        </p:txBody>
      </p:sp>
      <p:sp>
        <p:nvSpPr>
          <p:cNvPr id="6963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BB4291B-A3ED-3C42-BCF7-F944E49DE3E5}" type="slidenum">
              <a:rPr lang="es-ES" sz="1200" b="0">
                <a:solidFill>
                  <a:schemeClr val="tx1"/>
                </a:solidFill>
              </a:rPr>
              <a:pPr eaLnBrk="1" hangingPunct="1"/>
              <a:t>25</a:t>
            </a:fld>
            <a:endParaRPr lang="es-ES" sz="1200" b="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Marcador de imagen de diapositiva"/>
          <p:cNvSpPr>
            <a:spLocks noGrp="1" noRot="1" noChangeAspect="1" noTextEdit="1"/>
          </p:cNvSpPr>
          <p:nvPr>
            <p:ph type="sldImg"/>
          </p:nvPr>
        </p:nvSpPr>
        <p:spPr>
          <a:ln/>
        </p:spPr>
      </p:sp>
      <p:sp>
        <p:nvSpPr>
          <p:cNvPr id="7168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Oka egitea GBH-aren garai aurreratuetan gertatzen da eta umeetan helduetan baino askoz ere ohikoagoa da. GBH-ari lotuta den bat-bateko oka, bortitza eta aldez aurretiko goragale gabe, “eskopeta-tiroan (ustekabe handian)” esaten zaio eta ez du zefalearekin batera gertatu behar.</a:t>
            </a:r>
            <a:endParaRPr lang="es-ES"/>
          </a:p>
        </p:txBody>
      </p:sp>
      <p:sp>
        <p:nvSpPr>
          <p:cNvPr id="7168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864B2AE5-539C-5A44-8F7B-29DCE6C55269}" type="slidenum">
              <a:rPr lang="es-ES" sz="1200" b="0">
                <a:solidFill>
                  <a:schemeClr val="tx1"/>
                </a:solidFill>
              </a:rPr>
              <a:pPr eaLnBrk="1" hangingPunct="1"/>
              <a:t>26</a:t>
            </a:fld>
            <a:endParaRPr lang="es-ES" sz="1200" b="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Marcador de imagen de diapositiva"/>
          <p:cNvSpPr>
            <a:spLocks noGrp="1" noRot="1" noChangeAspect="1" noTextEdit="1"/>
          </p:cNvSpPr>
          <p:nvPr>
            <p:ph type="sldImg"/>
          </p:nvPr>
        </p:nvSpPr>
        <p:spPr>
          <a:ln/>
        </p:spPr>
      </p:sp>
      <p:sp>
        <p:nvSpPr>
          <p:cNvPr id="7373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Ikusmenaren asaldura arrazoi askorengatik gerta daiteke. Esaterako, ikusmen lanbrotsutik itsutasunera salto progresiboa egiten duena. Zefalea anbliopiarekin edo hemianopsiarekin batera gerta daiteke. Hauek nerbio optikoetan eragiten duten atrofiagatik ikusmen osoaren galera (itsutasun) eragin dezakete. </a:t>
            </a:r>
            <a:endParaRPr lang="es-ES"/>
          </a:p>
          <a:p>
            <a:r>
              <a:rPr lang="eu-ES"/>
              <a:t>Papila-edema (Papilako edema)ren kausarik ohikoena GBParen igoera da. GBParen igoerak nerbio optikoaren zorro araknoideoaren LZRaren presioa igotzen du. Honen ondorioz erretinako zain zentraleko drainatzea sailtzen da eta ektasia benoso agertzen da. Ektasia benoso hori papila-edema bezala ikusten da begi-hondoan. Papila-edema agertzeak GBH dagoela esan nahi du, baina bere faltak ez du GBP altua ez dagoenik ziurtatzen. Handitze astiroa duen tumoreak (meningiomak esaterako) nerbio optikoa konprimitu egiten duenean nerbio horren atrofia eragiten du eta beste aldeko begi-hondoan papila-edema GBHagatik (Foster-Kennedy sindromea).</a:t>
            </a:r>
          </a:p>
          <a:p>
            <a:r>
              <a:rPr lang="eu-ES"/>
              <a:t>Seigarren bikote kranialaren (Kanpoko begiko nerbio motor; seigarren nerbio kranial) asalduragatik gertatzen den diplopia GBH-an maiz gertatzen da.</a:t>
            </a:r>
            <a:endParaRPr lang="es-ES"/>
          </a:p>
          <a:p>
            <a:endParaRPr lang="es-ES"/>
          </a:p>
          <a:p>
            <a:endParaRPr lang="es-ES"/>
          </a:p>
        </p:txBody>
      </p:sp>
      <p:sp>
        <p:nvSpPr>
          <p:cNvPr id="7373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C7530192-3BC4-9B4D-831C-60205ED75689}" type="slidenum">
              <a:rPr lang="es-ES" sz="1200" b="0">
                <a:solidFill>
                  <a:schemeClr val="tx1"/>
                </a:solidFill>
              </a:rPr>
              <a:pPr eaLnBrk="1" hangingPunct="1"/>
              <a:t>27</a:t>
            </a:fld>
            <a:endParaRPr lang="es-ES" sz="1200" b="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Marcador de imagen de diapositiva"/>
          <p:cNvSpPr>
            <a:spLocks noGrp="1" noRot="1" noChangeAspect="1" noTextEdit="1"/>
          </p:cNvSpPr>
          <p:nvPr>
            <p:ph type="sldImg"/>
          </p:nvPr>
        </p:nvSpPr>
        <p:spPr>
          <a:ln/>
        </p:spPr>
      </p:sp>
      <p:sp>
        <p:nvSpPr>
          <p:cNvPr id="7577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a:t>Kontzientzia-mailaren aldaketak </a:t>
            </a:r>
            <a:r>
              <a:rPr lang="eu-ES"/>
              <a:t>GBPko sasoi aurreratuetan gertatzen dira. Hasieran, gaixoa apatiko, axolagabe, ingurutik deskonektatua, logaleak egoten da eta estimuluen aurrean erantzun eskasa ematen du. Logalea sakontzen den heinean, koma egoeran sartzen hasten da eta ez die ez ahozko-estimuluei ezta min-estimuluei ere erantzuten. </a:t>
            </a:r>
          </a:p>
          <a:p>
            <a:endParaRPr lang="eu-ES"/>
          </a:p>
          <a:p>
            <a:pPr marL="0" lvl="2"/>
            <a:r>
              <a:rPr lang="eu-ES" b="1"/>
              <a:t>Koma egoera: </a:t>
            </a:r>
            <a:r>
              <a:rPr lang="eu-ES"/>
              <a:t>ez die ez ahozko-estimuluei ezta min-estimuluei ere erantzuten</a:t>
            </a:r>
            <a:r>
              <a:rPr lang="eu-ES" sz="1900"/>
              <a:t>.</a:t>
            </a:r>
            <a:endParaRPr lang="eu-ES"/>
          </a:p>
          <a:p>
            <a:r>
              <a:rPr lang="eu-ES" b="1"/>
              <a:t>Kontzientzia-maila aztertzen </a:t>
            </a:r>
            <a:r>
              <a:rPr lang="eu-ES"/>
              <a:t>denean termino zehaztugabeak erabiltzea (esaterako, estupore, erdi-koma)  ez da gomendagarria. Hobe da estimulu estandarren aurrean egiten diren erantzunetan oinarrituta dauden terminoak erabili. Termino hauez baliatzen den eskalaren adibiderik erabiliena Glasgow Koma Eskala da. Eskala honek begien irekiera, ahozko erantzuna eta erantzun motorra aztertzen ditu. Beraz, koma egoeran, min-estimuluen aurrean begiak ez dira irekitzen, ezta agindu errazak bete ere, ezta ulertu daitekeen hitzak esan ere.</a:t>
            </a:r>
            <a:endParaRPr lang="es-ES"/>
          </a:p>
        </p:txBody>
      </p:sp>
      <p:sp>
        <p:nvSpPr>
          <p:cNvPr id="7577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0A3B29E9-C77F-C944-A141-CB093410CA38}" type="slidenum">
              <a:rPr lang="es-ES" sz="1200" b="0">
                <a:solidFill>
                  <a:schemeClr val="tx1"/>
                </a:solidFill>
              </a:rPr>
              <a:pPr eaLnBrk="1" hangingPunct="1"/>
              <a:t>28</a:t>
            </a:fld>
            <a:endParaRPr lang="es-ES" sz="1200" b="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imagen de diapositiva"/>
          <p:cNvSpPr>
            <a:spLocks noGrp="1" noRot="1" noChangeAspect="1" noTextEdit="1"/>
          </p:cNvSpPr>
          <p:nvPr>
            <p:ph type="sldImg"/>
          </p:nvPr>
        </p:nvSpPr>
        <p:spPr>
          <a:ln/>
        </p:spPr>
      </p:sp>
      <p:sp>
        <p:nvSpPr>
          <p:cNvPr id="7782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Sutura irekita duten umeetan hau da, suturak bat-egite egin aurretik, GBPa igotzen bada, garezurreko diametroa handitzen joango da makrozefalia eraginez. Horiekin batera, fontanelak tenkatuta, suturen diastasi, buruko ile-larruaren zainen distentsio eta “eltze apurtuta”-ren zarata zeinu tipikoak dira.</a:t>
            </a:r>
          </a:p>
          <a:p>
            <a:r>
              <a:rPr lang="eu-ES"/>
              <a:t>Seigarren bikote kranialaren asalduragatik gertatzen den diplopia GBH-an maiz gertatzen da. </a:t>
            </a:r>
          </a:p>
          <a:p>
            <a:r>
              <a:rPr lang="eu-ES"/>
              <a:t>Gainera, kasu horietan begiak ilunabarra bezalako eran geratzen dira (Parinaud zeinua).</a:t>
            </a:r>
          </a:p>
          <a:p>
            <a:pPr marL="0" lvl="2"/>
            <a:r>
              <a:rPr lang="eu-ES" sz="1900"/>
              <a:t>Helduetan bezala letargia/logale eta oka egite ager daiteke.</a:t>
            </a:r>
          </a:p>
          <a:p>
            <a:endParaRPr lang="es-ES"/>
          </a:p>
          <a:p>
            <a:endParaRPr lang="es-ES"/>
          </a:p>
        </p:txBody>
      </p:sp>
      <p:sp>
        <p:nvSpPr>
          <p:cNvPr id="7782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B4D5163-F37C-4249-BA99-5B2E7BD26B94}" type="slidenum">
              <a:rPr lang="es-ES" sz="1200" b="0">
                <a:solidFill>
                  <a:schemeClr val="tx1"/>
                </a:solidFill>
              </a:rPr>
              <a:pPr eaLnBrk="1" hangingPunct="1"/>
              <a:t>29</a:t>
            </a:fld>
            <a:endParaRPr lang="es-ES"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FE7A5E0-1891-6041-B219-F2E4160A844C}" type="slidenum">
              <a:rPr lang="es-ES" sz="1200" b="0">
                <a:solidFill>
                  <a:schemeClr val="tx1"/>
                </a:solidFill>
              </a:rPr>
              <a:pPr eaLnBrk="1" hangingPunct="1"/>
              <a:t>3</a:t>
            </a:fld>
            <a:endParaRPr lang="es-ES" sz="1200" b="0">
              <a:solidFill>
                <a:schemeClr val="tx1"/>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u-ES"/>
              <a:t>Garezurreko edukia (garuneko parenkima, odola eta likido zefalorrakideoa –LZR-) ezin da konprimitu, beraz, bere barruan edozer agertzeak edo handitzeak, garezur barneko presioaren (GBP) igotzea ekartzen du. Hau da Alexander Monroek Edinburgon (1783-an) proposatutako tesiaren konklusioa.</a:t>
            </a:r>
          </a:p>
          <a:p>
            <a:r>
              <a:rPr lang="eu-ES"/>
              <a:t>Helduetan, garezur eta bizkarrezur barruko barrunbeak bolumen konstantea du eta oreka dinamikoan diren hurrengo bolumenen batuketa da: </a:t>
            </a:r>
            <a:endParaRPr lang="es-ES"/>
          </a:p>
          <a:p>
            <a:r>
              <a:rPr lang="eu-ES"/>
              <a:t>Garun- parenkima (</a:t>
            </a:r>
            <a:r>
              <a:rPr lang="eu-ES">
                <a:solidFill>
                  <a:srgbClr val="000000"/>
                </a:solidFill>
              </a:rPr>
              <a:t>%80</a:t>
            </a:r>
            <a:r>
              <a:rPr lang="eu-ES"/>
              <a:t>): </a:t>
            </a:r>
            <a:endParaRPr lang="es-ES" sz="1000"/>
          </a:p>
          <a:p>
            <a:pPr lvl="1"/>
            <a:r>
              <a:rPr lang="eu-ES"/>
              <a:t>glia 700-900 ml (%45,5)</a:t>
            </a:r>
            <a:endParaRPr lang="es-ES" sz="1000"/>
          </a:p>
          <a:p>
            <a:pPr lvl="1"/>
            <a:r>
              <a:rPr lang="eu-ES"/>
              <a:t>neuronak 500-700 ml (%35,5)</a:t>
            </a:r>
            <a:endParaRPr lang="es-ES" sz="1000"/>
          </a:p>
          <a:p>
            <a:r>
              <a:rPr lang="eu-ES"/>
              <a:t>LZR: 100-150 ml. (%10)</a:t>
            </a:r>
            <a:endParaRPr lang="es-ES" sz="1000"/>
          </a:p>
          <a:p>
            <a:r>
              <a:rPr lang="eu-ES"/>
              <a:t>Zuhaitz baskularra: 150-200 ml (%10)</a:t>
            </a:r>
            <a:endParaRPr lang="es-ES" sz="1000"/>
          </a:p>
          <a:p>
            <a:pPr eaLnBrk="1" hangingPunct="1"/>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noTextEdit="1"/>
          </p:cNvSpPr>
          <p:nvPr>
            <p:ph type="sldImg"/>
          </p:nvPr>
        </p:nvSpPr>
        <p:spPr>
          <a:ln/>
        </p:spPr>
      </p:sp>
      <p:sp>
        <p:nvSpPr>
          <p:cNvPr id="7987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Garezur barruan edozer agertzen edo handitzen denean, garuneko osagaiak lekualdatzen dira. Lehenengo </a:t>
            </a:r>
            <a:r>
              <a:rPr lang="eu-ES" i="1"/>
              <a:t>zergati</a:t>
            </a:r>
            <a:r>
              <a:rPr lang="eu-ES"/>
              <a:t> horren gertu daudenak eta gero urrunago daudenak. Garezur barruko espazioen arkitekturak eta garezur-parenkimako ezaugarri biskoelastikoek desplazamenduen norabide eta anplitudean eragiten dute. Handitze motela duten eta gogorrak diren tumoreek (esaterako meningiomak) garuneko igitai eta zerebeloko denda mugitu ahal dute. Baina, egitura horiek finko geratzea da ohikoena. Orduan, haien ertz libreek uzten dituzten zuloetatik garezur barruko parenkimaren desplazamenduak eta herniazio fenomenoak gertatzen dira:</a:t>
            </a:r>
            <a:endParaRPr lang="es-ES"/>
          </a:p>
        </p:txBody>
      </p:sp>
      <p:sp>
        <p:nvSpPr>
          <p:cNvPr id="7987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2DBD889B-74B8-2A4A-816E-70C5C2449259}" type="slidenum">
              <a:rPr lang="es-ES" sz="1200" b="0">
                <a:solidFill>
                  <a:schemeClr val="tx1"/>
                </a:solidFill>
              </a:rPr>
              <a:pPr eaLnBrk="1" hangingPunct="1"/>
              <a:t>30</a:t>
            </a:fld>
            <a:endParaRPr lang="es-ES" sz="1200" b="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Marcador de imagen de diapositiva"/>
          <p:cNvSpPr>
            <a:spLocks noGrp="1" noRot="1" noChangeAspect="1" noTextEdit="1"/>
          </p:cNvSpPr>
          <p:nvPr>
            <p:ph type="sldImg"/>
          </p:nvPr>
        </p:nvSpPr>
        <p:spPr>
          <a:ln/>
        </p:spPr>
      </p:sp>
      <p:sp>
        <p:nvSpPr>
          <p:cNvPr id="8192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8050" lvl="1" indent="-436563" eaLnBrk="1" hangingPunct="1">
              <a:spcBef>
                <a:spcPct val="20000"/>
              </a:spcBef>
              <a:buClr>
                <a:srgbClr val="CC0000"/>
              </a:buClr>
            </a:pPr>
            <a:r>
              <a:rPr lang="eu-ES">
                <a:solidFill>
                  <a:srgbClr val="000000"/>
                </a:solidFill>
              </a:rPr>
              <a:t>Desplazamendu eta Herniazio sindromeak:</a:t>
            </a:r>
          </a:p>
          <a:p>
            <a:pPr marL="908050" lvl="1" indent="-436563" eaLnBrk="1" hangingPunct="1">
              <a:spcBef>
                <a:spcPct val="20000"/>
              </a:spcBef>
              <a:buClr>
                <a:srgbClr val="CC0000"/>
              </a:buClr>
              <a:buFontTx/>
              <a:buChar char="•"/>
            </a:pPr>
            <a:r>
              <a:rPr lang="eu-ES">
                <a:solidFill>
                  <a:srgbClr val="000000"/>
                </a:solidFill>
              </a:rPr>
              <a:t>Igitai-azpikoa (subfalzialekoa) </a:t>
            </a:r>
          </a:p>
          <a:p>
            <a:pPr marL="908050" lvl="1" indent="-436563" eaLnBrk="1" hangingPunct="1">
              <a:spcBef>
                <a:spcPct val="20000"/>
              </a:spcBef>
              <a:buClr>
                <a:srgbClr val="CC0000"/>
              </a:buClr>
              <a:buFontTx/>
              <a:buChar char="•"/>
            </a:pPr>
            <a:r>
              <a:rPr lang="eu-ES">
                <a:solidFill>
                  <a:srgbClr val="000000"/>
                </a:solidFill>
              </a:rPr>
              <a:t>Dientzefalikoa</a:t>
            </a:r>
            <a:endParaRPr lang="eu-ES" b="1">
              <a:solidFill>
                <a:srgbClr val="000000"/>
              </a:solidFill>
            </a:endParaRPr>
          </a:p>
          <a:p>
            <a:pPr marL="908050" lvl="1" indent="-436563" eaLnBrk="1" hangingPunct="1">
              <a:spcBef>
                <a:spcPct val="20000"/>
              </a:spcBef>
              <a:buClr>
                <a:srgbClr val="CC0000"/>
              </a:buClr>
              <a:buFontTx/>
              <a:buChar char="•"/>
            </a:pPr>
            <a:r>
              <a:rPr lang="eu-ES">
                <a:solidFill>
                  <a:srgbClr val="000000"/>
                </a:solidFill>
              </a:rPr>
              <a:t>Unkusekoa (transtentoriala)</a:t>
            </a:r>
          </a:p>
          <a:p>
            <a:pPr marL="908050" lvl="1" indent="-436563" eaLnBrk="1" hangingPunct="1">
              <a:spcBef>
                <a:spcPct val="20000"/>
              </a:spcBef>
              <a:buClr>
                <a:srgbClr val="CC0000"/>
              </a:buClr>
              <a:buFontTx/>
              <a:buChar char="•"/>
            </a:pPr>
            <a:r>
              <a:rPr lang="eu-ES">
                <a:solidFill>
                  <a:srgbClr val="000000"/>
                </a:solidFill>
              </a:rPr>
              <a:t>Amigdalakoa</a:t>
            </a:r>
          </a:p>
          <a:p>
            <a:pPr marL="908050" lvl="1" indent="-436563" eaLnBrk="1" hangingPunct="1">
              <a:spcBef>
                <a:spcPct val="20000"/>
              </a:spcBef>
              <a:buClr>
                <a:srgbClr val="CC0000"/>
              </a:buClr>
              <a:buFontTx/>
              <a:buChar char="•"/>
            </a:pPr>
            <a:r>
              <a:rPr lang="eu-ES">
                <a:solidFill>
                  <a:srgbClr val="000000"/>
                </a:solidFill>
              </a:rPr>
              <a:t>Azpitik-goranzko transtentoriala</a:t>
            </a:r>
          </a:p>
          <a:p>
            <a:pPr marL="908050" lvl="1" indent="-436563" eaLnBrk="1" hangingPunct="1">
              <a:spcBef>
                <a:spcPct val="20000"/>
              </a:spcBef>
              <a:buClr>
                <a:srgbClr val="CC0000"/>
              </a:buClr>
              <a:buFontTx/>
              <a:buChar char="•"/>
            </a:pPr>
            <a:r>
              <a:rPr lang="eu-ES">
                <a:solidFill>
                  <a:srgbClr val="000000"/>
                </a:solidFill>
              </a:rPr>
              <a:t>Garezur-kanporakoa</a:t>
            </a:r>
            <a:endParaRPr lang="es-ES"/>
          </a:p>
        </p:txBody>
      </p:sp>
      <p:sp>
        <p:nvSpPr>
          <p:cNvPr id="8192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84F68B2C-2240-0646-8C5C-36EF37CA9D78}" type="slidenum">
              <a:rPr lang="es-ES" sz="1200" b="0">
                <a:solidFill>
                  <a:schemeClr val="tx1"/>
                </a:solidFill>
              </a:rPr>
              <a:pPr eaLnBrk="1" hangingPunct="1"/>
              <a:t>31</a:t>
            </a:fld>
            <a:endParaRPr lang="es-ES" sz="1200" b="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Marcador de imagen de diapositiva"/>
          <p:cNvSpPr>
            <a:spLocks noGrp="1" noRot="1" noChangeAspect="1" noTextEdit="1"/>
          </p:cNvSpPr>
          <p:nvPr>
            <p:ph type="sldImg"/>
          </p:nvPr>
        </p:nvSpPr>
        <p:spPr>
          <a:ln/>
        </p:spPr>
      </p:sp>
      <p:sp>
        <p:nvSpPr>
          <p:cNvPr id="8397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Garuneko </a:t>
            </a:r>
            <a:r>
              <a:rPr lang="eu-ES" b="1"/>
              <a:t>igitai-azpiko (subfalzialeko) herniazioan</a:t>
            </a:r>
            <a:r>
              <a:rPr lang="eu-ES"/>
              <a:t> hemisferio baten zinguloa garuneko-igitai azpiko ertzetik pasatzen da beste aldera. Honek arteria perikallosak edo aurreko zerebralak zanpa (estutu) ditzake garun infartua eraginez, edo bentrikuloaren adarra zanpatu (estutu).</a:t>
            </a:r>
            <a:endParaRPr lang="es-ES"/>
          </a:p>
        </p:txBody>
      </p:sp>
      <p:sp>
        <p:nvSpPr>
          <p:cNvPr id="8397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2AE1F30-15BD-8341-9085-B87ECB64F628}" type="slidenum">
              <a:rPr lang="es-ES" sz="1200" b="0">
                <a:solidFill>
                  <a:schemeClr val="tx1"/>
                </a:solidFill>
              </a:rPr>
              <a:pPr eaLnBrk="1" hangingPunct="1"/>
              <a:t>32</a:t>
            </a:fld>
            <a:endParaRPr lang="es-ES" sz="1200" b="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Marcador de imagen de diapositiva"/>
          <p:cNvSpPr>
            <a:spLocks noGrp="1" noRot="1" noChangeAspect="1" noTextEdit="1"/>
          </p:cNvSpPr>
          <p:nvPr>
            <p:ph type="sldImg"/>
          </p:nvPr>
        </p:nvSpPr>
        <p:spPr>
          <a:ln/>
        </p:spPr>
      </p:sp>
      <p:sp>
        <p:nvSpPr>
          <p:cNvPr id="116739" name="2 Marcador de notas"/>
          <p:cNvSpPr>
            <a:spLocks noGrp="1"/>
          </p:cNvSpPr>
          <p:nvPr>
            <p:ph type="body" idx="1"/>
          </p:nvPr>
        </p:nvSpPr>
        <p:spPr>
          <a:ln/>
        </p:spPr>
        <p:txBody>
          <a:bodyPr/>
          <a:lstStyle/>
          <a:p>
            <a:pPr marL="469900" indent="-469900">
              <a:spcBef>
                <a:spcPct val="20000"/>
              </a:spcBef>
              <a:buClr>
                <a:schemeClr val="accent2"/>
              </a:buClr>
              <a:buFont typeface="Wingdings" pitchFamily="2" charset="2"/>
              <a:buNone/>
              <a:defRPr/>
            </a:pPr>
            <a:r>
              <a:rPr lang="eu-ES" dirty="0" err="1" smtClean="0">
                <a:solidFill>
                  <a:srgbClr val="990099"/>
                </a:solidFill>
                <a:ea typeface="+mn-ea"/>
              </a:rPr>
              <a:t>Dientzefalikoa</a:t>
            </a:r>
            <a:endParaRPr lang="eu-ES" dirty="0" smtClean="0">
              <a:solidFill>
                <a:srgbClr val="990099"/>
              </a:solidFill>
              <a:ea typeface="+mn-ea"/>
            </a:endParaRPr>
          </a:p>
          <a:p>
            <a:pPr marL="908050" lvl="1" indent="-436563">
              <a:spcBef>
                <a:spcPct val="20000"/>
              </a:spcBef>
              <a:buClr>
                <a:schemeClr val="accent2"/>
              </a:buClr>
              <a:buFontTx/>
              <a:buChar char="•"/>
              <a:defRPr/>
            </a:pPr>
            <a:endParaRPr lang="eu-ES" dirty="0" smtClean="0">
              <a:solidFill>
                <a:srgbClr val="993300"/>
              </a:solidFill>
              <a:ea typeface="+mn-ea"/>
            </a:endParaRPr>
          </a:p>
          <a:p>
            <a:pPr marL="908050" lvl="1" indent="-436563">
              <a:spcBef>
                <a:spcPct val="20000"/>
              </a:spcBef>
              <a:buClr>
                <a:schemeClr val="accent2"/>
              </a:buClr>
              <a:buFontTx/>
              <a:buChar char="•"/>
              <a:defRPr/>
            </a:pPr>
            <a:r>
              <a:rPr lang="eu-ES" dirty="0" smtClean="0">
                <a:solidFill>
                  <a:schemeClr val="accent2"/>
                </a:solidFill>
                <a:ea typeface="+mn-ea"/>
              </a:rPr>
              <a:t>Talamoa</a:t>
            </a:r>
            <a:r>
              <a:rPr lang="eu-ES" dirty="0" smtClean="0">
                <a:solidFill>
                  <a:srgbClr val="C00000"/>
                </a:solidFill>
                <a:ea typeface="+mn-ea"/>
              </a:rPr>
              <a:t> </a:t>
            </a:r>
            <a:r>
              <a:rPr lang="eu-ES" dirty="0" smtClean="0">
                <a:ea typeface="+mn-ea"/>
              </a:rPr>
              <a:t>eta </a:t>
            </a:r>
            <a:r>
              <a:rPr lang="eu-ES" dirty="0" smtClean="0">
                <a:solidFill>
                  <a:schemeClr val="accent2"/>
                </a:solidFill>
                <a:ea typeface="+mn-ea"/>
              </a:rPr>
              <a:t>hipotalamoa </a:t>
            </a:r>
            <a:r>
              <a:rPr lang="eu-ES" dirty="0" smtClean="0">
                <a:ea typeface="+mn-ea"/>
              </a:rPr>
              <a:t>beherantz</a:t>
            </a:r>
            <a:r>
              <a:rPr lang="eu-ES" dirty="0" smtClean="0">
                <a:solidFill>
                  <a:schemeClr val="accent2"/>
                </a:solidFill>
                <a:ea typeface="+mn-ea"/>
              </a:rPr>
              <a:t> entzefalo-enborrerantz </a:t>
            </a:r>
            <a:r>
              <a:rPr lang="eu-ES" dirty="0" smtClean="0">
                <a:ea typeface="+mn-ea"/>
              </a:rPr>
              <a:t>joaten dira.</a:t>
            </a:r>
          </a:p>
          <a:p>
            <a:pPr marL="908050" lvl="1" indent="-436563">
              <a:spcBef>
                <a:spcPct val="20000"/>
              </a:spcBef>
              <a:buClr>
                <a:schemeClr val="accent2"/>
              </a:buClr>
              <a:buFontTx/>
              <a:buChar char="•"/>
              <a:defRPr/>
            </a:pPr>
            <a:r>
              <a:rPr lang="eu-ES" dirty="0" smtClean="0">
                <a:solidFill>
                  <a:schemeClr val="accent2"/>
                </a:solidFill>
                <a:ea typeface="+mn-ea"/>
              </a:rPr>
              <a:t>Entzefalo-enborraren arteriak </a:t>
            </a:r>
            <a:r>
              <a:rPr lang="eu-ES" dirty="0" smtClean="0">
                <a:ea typeface="+mn-ea"/>
              </a:rPr>
              <a:t>estutu</a:t>
            </a:r>
            <a:r>
              <a:rPr lang="eu-ES" dirty="0" smtClean="0">
                <a:solidFill>
                  <a:schemeClr val="accent2"/>
                </a:solidFill>
                <a:ea typeface="+mn-ea"/>
              </a:rPr>
              <a:t> </a:t>
            </a:r>
            <a:r>
              <a:rPr lang="eu-ES" dirty="0" smtClean="0">
                <a:ea typeface="+mn-ea"/>
              </a:rPr>
              <a:t>=&gt; iskemia / infartu</a:t>
            </a:r>
          </a:p>
          <a:p>
            <a:pPr>
              <a:defRPr/>
            </a:pPr>
            <a:endParaRPr lang="es-ES" dirty="0" smtClean="0">
              <a:latin typeface="Arial" pitchFamily="34" charset="0"/>
              <a:ea typeface="+mn-ea"/>
              <a:cs typeface="Arial" pitchFamily="34" charset="0"/>
            </a:endParaRPr>
          </a:p>
        </p:txBody>
      </p:sp>
      <p:sp>
        <p:nvSpPr>
          <p:cNvPr id="8601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49E6DCB1-3160-254D-B244-7092D238A6AC}" type="slidenum">
              <a:rPr lang="es-ES" sz="1200" b="0">
                <a:solidFill>
                  <a:schemeClr val="tx1"/>
                </a:solidFill>
              </a:rPr>
              <a:pPr eaLnBrk="1" hangingPunct="1"/>
              <a:t>33</a:t>
            </a:fld>
            <a:endParaRPr lang="es-ES" sz="1200" b="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Marcador de imagen de diapositiva"/>
          <p:cNvSpPr>
            <a:spLocks noGrp="1" noRot="1" noChangeAspect="1" noTextEdit="1"/>
          </p:cNvSpPr>
          <p:nvPr>
            <p:ph type="sldImg"/>
          </p:nvPr>
        </p:nvSpPr>
        <p:spPr>
          <a:ln/>
        </p:spPr>
      </p:sp>
      <p:sp>
        <p:nvSpPr>
          <p:cNvPr id="8806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a:t>Unkuseko herniazioa edo herniazio transtentoriala: </a:t>
            </a:r>
            <a:r>
              <a:rPr lang="eu-ES"/>
              <a:t>unkusa zerebeloko dendaren ertz libretik pasatzen denean gertatzen da. Hasieran III. nerbio kraniala zanpatzen (estutzen) du midriasia eta begi-niniaren arreflexia eraginez. Konpresioak jarraitzen badu mesentzefaloa zanpatuko du eta bide piramidalaren konpresioagatik kontrako aldearen hemiparesia agertuko da. Gutxitan hemiparesia alde berekoa izan daiteke, eta fenomeno klasiko den honi Kernohan zeinua edo zeinu lokalizatzaile faltsua deitzen diogu. Kasu hauetan bide piramidala tentorioaren kontrako aldearen aurka zanpatzen (estutzen) da. Atzealdeko arteria zerebrala ere konprimi daiteke entzefalo(aren) enborraren inguruan, kontrako aldeko hemianopsia ekilateral (homonimoa) bezala agertzen den infartu kalkarinoa eraginez. Adar zulatzaileen (perforanteen) lesioak enborraren infartu hemorragikoak ekarriko ditu (Duret-eko hemorragiak deitzen direnak). Azkenean, konorte mailaren jaitsiera, katigamendu eta heriotza etorriko dira. </a:t>
            </a:r>
            <a:endParaRPr lang="es-ES"/>
          </a:p>
        </p:txBody>
      </p:sp>
      <p:sp>
        <p:nvSpPr>
          <p:cNvPr id="8806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075409F2-2C70-BA40-8833-4408A51A69A7}" type="slidenum">
              <a:rPr lang="es-ES" sz="1200" b="0">
                <a:solidFill>
                  <a:schemeClr val="tx1"/>
                </a:solidFill>
              </a:rPr>
              <a:pPr eaLnBrk="1" hangingPunct="1"/>
              <a:t>34</a:t>
            </a:fld>
            <a:endParaRPr lang="es-ES" sz="1200" b="0">
              <a:solidFill>
                <a:schemeClr val="tx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Marcador de imagen de diapositiva"/>
          <p:cNvSpPr>
            <a:spLocks noGrp="1" noRot="1" noChangeAspect="1" noTextEdit="1"/>
          </p:cNvSpPr>
          <p:nvPr>
            <p:ph type="sldImg"/>
          </p:nvPr>
        </p:nvSpPr>
        <p:spPr>
          <a:ln/>
        </p:spPr>
      </p:sp>
      <p:sp>
        <p:nvSpPr>
          <p:cNvPr id="9011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a:t>Unkuseko herniazioa edo herniazio transtentoriala: </a:t>
            </a:r>
            <a:r>
              <a:rPr lang="eu-ES"/>
              <a:t>unkusa zerebeloko dendaren ertz libretik pasatzen denean gertatzen da. Hasieran III. nerbio kraniala zanpatzen (estutzen) du midriasia eta begi-niniaren arreflexia eraginez. </a:t>
            </a:r>
            <a:endParaRPr lang="es-ES"/>
          </a:p>
        </p:txBody>
      </p:sp>
      <p:sp>
        <p:nvSpPr>
          <p:cNvPr id="9011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0005271-E077-F544-9479-A980CD229795}" type="slidenum">
              <a:rPr lang="es-ES" sz="1200" b="0">
                <a:solidFill>
                  <a:schemeClr val="tx1"/>
                </a:solidFill>
              </a:rPr>
              <a:pPr eaLnBrk="1" hangingPunct="1"/>
              <a:t>35</a:t>
            </a:fld>
            <a:endParaRPr lang="es-ES" sz="1200" b="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Marcador de imagen de diapositiva"/>
          <p:cNvSpPr>
            <a:spLocks noGrp="1" noRot="1" noChangeAspect="1" noTextEdit="1"/>
          </p:cNvSpPr>
          <p:nvPr>
            <p:ph type="sldImg"/>
          </p:nvPr>
        </p:nvSpPr>
        <p:spPr>
          <a:ln/>
        </p:spPr>
      </p:sp>
      <p:sp>
        <p:nvSpPr>
          <p:cNvPr id="9216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Konpresioak jarraitzen badu mesentzefaloa zanpatuko du eta bide piramidalaren konpresioagatik kontrako aldearen hemiparesia agertuko da. </a:t>
            </a:r>
          </a:p>
          <a:p>
            <a:r>
              <a:rPr lang="eu-ES"/>
              <a:t>Gutxitan hemiparesia alde berekoa izan daiteke, eta fenomeno klasiko den honi Kernohan zeinua edo zeinu lokalizatzaile faltsua deitzen diogu. Kasu hauetan bide piramidala tentorioaren kontrako aldearen aurka zanpatzen (estutzen) da. </a:t>
            </a:r>
            <a:endParaRPr lang="es-ES"/>
          </a:p>
        </p:txBody>
      </p:sp>
      <p:sp>
        <p:nvSpPr>
          <p:cNvPr id="9216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BC7C838-FA87-F947-AAA3-9AE5F61B1848}" type="slidenum">
              <a:rPr lang="es-ES" sz="1200" b="0">
                <a:solidFill>
                  <a:schemeClr val="tx1"/>
                </a:solidFill>
              </a:rPr>
              <a:pPr eaLnBrk="1" hangingPunct="1"/>
              <a:t>36</a:t>
            </a:fld>
            <a:endParaRPr lang="es-ES" sz="1200" b="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Marcador de imagen de diapositiva"/>
          <p:cNvSpPr>
            <a:spLocks noGrp="1" noRot="1" noChangeAspect="1" noTextEdit="1"/>
          </p:cNvSpPr>
          <p:nvPr>
            <p:ph type="sldImg"/>
          </p:nvPr>
        </p:nvSpPr>
        <p:spPr>
          <a:ln/>
        </p:spPr>
      </p:sp>
      <p:sp>
        <p:nvSpPr>
          <p:cNvPr id="9421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Atzealdeko arteria zerebrala ere konprimi daiteke entzefalo(aren) enborraren inguruan, kontrako aldeko hemianopsia ekilateral (homonimoa) bezala agertzen den infartu kalkarinoa eraginez. </a:t>
            </a:r>
          </a:p>
          <a:p>
            <a:r>
              <a:rPr lang="eu-ES"/>
              <a:t>Adar zulatzaileen (perforanteen) lesioak enborraren infartu hemorragikoak ekarriko ditu (Duret-eko hemorragiak deitzen direnak).</a:t>
            </a:r>
            <a:endParaRPr lang="es-ES"/>
          </a:p>
        </p:txBody>
      </p:sp>
      <p:sp>
        <p:nvSpPr>
          <p:cNvPr id="9421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2EF49CFF-5E52-0440-B25C-B313E6AA9433}" type="slidenum">
              <a:rPr lang="es-ES" sz="1200" b="0">
                <a:solidFill>
                  <a:schemeClr val="tx1"/>
                </a:solidFill>
              </a:rPr>
              <a:pPr eaLnBrk="1" hangingPunct="1"/>
              <a:t>37</a:t>
            </a:fld>
            <a:endParaRPr lang="es-ES" sz="1200" b="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Marcador de imagen de diapositiva"/>
          <p:cNvSpPr>
            <a:spLocks noGrp="1" noRot="1" noChangeAspect="1" noTextEdit="1"/>
          </p:cNvSpPr>
          <p:nvPr>
            <p:ph type="sldImg"/>
          </p:nvPr>
        </p:nvSpPr>
        <p:spPr>
          <a:ln/>
        </p:spPr>
      </p:sp>
      <p:sp>
        <p:nvSpPr>
          <p:cNvPr id="9625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a:t>Amigdalako herniazioa</a:t>
            </a:r>
            <a:r>
              <a:rPr lang="eu-ES"/>
              <a:t>:  zerebeloko amigdalak zulo okzipitaletik (foramen magnotik)  orno-muineko espaziora pasatzen dira. </a:t>
            </a:r>
          </a:p>
          <a:p>
            <a:r>
              <a:rPr lang="eu-ES"/>
              <a:t>Tentorio-azpiko tumoreen ezaugarria da. </a:t>
            </a:r>
          </a:p>
          <a:p>
            <a:r>
              <a:rPr lang="eu-ES"/>
              <a:t>Hasieran, lepoko mina bezala agertzen da, umeen artean bereziki, hauetan tentorio-azpiko tumoreak ohikoenak baitira. Umeetan behin eta berriro errepikatzen diren lepoko mina bada atzealdeko hobiaren (atzealdeko fosaren) tumorean pentsatu behar dugu. </a:t>
            </a:r>
          </a:p>
          <a:p>
            <a:r>
              <a:rPr lang="eu-ES"/>
              <a:t>Geroago, nerbio kranial baxuetako konpresio sintomak agertuko dira, hau da disfagia, tetraplegia eta bulboko asaldura. </a:t>
            </a:r>
          </a:p>
          <a:p>
            <a:r>
              <a:rPr lang="eu-ES"/>
              <a:t>Azkenean, arnasketarako (arnasa hartzeko) arazoak direla eta bat-bateko heriotzaren arriskuan izango da gaixoa.</a:t>
            </a:r>
            <a:endParaRPr lang="es-ES"/>
          </a:p>
        </p:txBody>
      </p:sp>
      <p:sp>
        <p:nvSpPr>
          <p:cNvPr id="9625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10F7D78-3735-B347-B6F9-4055DD5063D0}" type="slidenum">
              <a:rPr lang="es-ES" sz="1200" b="0">
                <a:solidFill>
                  <a:schemeClr val="tx1"/>
                </a:solidFill>
              </a:rPr>
              <a:pPr eaLnBrk="1" hangingPunct="1"/>
              <a:t>38</a:t>
            </a:fld>
            <a:endParaRPr lang="es-ES" sz="1200" b="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Marcador de imagen de diapositiva"/>
          <p:cNvSpPr>
            <a:spLocks noGrp="1" noRot="1" noChangeAspect="1" noTextEdit="1"/>
          </p:cNvSpPr>
          <p:nvPr>
            <p:ph type="sldImg"/>
          </p:nvPr>
        </p:nvSpPr>
        <p:spPr>
          <a:ln/>
        </p:spPr>
      </p:sp>
      <p:sp>
        <p:nvSpPr>
          <p:cNvPr id="9830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Tentorio-azpiko tumoreak duten gaixoetan </a:t>
            </a:r>
            <a:r>
              <a:rPr lang="eu-ES" b="1"/>
              <a:t>azpitik-goranzko herniazio transtentoriala</a:t>
            </a:r>
            <a:r>
              <a:rPr lang="eu-ES"/>
              <a:t> ager daiteke. Herniazio hauetan zerebeloa tentorio zulotik gorantz espazio supratentorialera (tentorio-gorakora) pasatzen da. Orduan, Silvio akueduktuaren buxaduragatik hidrozefalia eragitea ohikoena da.</a:t>
            </a:r>
          </a:p>
          <a:p>
            <a:r>
              <a:rPr lang="eu-ES"/>
              <a:t>LZR alboko bentrikulutik drainatzen badugu, esaterako BKD herniazioa areagotu egin daiteke.</a:t>
            </a:r>
          </a:p>
          <a:p>
            <a:r>
              <a:rPr lang="eu-ES"/>
              <a:t>Sindrome honen klinika: kontzientzia-mailaren aldaketak, oftalmoplegiak eta arnas alterazioak dira.</a:t>
            </a:r>
            <a:endParaRPr lang="es-ES"/>
          </a:p>
        </p:txBody>
      </p:sp>
      <p:sp>
        <p:nvSpPr>
          <p:cNvPr id="9830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2B4859C7-2DAD-5A40-8468-5B705CD930EB}" type="slidenum">
              <a:rPr lang="es-ES" sz="1200" b="0">
                <a:solidFill>
                  <a:schemeClr val="tx1"/>
                </a:solidFill>
              </a:rPr>
              <a:pPr eaLnBrk="1" hangingPunct="1"/>
              <a:t>39</a:t>
            </a:fld>
            <a:endParaRPr lang="es-ES"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4D8CD1F-6BBF-A64E-8176-9EAF07AB9699}" type="slidenum">
              <a:rPr lang="es-ES" sz="1200" b="0">
                <a:solidFill>
                  <a:schemeClr val="tx1"/>
                </a:solidFill>
              </a:rPr>
              <a:pPr eaLnBrk="1" hangingPunct="1"/>
              <a:t>4</a:t>
            </a:fld>
            <a:endParaRPr lang="es-ES" sz="1200" b="0">
              <a:solidFill>
                <a:schemeClr val="tx1"/>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Garezur barneko hipertentsio sindromea garezur barneko presioaren (GBP) igotzeak eragiten du eta nerbio-sistema zentraleko (NSZ) arazo askoren koadro kliniko karakteristikoa da.  </a:t>
            </a:r>
          </a:p>
          <a:p>
            <a:r>
              <a:rPr lang="eu-ES"/>
              <a:t>Helduen, ahoz gorakoan (etzanerako supinoan) edo albokoan (etzanerako hegalekoan) neurtu egiten bada finkatutako GBParen batez besteko balioa 12 baino gutxiago dela onartzen da. Bost urte azpiko umeetan 10 mmHg-etara</a:t>
            </a:r>
            <a:r>
              <a:rPr lang="es-ES_tradnl"/>
              <a:t> </a:t>
            </a:r>
            <a:r>
              <a:rPr lang="eu-ES"/>
              <a:t> jaisten da eta bi urte azpikoetan 5 mmHg-etara</a:t>
            </a:r>
            <a:r>
              <a:rPr lang="es-ES_tradnl"/>
              <a:t> </a:t>
            </a:r>
            <a:r>
              <a:rPr lang="eu-ES"/>
              <a:t>. </a:t>
            </a:r>
          </a:p>
          <a:p>
            <a:r>
              <a:rPr lang="eu-ES"/>
              <a:t>GBPa igo ahal da momentu zehatz batzuetan, Valsalva maniobrekin (eztula, barrea, esfortzuak) esaterako, baina horietan igoera aldi baterako denez, ez du minik eragiten.</a:t>
            </a:r>
            <a:endParaRPr lang="es-ES_trad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Marcador de imagen de diapositiva"/>
          <p:cNvSpPr>
            <a:spLocks noGrp="1" noRot="1" noChangeAspect="1" noTextEdit="1"/>
          </p:cNvSpPr>
          <p:nvPr>
            <p:ph type="sldImg"/>
          </p:nvPr>
        </p:nvSpPr>
        <p:spPr>
          <a:ln/>
        </p:spPr>
      </p:sp>
      <p:sp>
        <p:nvSpPr>
          <p:cNvPr id="10035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Azken mota </a:t>
            </a:r>
            <a:r>
              <a:rPr lang="eu-ES" b="1"/>
              <a:t>garezur-kanporako herniazioa</a:t>
            </a:r>
            <a:r>
              <a:rPr lang="eu-ES"/>
              <a:t> da: kasu hauetan garuna hausturatik edo aurrez egindako kraniotomiatik ateratzen da kanpora.</a:t>
            </a:r>
          </a:p>
          <a:p>
            <a:r>
              <a:rPr lang="eu-ES"/>
              <a:t>Garezurretik ukitu eta batzuetan ikusi ere ahal izango dugun masa biguna irtengo da.</a:t>
            </a:r>
            <a:endParaRPr lang="es-ES"/>
          </a:p>
        </p:txBody>
      </p:sp>
      <p:sp>
        <p:nvSpPr>
          <p:cNvPr id="10035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6E1BB53-02AF-A444-A46C-B9F40805CE70}" type="slidenum">
              <a:rPr lang="es-ES" sz="1200" b="0">
                <a:solidFill>
                  <a:schemeClr val="tx1"/>
                </a:solidFill>
              </a:rPr>
              <a:pPr eaLnBrk="1" hangingPunct="1"/>
              <a:t>40</a:t>
            </a:fld>
            <a:endParaRPr lang="es-ES" sz="1200" b="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 Marcador de imagen de diapositiva"/>
          <p:cNvSpPr>
            <a:spLocks noGrp="1" noRot="1" noChangeAspect="1" noTextEdit="1"/>
          </p:cNvSpPr>
          <p:nvPr>
            <p:ph type="sldImg"/>
          </p:nvPr>
        </p:nvSpPr>
        <p:spPr>
          <a:ln/>
        </p:spPr>
      </p:sp>
      <p:sp>
        <p:nvSpPr>
          <p:cNvPr id="10240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Jaioberrietan eta bularreko umeetan, klinikaren aldetik, GBH-aren eta herniazio sindromeen sintomak agertuko dira. </a:t>
            </a:r>
          </a:p>
          <a:p>
            <a:r>
              <a:rPr lang="eu-ES"/>
              <a:t>Zeinuen aldetik, garezur-perimetroaren handitzea tipikoa da.</a:t>
            </a:r>
          </a:p>
          <a:p>
            <a:endParaRPr lang="eu-ES"/>
          </a:p>
          <a:p>
            <a:r>
              <a:rPr lang="eu-ES"/>
              <a:t>Ikusten ziren zeinu erradiologiako klasikoak hauek ziren:</a:t>
            </a:r>
            <a:endParaRPr lang="es-ES"/>
          </a:p>
          <a:p>
            <a:r>
              <a:rPr lang="eu-ES"/>
              <a:t>- garezurreko suturen diastasia (bi urte azpiko umeen artean)</a:t>
            </a:r>
            <a:endParaRPr lang="es-ES"/>
          </a:p>
          <a:p>
            <a:r>
              <a:rPr lang="eu-ES"/>
              <a:t>- atzamar-antzeko inpresioak (inpresio digitiformeak): garezurra oraindik biguna den unean garuneko zirkunboluzioek hezurra konprimitzen dutelako</a:t>
            </a:r>
            <a:endParaRPr lang="es-ES"/>
          </a:p>
          <a:p>
            <a:pPr>
              <a:buFontTx/>
              <a:buChar char="-"/>
            </a:pPr>
            <a:r>
              <a:rPr lang="eu-ES"/>
              <a:t>zela turkiarraren hormaren mehetzea  eta atzeko apofisi klinoideen urradura</a:t>
            </a:r>
          </a:p>
          <a:p>
            <a:r>
              <a:rPr lang="eu-ES"/>
              <a:t>Beste metodo diagnostikoa transfontanelako (fontanela zeharkako) ekografia. </a:t>
            </a:r>
            <a:endParaRPr lang="es-ES"/>
          </a:p>
        </p:txBody>
      </p:sp>
      <p:sp>
        <p:nvSpPr>
          <p:cNvPr id="10240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2866A650-0388-DE4A-900E-573D0BC8B744}" type="slidenum">
              <a:rPr lang="es-ES" sz="1200" b="0">
                <a:solidFill>
                  <a:schemeClr val="tx1"/>
                </a:solidFill>
              </a:rPr>
              <a:pPr eaLnBrk="1" hangingPunct="1"/>
              <a:t>41</a:t>
            </a:fld>
            <a:endParaRPr lang="es-ES" sz="1200" b="0">
              <a:solidFill>
                <a:schemeClr val="tx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1 Marcador de imagen de diapositiva"/>
          <p:cNvSpPr>
            <a:spLocks noGrp="1" noRot="1" noChangeAspect="1" noTextEdit="1"/>
          </p:cNvSpPr>
          <p:nvPr>
            <p:ph type="sldImg"/>
          </p:nvPr>
        </p:nvSpPr>
        <p:spPr>
          <a:ln/>
        </p:spPr>
      </p:sp>
      <p:sp>
        <p:nvSpPr>
          <p:cNvPr id="104450" name="2 Marcador de notas"/>
          <p:cNvSpPr>
            <a:spLocks noGrp="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Guztietan, hau da bi urte baino gehiago dituzten umeetan eta helduetan GBH-aren eta herniazio sindromeen sintomak agertuko dira. Zeinuen aldetik, esaterako begi niniaren midriasi eta Parinaud zeinuak agertu daitezke.</a:t>
            </a:r>
          </a:p>
          <a:p>
            <a:r>
              <a:rPr lang="eu-ES"/>
              <a:t>Hala ere, GBH-aren diagnostikoa garezurreko OTAn eta GBH-aren monitorizazioan datza.</a:t>
            </a:r>
          </a:p>
        </p:txBody>
      </p:sp>
      <p:sp>
        <p:nvSpPr>
          <p:cNvPr id="10445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6AD2B25-3E62-0144-9C45-F829D4A7EF50}" type="slidenum">
              <a:rPr lang="es-ES" sz="1200" b="0">
                <a:solidFill>
                  <a:schemeClr val="tx1"/>
                </a:solidFill>
              </a:rPr>
              <a:pPr eaLnBrk="1" hangingPunct="1"/>
              <a:t>42</a:t>
            </a:fld>
            <a:endParaRPr lang="es-ES" sz="1200" b="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1 Marcador de imagen de diapositiva"/>
          <p:cNvSpPr>
            <a:spLocks noGrp="1" noRot="1" noChangeAspect="1" noTextEdit="1"/>
          </p:cNvSpPr>
          <p:nvPr>
            <p:ph type="sldImg"/>
          </p:nvPr>
        </p:nvSpPr>
        <p:spPr>
          <a:ln/>
        </p:spPr>
      </p:sp>
      <p:sp>
        <p:nvSpPr>
          <p:cNvPr id="10649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Hemendik aurrera GBH-aren tratamenduaz berba egingo dugu.</a:t>
            </a:r>
          </a:p>
          <a:p>
            <a:endParaRPr lang="eu-ES"/>
          </a:p>
          <a:p>
            <a:r>
              <a:rPr lang="eu-ES"/>
              <a:t>GBP-a igotzen denean, lehenengo eta behin zuzendu daitezkeen zergatiak aztertu behar ditugu.</a:t>
            </a:r>
          </a:p>
          <a:p>
            <a:r>
              <a:rPr lang="eu-ES"/>
              <a:t>GBH-aren terapia bera hasi baino lehen, tratamenduaren lehen urratsa kausa zuzentzea izan behar da. Esaterako, GBH-a denean eta garezur barruan odolbatua badago, erauzi egin behar da, kausa delako.</a:t>
            </a:r>
            <a:endParaRPr lang="es-ES"/>
          </a:p>
        </p:txBody>
      </p:sp>
      <p:sp>
        <p:nvSpPr>
          <p:cNvPr id="10649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7A28AED-28F3-6144-80F6-1EC3C9368FCA}" type="slidenum">
              <a:rPr lang="es-ES" sz="1200" b="0">
                <a:solidFill>
                  <a:schemeClr val="tx1"/>
                </a:solidFill>
              </a:rPr>
              <a:pPr eaLnBrk="1" hangingPunct="1"/>
              <a:t>43</a:t>
            </a:fld>
            <a:endParaRPr lang="es-ES" sz="1200" b="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Marcador de imagen de diapositiva"/>
          <p:cNvSpPr>
            <a:spLocks noGrp="1" noRot="1" noChangeAspect="1" noTextEdit="1"/>
          </p:cNvSpPr>
          <p:nvPr>
            <p:ph type="sldImg"/>
          </p:nvPr>
        </p:nvSpPr>
        <p:spPr>
          <a:ln/>
        </p:spPr>
      </p:sp>
      <p:sp>
        <p:nvSpPr>
          <p:cNvPr id="10854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u-ES"/>
              <a:t>Behin kausa hori zuzenduta honako neurri orokorrak bete beharko ditugu:</a:t>
            </a:r>
          </a:p>
          <a:p>
            <a:pPr marL="0" lvl="1"/>
            <a:r>
              <a:rPr lang="eu-ES"/>
              <a:t>- Burura igo 30º -tara.</a:t>
            </a:r>
          </a:p>
          <a:p>
            <a:pPr marL="0" lvl="1"/>
            <a:r>
              <a:rPr lang="eu-ES"/>
              <a:t>- Buruaren eta lepoaren posizioa zaindu behar da, muturreko flexioa ekidin, bestela zain jugularraren drainatzea buxatzen da. Bronkio-espasmoa, arnasbidearen oztopoa, toraxeko konpliantza-gutxitxea edo arnasgailuaren aurka arnasten bada aztertu (alde batera utzi) behar dugu.</a:t>
            </a:r>
          </a:p>
          <a:p>
            <a:pPr marL="0" lvl="1"/>
            <a:r>
              <a:rPr lang="eu-ES"/>
              <a:t>- Monitorizazio egokia ziurtatu, batez ere, GBP-aren transduktoreak begiratu behar ditugu ea ondo ibiltzen diren.</a:t>
            </a:r>
          </a:p>
          <a:p>
            <a:pPr marL="0" lvl="1"/>
            <a:r>
              <a:rPr lang="eu-ES"/>
              <a:t>- Hipertermiak GBP-a igotzen duelako, sukarra denean tenperatura jaitsi behar da. </a:t>
            </a:r>
          </a:p>
          <a:p>
            <a:pPr marL="0" lvl="1"/>
            <a:r>
              <a:rPr lang="eu-ES"/>
              <a:t>- Ea hiperkapnia edo hipoxemia dauden ikuskatu behar da eta bentilazio egokia ziurtatu.</a:t>
            </a:r>
          </a:p>
          <a:p>
            <a:pPr marL="0" lvl="1"/>
            <a:r>
              <a:rPr lang="eu-ES"/>
              <a:t>- Presio arteriala ere kontrolatu egin behar da zeren eta batzuetan presio altua izateak paziente politraumatizatuetan GBP altua adierazten du. </a:t>
            </a:r>
          </a:p>
          <a:p>
            <a:pPr marL="0" lvl="1">
              <a:buFontTx/>
              <a:buChar char="-"/>
            </a:pPr>
            <a:r>
              <a:rPr lang="eu-ES"/>
              <a:t>Beste min zeinuak begi-niniaren dilatazioa eta GBP-aren bat-bateko igoera izan daitezke. Testuinguru horretan, analgesiaren beharra kontutan hartu behar da.</a:t>
            </a:r>
          </a:p>
          <a:p>
            <a:pPr marL="0" lvl="1">
              <a:buFontTx/>
              <a:buChar char="-"/>
            </a:pPr>
            <a:r>
              <a:rPr lang="eu-ES"/>
              <a:t> Konbultsio epileptikoak gertatzen badira antiepileptikoak emango ditugu.</a:t>
            </a:r>
          </a:p>
          <a:p>
            <a:pPr marL="0" lvl="1">
              <a:buFontTx/>
              <a:buChar char="-"/>
            </a:pPr>
            <a:r>
              <a:rPr lang="eu-ES"/>
              <a:t> Seroterapiaren eta odol transfusio bidez bolemia mantendu beharko dugu.</a:t>
            </a:r>
          </a:p>
          <a:p>
            <a:pPr marL="0" lvl="1"/>
            <a:endParaRPr lang="eu-ES"/>
          </a:p>
          <a:p>
            <a:pPr marL="0" lvl="1"/>
            <a:r>
              <a:rPr lang="eu-ES" sz="2200"/>
              <a:t>BM= Bihotz-maiztasun</a:t>
            </a:r>
          </a:p>
          <a:p>
            <a:pPr marL="0" lvl="1"/>
            <a:r>
              <a:rPr lang="eu-ES" sz="2200"/>
              <a:t>Tart=Tentsio arterial</a:t>
            </a:r>
          </a:p>
          <a:p>
            <a:pPr marL="0" lvl="1"/>
            <a:r>
              <a:rPr lang="eu-ES" sz="2200"/>
              <a:t>GPP= Garun presio perfusio</a:t>
            </a:r>
          </a:p>
          <a:p>
            <a:pPr marL="0" lvl="1"/>
            <a:r>
              <a:rPr lang="eu-ES" sz="2200"/>
              <a:t>AM= Arnas-maiztasun</a:t>
            </a:r>
          </a:p>
          <a:p>
            <a:pPr marL="0" lvl="1"/>
            <a:r>
              <a:rPr lang="eu-ES" sz="2200"/>
              <a:t>PBZ= Presio benoso zentrala</a:t>
            </a:r>
          </a:p>
          <a:p>
            <a:endParaRPr lang="es-ES"/>
          </a:p>
        </p:txBody>
      </p:sp>
      <p:sp>
        <p:nvSpPr>
          <p:cNvPr id="10854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F66746D-B528-A841-927A-4F8A72F06CD6}" type="slidenum">
              <a:rPr lang="es-ES" sz="1200" b="0">
                <a:solidFill>
                  <a:schemeClr val="tx1"/>
                </a:solidFill>
              </a:rPr>
              <a:pPr eaLnBrk="1" hangingPunct="1"/>
              <a:t>44</a:t>
            </a:fld>
            <a:endParaRPr lang="es-ES" sz="1200" b="0">
              <a:solidFill>
                <a:schemeClr val="tx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1 Marcador de imagen de diapositiva"/>
          <p:cNvSpPr>
            <a:spLocks noGrp="1" noRot="1" noChangeAspect="1" noTextEdit="1"/>
          </p:cNvSpPr>
          <p:nvPr>
            <p:ph type="sldImg"/>
          </p:nvPr>
        </p:nvSpPr>
        <p:spPr>
          <a:ln/>
        </p:spPr>
      </p:sp>
      <p:sp>
        <p:nvSpPr>
          <p:cNvPr id="11059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Bideo honetan, nola burua igotzeaz GBP-a jaitsi egiten dela ikusten da.</a:t>
            </a:r>
          </a:p>
        </p:txBody>
      </p:sp>
      <p:sp>
        <p:nvSpPr>
          <p:cNvPr id="11059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5E7E9DD-4CC3-BD42-8628-D8155BDCD448}" type="slidenum">
              <a:rPr lang="es-ES" sz="1200" b="0">
                <a:solidFill>
                  <a:schemeClr val="tx1"/>
                </a:solidFill>
              </a:rPr>
              <a:pPr eaLnBrk="1" hangingPunct="1"/>
              <a:t>45</a:t>
            </a:fld>
            <a:endParaRPr lang="es-ES" sz="1200" b="0">
              <a:solidFill>
                <a:schemeClr val="tx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1 Marcador de imagen de diapositiva"/>
          <p:cNvSpPr>
            <a:spLocks noGrp="1" noRot="1" noChangeAspect="1" noTextEdit="1"/>
          </p:cNvSpPr>
          <p:nvPr>
            <p:ph type="sldImg"/>
          </p:nvPr>
        </p:nvSpPr>
        <p:spPr>
          <a:ln/>
        </p:spPr>
      </p:sp>
      <p:sp>
        <p:nvSpPr>
          <p:cNvPr id="11264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b="1"/>
              <a:t>GBP-aren uhin morfologia ezagutzeak</a:t>
            </a:r>
            <a:r>
              <a:rPr lang="eu-ES"/>
              <a:t> garuneko konpliantzaren egoeraz informazio gehiago eman diezaguke. Hau da, konpentsazio fasean, GBP-aren balore absolutuak normalak izan daitezke, segurtasun itxura faltsua emanez garezur barruan masa duten gaixoetan. </a:t>
            </a:r>
          </a:p>
          <a:p>
            <a:r>
              <a:rPr lang="eu-ES"/>
              <a:t>Diapositibako ezkerraldean ikusten den uhina normala da.</a:t>
            </a:r>
          </a:p>
          <a:p>
            <a:r>
              <a:rPr lang="eu-ES"/>
              <a:t>Konpentsazio fasean (erdian), uhina moteldua (indargetuago) agertzen da, P1, P2 eta P3 osagaiak motelak direlako ezin dira hain ondo bereizten</a:t>
            </a:r>
            <a:r>
              <a:rPr lang="es-ES"/>
              <a:t>.</a:t>
            </a:r>
            <a:r>
              <a:rPr lang="eu-ES"/>
              <a:t> </a:t>
            </a:r>
          </a:p>
          <a:p>
            <a:r>
              <a:rPr lang="eu-ES"/>
              <a:t>GBP-a igotzen den heinean uhinaren anplitudea gero eta handiagoa da.</a:t>
            </a:r>
          </a:p>
          <a:p>
            <a:r>
              <a:rPr lang="eu-ES"/>
              <a:t>Eskumaldean, hau da, deskonpentsazio fasean, uhinaren hiru osagaiak ezin ditugu bereizi uhinaren anplitudea handiagoa baita. Orduan, GBP-a arterializatu egin dela esaten da.</a:t>
            </a:r>
            <a:endParaRPr lang="es-ES"/>
          </a:p>
          <a:p>
            <a:endParaRPr lang="es-ES"/>
          </a:p>
          <a:p>
            <a:endParaRPr lang="es-ES"/>
          </a:p>
        </p:txBody>
      </p:sp>
      <p:sp>
        <p:nvSpPr>
          <p:cNvPr id="11264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724AB66-CA0E-C948-B1D9-87CD6865B80A}" type="slidenum">
              <a:rPr lang="es-ES" sz="1200" b="0">
                <a:solidFill>
                  <a:schemeClr val="tx1"/>
                </a:solidFill>
              </a:rPr>
              <a:pPr eaLnBrk="1" hangingPunct="1"/>
              <a:t>46</a:t>
            </a:fld>
            <a:endParaRPr lang="es-ES" sz="1200" b="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1 Marcador de imagen de diapositiva"/>
          <p:cNvSpPr>
            <a:spLocks noGrp="1" noRot="1" noChangeAspect="1" noTextEdit="1"/>
          </p:cNvSpPr>
          <p:nvPr>
            <p:ph type="sldImg"/>
          </p:nvPr>
        </p:nvSpPr>
        <p:spPr>
          <a:ln/>
        </p:spPr>
      </p:sp>
      <p:sp>
        <p:nvSpPr>
          <p:cNvPr id="11469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GPP-aren monitorizazioa gaixo ondoan dauden monitoreetan egiten da. Aparatu hauek aldi berean presio arteriala eta GBP-a adierazten dute eta baita GPP-a kalkulatu ere. </a:t>
            </a:r>
            <a:endParaRPr lang="es-ES"/>
          </a:p>
          <a:p>
            <a:endParaRPr lang="es-ES"/>
          </a:p>
        </p:txBody>
      </p:sp>
      <p:sp>
        <p:nvSpPr>
          <p:cNvPr id="11469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33386A0-6097-E545-9300-86E21767421E}" type="slidenum">
              <a:rPr lang="es-ES" sz="1200" b="0">
                <a:solidFill>
                  <a:schemeClr val="tx1"/>
                </a:solidFill>
              </a:rPr>
              <a:pPr eaLnBrk="1" hangingPunct="1"/>
              <a:t>47</a:t>
            </a:fld>
            <a:endParaRPr lang="es-ES" sz="1200" b="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1 Marcador de imagen de diapositiva"/>
          <p:cNvSpPr>
            <a:spLocks noGrp="1" noRot="1" noChangeAspect="1" noTextEdit="1"/>
          </p:cNvSpPr>
          <p:nvPr>
            <p:ph type="sldImg"/>
          </p:nvPr>
        </p:nvSpPr>
        <p:spPr>
          <a:ln/>
        </p:spPr>
      </p:sp>
      <p:sp>
        <p:nvSpPr>
          <p:cNvPr id="11673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Diapositiba honetan, tratamendurako erabili ahal ditugun berariazko neurrien eskema adierazten da.</a:t>
            </a:r>
          </a:p>
          <a:p>
            <a:r>
              <a:rPr lang="eu-ES"/>
              <a:t>Hurrengo diapositibetan neurri hauek azalduko ditugu. </a:t>
            </a:r>
          </a:p>
        </p:txBody>
      </p:sp>
      <p:sp>
        <p:nvSpPr>
          <p:cNvPr id="11673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C0ADFF4C-F795-7E45-A4D0-7B7683118E2E}" type="slidenum">
              <a:rPr lang="es-ES" sz="1200" b="0">
                <a:solidFill>
                  <a:schemeClr val="tx1"/>
                </a:solidFill>
              </a:rPr>
              <a:pPr eaLnBrk="1" hangingPunct="1"/>
              <a:t>48</a:t>
            </a:fld>
            <a:endParaRPr lang="es-ES" sz="1200" b="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1 Marcador de imagen de diapositiva"/>
          <p:cNvSpPr>
            <a:spLocks noGrp="1" noRot="1" noChangeAspect="1" noTextEdit="1"/>
          </p:cNvSpPr>
          <p:nvPr>
            <p:ph type="sldImg"/>
          </p:nvPr>
        </p:nvSpPr>
        <p:spPr>
          <a:ln/>
        </p:spPr>
      </p:sp>
      <p:sp>
        <p:nvSpPr>
          <p:cNvPr id="11878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Lehenengo mailako berariazko neurria LZR-a drainatzea da. Bentrikuluan kokaturiko kateterrekin egiten da. </a:t>
            </a:r>
          </a:p>
          <a:p>
            <a:r>
              <a:rPr lang="eu-ES"/>
              <a:t>Bideo honek nola LZR-a drainatzeaz GBP-a jaitsi egiten dela adierazten du.</a:t>
            </a:r>
          </a:p>
          <a:p>
            <a:endParaRPr lang="es-ES"/>
          </a:p>
        </p:txBody>
      </p:sp>
      <p:sp>
        <p:nvSpPr>
          <p:cNvPr id="11878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D5D5319-A935-154A-80A9-5B3C8908D679}" type="slidenum">
              <a:rPr lang="es-ES" sz="1200" b="0">
                <a:solidFill>
                  <a:schemeClr val="tx1"/>
                </a:solidFill>
              </a:rPr>
              <a:pPr eaLnBrk="1" hangingPunct="1"/>
              <a:t>49</a:t>
            </a:fld>
            <a:endParaRPr lang="es-E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noTextEdit="1"/>
          </p:cNvSpPr>
          <p:nvPr>
            <p:ph type="sldImg"/>
          </p:nvPr>
        </p:nvSpPr>
        <p:spPr>
          <a:ln/>
        </p:spPr>
      </p:sp>
      <p:sp>
        <p:nvSpPr>
          <p:cNvPr id="2867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Monrok eta Kelliek egindako ikasketatik, beste lanen konklusioekin horniturik,  garezur barruko bolumena eta presioa esponentzialki lotzen dituen kurba formulatu zuten. Hau da, eduki baten bolumenaren igotzeak beste baten edo besteen bolumenen jaistea dakar, lehen aipatu dugun oreka mantentzeko eta GBP konstantea izateko. </a:t>
            </a:r>
          </a:p>
          <a:p>
            <a:r>
              <a:rPr lang="eu-ES" b="1"/>
              <a:t>Hasierako konpentsazio fasean</a:t>
            </a:r>
            <a:r>
              <a:rPr lang="eu-ES"/>
              <a:t>: garezur barruan edozer agertzeak edo handitzeak (esaterako tumore edo hematoma), ez du GBP igotzea lortzen, fisiologikoak diren konpentsazio-mekanismoak martxan jartzen direlako eta GBP normaltzea lortzen dutelako.</a:t>
            </a:r>
            <a:endParaRPr lang="es-ES"/>
          </a:p>
          <a:p>
            <a:endParaRPr lang="es-ES"/>
          </a:p>
        </p:txBody>
      </p:sp>
      <p:sp>
        <p:nvSpPr>
          <p:cNvPr id="2867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0EDC6B0F-28FD-C64F-B158-6DF1C2367A43}" type="slidenum">
              <a:rPr lang="es-ES" sz="1200" b="0">
                <a:solidFill>
                  <a:schemeClr val="tx1"/>
                </a:solidFill>
              </a:rPr>
              <a:pPr eaLnBrk="1" hangingPunct="1"/>
              <a:t>5</a:t>
            </a:fld>
            <a:endParaRPr lang="es-ES" sz="1200" b="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1 Marcador de imagen de diapositiva"/>
          <p:cNvSpPr>
            <a:spLocks noGrp="1" noRot="1" noChangeAspect="1" noTextEdit="1"/>
          </p:cNvSpPr>
          <p:nvPr>
            <p:ph type="sldImg"/>
          </p:nvPr>
        </p:nvSpPr>
        <p:spPr>
          <a:ln/>
        </p:spPr>
      </p:sp>
      <p:sp>
        <p:nvSpPr>
          <p:cNvPr id="120834"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a:r>
              <a:rPr lang="eu-ES"/>
              <a:t>Gaur egun muskulu-erlaxaitzaileak ez dira sistematikoki gomendatuak. Bere erabilera GBP igotzen duten faktoreak hala nola bentilazio mekanikoa, giharreko aktibitatea eta tenperatura altua mugatzen da. </a:t>
            </a:r>
          </a:p>
          <a:p>
            <a:pPr marL="0" lvl="4"/>
            <a:endParaRPr lang="eu-ES"/>
          </a:p>
          <a:p>
            <a:pPr marL="0" lvl="4"/>
            <a:r>
              <a:rPr lang="eu-ES"/>
              <a:t>Manitola denbora luzean erabili ohi da GBH tratatzeko, GBP-a jaisteko diuretiko osmotiko honek nola zehazki funtzionatzen duen oraindik jakin ez arren. Manitolak, odolaren biskositatearen gutxitzea eta ondorioz garuneko odol-fluxuaren igoera eragiten ditu. Autoerregulazioa ondo badabil, basokonstrikzio konpentsatzailea gertatuko da eta horren ondorioz odol-bolumenaren eta GBP-aren jaistea. Manitolak zelan funtzionatzen duen azaltzen duten beste hipotesi batzuk ere badaude. Hauetariko baten arabera, manitolak alboko bentrikuluetatik likidoa (aterako) luke. Diuretiko hau emateko 10-15 minututan kilogramoko 0,5 gr ematea gomendatzen da. Osmolaritatea litroko 330 mmol baino handiagoa bada GBP-an eragin onuragarria izango ez duelako eta giltzurrun-hutsegitea ekar dezakeelako ezin da eman. </a:t>
            </a:r>
          </a:p>
          <a:p>
            <a:pPr marL="0" lvl="4"/>
            <a:r>
              <a:rPr lang="eu-ES"/>
              <a:t>Azken urteotan diuretikoen artean serum salino hipertonikoaren erabilera gero eta hedapen handiagoa izaten ari da. Kasu honetan odolaren Na</a:t>
            </a:r>
            <a:r>
              <a:rPr lang="eu-ES" baseline="30000"/>
              <a:t>+</a:t>
            </a:r>
            <a:r>
              <a:rPr lang="eu-ES"/>
              <a:t> eta osmolaritatea beti kontrolatu behar dira.</a:t>
            </a:r>
            <a:endParaRPr lang="es-ES"/>
          </a:p>
          <a:p>
            <a:endParaRPr lang="eu-ES"/>
          </a:p>
        </p:txBody>
      </p:sp>
      <p:sp>
        <p:nvSpPr>
          <p:cNvPr id="120835"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8635DDD-936A-7A48-9A81-D17E50174685}" type="slidenum">
              <a:rPr lang="es-ES" sz="1200" b="0">
                <a:solidFill>
                  <a:schemeClr val="tx1"/>
                </a:solidFill>
              </a:rPr>
              <a:pPr eaLnBrk="1" hangingPunct="1"/>
              <a:t>50</a:t>
            </a:fld>
            <a:endParaRPr lang="es-ES" sz="1200" b="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1 Marcador de imagen de diapositiva"/>
          <p:cNvSpPr>
            <a:spLocks noGrp="1" noRot="1" noChangeAspect="1" noTextEdit="1"/>
          </p:cNvSpPr>
          <p:nvPr>
            <p:ph type="sldImg"/>
          </p:nvPr>
        </p:nvSpPr>
        <p:spPr>
          <a:ln/>
        </p:spPr>
      </p:sp>
      <p:sp>
        <p:nvSpPr>
          <p:cNvPr id="12288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GBP-a kontrolatzeko era ezaguna hiperbentilazioa da, baina bere balioa mugatua da. Hipokapniak garuneko odol-hodien buxadura eragiten du, odol bolumena gutxitu eta GBP-a jaitsi. Halere, hiperbentilazio handia bada pCO</a:t>
            </a:r>
            <a:r>
              <a:rPr lang="eu-ES" baseline="-25000"/>
              <a:t>2</a:t>
            </a:r>
            <a:r>
              <a:rPr lang="eu-ES"/>
              <a:t> balorearen jaitsiera dakar, eta orduan, buxadura handiagoa. Honen ondorioa, garuneko iskemia eragitea izan daiteke.</a:t>
            </a:r>
            <a:endParaRPr lang="es-ES"/>
          </a:p>
          <a:p>
            <a:r>
              <a:rPr lang="eu-ES"/>
              <a:t>Glukokortikoideen terapia edemarekin eta GBP-aren igoerarekin erlazionatuta dauden garuneko tumoreak, abszesuak eta beste lesio fokal kronikoak tratatzeko oso baliagarria da. Terapia hasten denetik lehenengo 24 orduetan GBH-aren sintomen gutxitze nabarmena gertatzen da. Puntu honetan, konpliantza kraneo-espinalaren baloreak normalizatu egiten dira, aitzitik GBP-aren erregistroa ez da normala izaten 48 ordu pasatu arte.</a:t>
            </a:r>
            <a:endParaRPr lang="es-ES"/>
          </a:p>
          <a:p>
            <a:endParaRPr lang="es-ES"/>
          </a:p>
        </p:txBody>
      </p:sp>
      <p:sp>
        <p:nvSpPr>
          <p:cNvPr id="12288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4A81A8DA-8240-4D42-9EFC-982FA4F2F6A1}" type="slidenum">
              <a:rPr lang="es-ES" sz="1200" b="0">
                <a:solidFill>
                  <a:schemeClr val="tx1"/>
                </a:solidFill>
              </a:rPr>
              <a:pPr eaLnBrk="1" hangingPunct="1"/>
              <a:t>51</a:t>
            </a:fld>
            <a:endParaRPr lang="es-ES" sz="1200" b="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1 Marcador de imagen de diapositiva"/>
          <p:cNvSpPr>
            <a:spLocks noGrp="1" noRot="1" noChangeAspect="1" noTextEdit="1"/>
          </p:cNvSpPr>
          <p:nvPr>
            <p:ph type="sldImg"/>
          </p:nvPr>
        </p:nvSpPr>
        <p:spPr>
          <a:ln/>
        </p:spPr>
      </p:sp>
      <p:sp>
        <p:nvSpPr>
          <p:cNvPr id="12493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Diapositiba honetan bigarren mailako neurriak azaltzen dira:</a:t>
            </a:r>
          </a:p>
          <a:p>
            <a:endParaRPr lang="eu-ES"/>
          </a:p>
          <a:p>
            <a:r>
              <a:rPr lang="eu-ES"/>
              <a:t>Barbiturikoen erabileraren efektu nagusia garuneko metabolismoa gutxitzea da. Honek GOF-a (garuneko odol fluxua) eta GOB-a (garuneko odol bolumena) jaisten ditu eta ondorioz GBP-arena. Beste droga hipnotikoak bezala presio arteriala jaisteko joera duelako, GBP-a eta presio arteriala neurri berean jaisten badira GPP-a ez da hobetuko.</a:t>
            </a:r>
          </a:p>
          <a:p>
            <a:endParaRPr lang="eu-ES"/>
          </a:p>
          <a:p>
            <a:pPr marL="0" lvl="3"/>
            <a:r>
              <a:rPr lang="eu-ES"/>
              <a:t>Neurrizko hipotermia, hau da 32º-tik 33º-raren arteko tenperatura baliagarria da neuroprotekzio efektu baitu eta ondorioz GBP gutxitzea basokonstrikzioagatik lortzen baita. Gero, GBP kontrolatu ostean birberotze pasiboz berreskuratzen da ohiko tenperatura. Prozesu horretan ezin da 24 orduko gradu bat baino gehiago berotu.</a:t>
            </a:r>
          </a:p>
          <a:p>
            <a:pPr marL="0" lvl="3"/>
            <a:endParaRPr lang="eu-ES"/>
          </a:p>
          <a:p>
            <a:pPr marL="0" lvl="3"/>
            <a:r>
              <a:rPr lang="eu-ES"/>
              <a:t>Beste bigarren mailako neurrria kraniektomia deskonpresiboa da. Horretarako garezurrean leiho edo irekiera egiten da. Gutxienez, 12-14 cm.-koa izan behar da GBP jaisteko eta herniatzen den garunean infartua ez garatzeko. Oraindik, neurri honen emaitzak aztertzen ari dira.</a:t>
            </a:r>
          </a:p>
          <a:p>
            <a:endParaRPr lang="eu-ES"/>
          </a:p>
        </p:txBody>
      </p:sp>
      <p:sp>
        <p:nvSpPr>
          <p:cNvPr id="12493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914DA6D6-D4A8-3641-919C-FB1FFF3924D5}" type="slidenum">
              <a:rPr lang="es-ES" sz="1200" b="0">
                <a:solidFill>
                  <a:schemeClr val="tx1"/>
                </a:solidFill>
              </a:rPr>
              <a:pPr eaLnBrk="1" hangingPunct="1"/>
              <a:t>52</a:t>
            </a:fld>
            <a:endParaRPr lang="es-ES" sz="1200" b="0">
              <a:solidFill>
                <a:schemeClr val="tx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1 Marcador de imagen de diapositiva"/>
          <p:cNvSpPr>
            <a:spLocks noGrp="1" noRot="1" noChangeAspect="1" noTextEdit="1"/>
          </p:cNvSpPr>
          <p:nvPr>
            <p:ph type="sldImg"/>
          </p:nvPr>
        </p:nvSpPr>
        <p:spPr>
          <a:ln/>
        </p:spPr>
      </p:sp>
      <p:sp>
        <p:nvSpPr>
          <p:cNvPr id="12697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Diapositiba honen ezkerrezko irudian kraniektomia desconpresibo bifrontala nola egiten den azaltzen da. </a:t>
            </a:r>
          </a:p>
          <a:p>
            <a:r>
              <a:rPr lang="eu-ES"/>
              <a:t>Eskumako argazkiak kraniektomia desconpresibo erakusten du.</a:t>
            </a:r>
          </a:p>
        </p:txBody>
      </p:sp>
      <p:sp>
        <p:nvSpPr>
          <p:cNvPr id="12697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9CA5781F-5146-604B-8A18-58590FE0AA14}" type="slidenum">
              <a:rPr lang="es-ES" sz="1200" b="0">
                <a:solidFill>
                  <a:schemeClr val="tx1"/>
                </a:solidFill>
              </a:rPr>
              <a:pPr eaLnBrk="1" hangingPunct="1"/>
              <a:t>53</a:t>
            </a:fld>
            <a:endParaRPr lang="es-ES"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noTextEdit="1"/>
          </p:cNvSpPr>
          <p:nvPr>
            <p:ph type="sldImg"/>
          </p:nvPr>
        </p:nvSpPr>
        <p:spPr>
          <a:ln/>
        </p:spPr>
      </p:sp>
      <p:sp>
        <p:nvSpPr>
          <p:cNvPr id="30722"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Mekanismoak hauek dira:  </a:t>
            </a:r>
            <a:endParaRPr lang="es-ES"/>
          </a:p>
          <a:p>
            <a:r>
              <a:rPr lang="eu-ES"/>
              <a:t>- Basokonstrikzioa (Baso-uzkurdura) garezur barruko odol edukiera gutxitzeko.</a:t>
            </a:r>
            <a:endParaRPr lang="es-ES"/>
          </a:p>
          <a:p>
            <a:r>
              <a:rPr lang="eu-ES"/>
              <a:t>- LZR-aren lekuz aldatzea burmuinaren inguruetara, adibidez kanal bertebralera (orno-erretenera).</a:t>
            </a:r>
            <a:endParaRPr lang="es-ES"/>
          </a:p>
          <a:p>
            <a:r>
              <a:rPr lang="eu-ES"/>
              <a:t>- Garezur barruan eta kanporantz gertatzen diren parenkimaren herniazioak.</a:t>
            </a:r>
            <a:endParaRPr lang="es-ES"/>
          </a:p>
          <a:p>
            <a:r>
              <a:rPr lang="eu-ES"/>
              <a:t>Konpentsazio-mekanismo horiek denborarekin lotura daukate. Hau da, bolumen-igotzea gutxi-gutxika izaten bada denboran zehar (esaterako tumore onberen kasuan) eraginkorrago konpentsatzen da, igoera hori bat-batekoa bada (esaterako, traumatismo kraneoentzefalikoen –TKE-en- ostekoak) baino.</a:t>
            </a:r>
            <a:endParaRPr lang="es-ES"/>
          </a:p>
        </p:txBody>
      </p:sp>
      <p:sp>
        <p:nvSpPr>
          <p:cNvPr id="30723"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74E3BBE-CB7A-1B4C-B8EB-1079F5007025}" type="slidenum">
              <a:rPr lang="es-ES" sz="1200" b="0">
                <a:solidFill>
                  <a:schemeClr val="tx1"/>
                </a:solidFill>
              </a:rPr>
              <a:pPr eaLnBrk="1" hangingPunct="1"/>
              <a:t>6</a:t>
            </a:fld>
            <a:endParaRPr lang="es-ES"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noTextEdit="1"/>
          </p:cNvSpPr>
          <p:nvPr>
            <p:ph type="sldImg"/>
          </p:nvPr>
        </p:nvSpPr>
        <p:spPr>
          <a:ln/>
        </p:spPr>
      </p:sp>
      <p:sp>
        <p:nvSpPr>
          <p:cNvPr id="32770"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Baina, garezur barruko masaren bolumena handitzen jarraitzen badu, konpentsazio-mekanismo horiek agortu egiten dira, inflexio puntu bateraino helduz. Une horretan, bolumen-igotze txikiak presio-igotze handi bihurtzen dira, </a:t>
            </a:r>
            <a:r>
              <a:rPr lang="eu-ES" b="1"/>
              <a:t>deskonpentsatzio fasean sartuz</a:t>
            </a:r>
            <a:r>
              <a:rPr lang="eu-ES"/>
              <a:t>.</a:t>
            </a:r>
            <a:endParaRPr lang="es-ES"/>
          </a:p>
        </p:txBody>
      </p:sp>
      <p:sp>
        <p:nvSpPr>
          <p:cNvPr id="32771"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4EF9A88-F32B-E74A-9473-48DC2CEE2048}" type="slidenum">
              <a:rPr lang="es-ES" sz="1200" b="0">
                <a:solidFill>
                  <a:schemeClr val="tx1"/>
                </a:solidFill>
              </a:rPr>
              <a:pPr eaLnBrk="1" hangingPunct="1"/>
              <a:t>7</a:t>
            </a:fld>
            <a:endParaRPr lang="es-ES" sz="1200" b="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a:ln/>
        </p:spPr>
      </p:sp>
      <p:sp>
        <p:nvSpPr>
          <p:cNvPr id="3481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GOF-ak bihotz-gasturen %14a eta oxigeno-kontsumoaren %20a suposatzen du. </a:t>
            </a:r>
          </a:p>
          <a:p>
            <a:r>
              <a:rPr lang="eu-ES"/>
              <a:t>Fluxua bat-batean gelditzen denean efektuak oso larriak izaten dira: 15 segundo pasa eta gero konortea galtzen da eta garuneko aktibitate elektrikoa desagertzen da. Bost minutu pasa baino lehen berragertzen ez bada, itzulezinak izan daitezkeen aldaketa estrukturalak agertzen dira. </a:t>
            </a:r>
          </a:p>
          <a:p>
            <a:r>
              <a:rPr lang="eu-ES"/>
              <a:t>GOF-ren faktore eraginkorrenak dira:</a:t>
            </a:r>
            <a:endParaRPr lang="es-ES"/>
          </a:p>
          <a:p>
            <a:r>
              <a:rPr lang="eu-ES"/>
              <a:t>- GPP= garuneko perfusio-presio (GPP = BBPA – GBP). BBPA = batez besteko presio arteriala; GBP = garezur barneko presioa.</a:t>
            </a:r>
            <a:endParaRPr lang="es-ES"/>
          </a:p>
          <a:p>
            <a:pPr>
              <a:buFontTx/>
              <a:buChar char="-"/>
            </a:pPr>
            <a:r>
              <a:rPr lang="eu-ES"/>
              <a:t>Erresistentzia zerebrobaskularra (GOF= GPP/ EB). EB= erresistentzia zerebrobaskularra.</a:t>
            </a:r>
          </a:p>
          <a:p>
            <a:r>
              <a:rPr lang="eu-ES"/>
              <a:t>Arterioletan eragiten duten mekanismo erregulatzaile batzuk GPP-ko muga arteko fluktuazioak ahalbidetzen dituzte, GOF-a esanguratsuki aldatu gabe. Fenomeno honi garuneko autorregulazio deitzen diogu.</a:t>
            </a:r>
          </a:p>
          <a:p>
            <a:endParaRPr lang="eu-ES"/>
          </a:p>
          <a:p>
            <a:r>
              <a:rPr lang="eu-ES"/>
              <a:t>Dividir = zati</a:t>
            </a:r>
            <a:endParaRPr lang="es-ES"/>
          </a:p>
        </p:txBody>
      </p:sp>
      <p:sp>
        <p:nvSpPr>
          <p:cNvPr id="34819"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3F5DBAD-1AA3-234C-9477-A794695B6C68}" type="slidenum">
              <a:rPr lang="es-ES" sz="1200" b="0">
                <a:solidFill>
                  <a:schemeClr val="tx1"/>
                </a:solidFill>
              </a:rPr>
              <a:pPr eaLnBrk="1" hangingPunct="1"/>
              <a:t>8</a:t>
            </a:fld>
            <a:endParaRPr lang="es-ES" sz="1200" b="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noTextEdit="1"/>
          </p:cNvSpPr>
          <p:nvPr>
            <p:ph type="sldImg"/>
          </p:nvPr>
        </p:nvSpPr>
        <p:spPr>
          <a:ln/>
        </p:spPr>
      </p:sp>
      <p:sp>
        <p:nvSpPr>
          <p:cNvPr id="36866"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u-ES"/>
              <a:t>GPP-aren jaitsierak baso-dilatazioa eragiten du, fluxua bere horretan mantenduz. TKE baten ostean, autorregulazio hori altera daiteke, GPP jaitsiz; honek, GOF-aren gutxiagotzea eragin dezake eta ondorioz iskemian amaitu. </a:t>
            </a:r>
          </a:p>
          <a:p>
            <a:r>
              <a:rPr lang="eu-ES"/>
              <a:t>Alderantziz, GPP-a altua denean GOF-a igo dezake eta barrera hematoentzefalikoaren haustura eragin eta garuneko edema ekarri, entzefalopatia hipertentsiboan gertatzen den bezala. Odol-hodiko kalibreen edozein aldaketak garuneko odol-bolumenaren (GOB) aldaketa nabarmena ekarriko du eta horrek zuzenean GBP-an eragina izango du.</a:t>
            </a:r>
            <a:endParaRPr lang="es-ES"/>
          </a:p>
        </p:txBody>
      </p:sp>
      <p:sp>
        <p:nvSpPr>
          <p:cNvPr id="36867"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5BB32BB-B134-A348-83C0-B24CFA0D9334}" type="slidenum">
              <a:rPr lang="es-ES" sz="1200" b="0">
                <a:solidFill>
                  <a:schemeClr val="tx1"/>
                </a:solidFill>
              </a:rPr>
              <a:pPr eaLnBrk="1" hangingPunct="1"/>
              <a:t>9</a:t>
            </a:fld>
            <a:endParaRPr lang="es-ES"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4213" y="333375"/>
            <a:ext cx="7772400" cy="792163"/>
          </a:xfrm>
        </p:spPr>
        <p:txBody>
          <a:bodyPr/>
          <a:lstStyle>
            <a:lvl1pPr>
              <a:defRPr sz="4000"/>
            </a:lvl1pPr>
          </a:lstStyle>
          <a:p>
            <a:r>
              <a:rPr lang="es-ES"/>
              <a:t>Haga clic para cambiar el esti</a:t>
            </a:r>
          </a:p>
        </p:txBody>
      </p:sp>
      <p:sp>
        <p:nvSpPr>
          <p:cNvPr id="9219" name="Rectangle 3"/>
          <p:cNvSpPr>
            <a:spLocks noGrp="1" noChangeArrowheads="1"/>
          </p:cNvSpPr>
          <p:nvPr>
            <p:ph type="subTitle" idx="1"/>
          </p:nvPr>
        </p:nvSpPr>
        <p:spPr>
          <a:xfrm>
            <a:off x="1447800" y="3429000"/>
            <a:ext cx="7010400" cy="1600200"/>
          </a:xfrm>
        </p:spPr>
        <p:txBody>
          <a:bodyPr/>
          <a:lstStyle>
            <a:lvl1pPr marL="0" indent="0">
              <a:defRPr sz="2400">
                <a:solidFill>
                  <a:srgbClr val="9900CC"/>
                </a:solidFill>
              </a:defRPr>
            </a:lvl1pPr>
          </a:lstStyle>
          <a:p>
            <a:r>
              <a:rPr lang="es-ES"/>
              <a:t>Haga clic para modificar el estilo de subtítulo del patrón</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E12FFA8-D0C9-5949-84C4-C72BC9B87611}" type="slidenum">
              <a:rPr lang="es-ES"/>
              <a:pPr>
                <a:defRPr/>
              </a:pPr>
              <a:t>‹Nr.›</a:t>
            </a:fld>
            <a:endParaRPr lang="es-ES"/>
          </a:p>
        </p:txBody>
      </p:sp>
    </p:spTree>
    <p:extLst>
      <p:ext uri="{BB962C8B-B14F-4D97-AF65-F5344CB8AC3E}">
        <p14:creationId xmlns:p14="http://schemas.microsoft.com/office/powerpoint/2010/main" val="79032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7D90F505-2AB0-F047-872B-973AD84F23CB}" type="slidenum">
              <a:rPr lang="es-ES"/>
              <a:pPr>
                <a:defRPr/>
              </a:pPr>
              <a:t>‹Nr.›</a:t>
            </a:fld>
            <a:endParaRPr lang="es-ES"/>
          </a:p>
        </p:txBody>
      </p:sp>
    </p:spTree>
    <p:extLst>
      <p:ext uri="{BB962C8B-B14F-4D97-AF65-F5344CB8AC3E}">
        <p14:creationId xmlns:p14="http://schemas.microsoft.com/office/powerpoint/2010/main" val="337570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1138" y="333375"/>
            <a:ext cx="2006600" cy="56864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9750" y="333375"/>
            <a:ext cx="5868988" cy="56864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DAF09675-5639-854D-816C-FEFD8CB92705}" type="slidenum">
              <a:rPr lang="es-ES"/>
              <a:pPr>
                <a:defRPr/>
              </a:pPr>
              <a:t>‹Nr.›</a:t>
            </a:fld>
            <a:endParaRPr lang="es-ES"/>
          </a:p>
        </p:txBody>
      </p:sp>
    </p:spTree>
    <p:extLst>
      <p:ext uri="{BB962C8B-B14F-4D97-AF65-F5344CB8AC3E}">
        <p14:creationId xmlns:p14="http://schemas.microsoft.com/office/powerpoint/2010/main" val="315935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750" y="333375"/>
            <a:ext cx="8001000" cy="73977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566738" y="1412875"/>
            <a:ext cx="3924300" cy="4606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3438" y="1412875"/>
            <a:ext cx="3924300" cy="4606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B8B0A09B-7F88-0240-BC0D-2BED5DE9A6D0}" type="slidenum">
              <a:rPr lang="es-ES"/>
              <a:pPr>
                <a:defRPr/>
              </a:pPr>
              <a:t>‹Nr.›</a:t>
            </a:fld>
            <a:endParaRPr lang="es-ES"/>
          </a:p>
        </p:txBody>
      </p:sp>
    </p:spTree>
    <p:extLst>
      <p:ext uri="{BB962C8B-B14F-4D97-AF65-F5344CB8AC3E}">
        <p14:creationId xmlns:p14="http://schemas.microsoft.com/office/powerpoint/2010/main" val="253771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39750" y="333375"/>
            <a:ext cx="8001000" cy="73977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566738" y="1412875"/>
            <a:ext cx="8001000" cy="4606925"/>
          </a:xfrm>
        </p:spPr>
        <p:txBody>
          <a:bodyPr/>
          <a:lstStyle/>
          <a:p>
            <a:pPr lvl="0"/>
            <a:endParaRPr lang="es-E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9AF11E95-E13C-1E4F-8F52-8290A32D07D7}" type="slidenum">
              <a:rPr lang="es-ES"/>
              <a:pPr>
                <a:defRPr/>
              </a:pPr>
              <a:t>‹Nr.›</a:t>
            </a:fld>
            <a:endParaRPr lang="es-ES"/>
          </a:p>
        </p:txBody>
      </p:sp>
    </p:spTree>
    <p:extLst>
      <p:ext uri="{BB962C8B-B14F-4D97-AF65-F5344CB8AC3E}">
        <p14:creationId xmlns:p14="http://schemas.microsoft.com/office/powerpoint/2010/main" val="3345527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750" y="333375"/>
            <a:ext cx="8001000" cy="73977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566738" y="1412875"/>
            <a:ext cx="3924300" cy="4606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3438" y="1412875"/>
            <a:ext cx="3924300" cy="2227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3438" y="3792538"/>
            <a:ext cx="3924300" cy="22272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6"/>
          <p:cNvSpPr>
            <a:spLocks noGrp="1" noChangeArrowheads="1"/>
          </p:cNvSpPr>
          <p:nvPr>
            <p:ph type="dt" sz="half" idx="10"/>
          </p:nvPr>
        </p:nvSpPr>
        <p:spPr>
          <a:ln/>
        </p:spPr>
        <p:txBody>
          <a:bodyPr/>
          <a:lstStyle>
            <a:lvl1pPr>
              <a:defRPr/>
            </a:lvl1pPr>
          </a:lstStyle>
          <a:p>
            <a:pPr>
              <a:defRPr/>
            </a:pPr>
            <a:endParaRPr lang="es-ES"/>
          </a:p>
        </p:txBody>
      </p:sp>
      <p:sp>
        <p:nvSpPr>
          <p:cNvPr id="7" name="Rectangle 7"/>
          <p:cNvSpPr>
            <a:spLocks noGrp="1" noChangeArrowheads="1"/>
          </p:cNvSpPr>
          <p:nvPr>
            <p:ph type="ftr" sz="quarter" idx="11"/>
          </p:nvPr>
        </p:nvSpPr>
        <p:spPr>
          <a:ln/>
        </p:spPr>
        <p:txBody>
          <a:bodyPr/>
          <a:lstStyle>
            <a:lvl1pPr>
              <a:defRPr/>
            </a:lvl1pPr>
          </a:lstStyle>
          <a:p>
            <a:pPr>
              <a:defRPr/>
            </a:pPr>
            <a:endParaRPr lang="es-ES"/>
          </a:p>
        </p:txBody>
      </p:sp>
      <p:sp>
        <p:nvSpPr>
          <p:cNvPr id="8" name="Rectangle 8"/>
          <p:cNvSpPr>
            <a:spLocks noGrp="1" noChangeArrowheads="1"/>
          </p:cNvSpPr>
          <p:nvPr>
            <p:ph type="sldNum" sz="quarter" idx="12"/>
          </p:nvPr>
        </p:nvSpPr>
        <p:spPr>
          <a:ln/>
        </p:spPr>
        <p:txBody>
          <a:bodyPr/>
          <a:lstStyle>
            <a:lvl1pPr>
              <a:defRPr/>
            </a:lvl1pPr>
          </a:lstStyle>
          <a:p>
            <a:pPr>
              <a:defRPr/>
            </a:pPr>
            <a:fld id="{C387556D-0DE8-8442-B571-50651F742DF0}" type="slidenum">
              <a:rPr lang="es-ES"/>
              <a:pPr>
                <a:defRPr/>
              </a:pPr>
              <a:t>‹Nr.›</a:t>
            </a:fld>
            <a:endParaRPr lang="es-ES"/>
          </a:p>
        </p:txBody>
      </p:sp>
    </p:spTree>
    <p:extLst>
      <p:ext uri="{BB962C8B-B14F-4D97-AF65-F5344CB8AC3E}">
        <p14:creationId xmlns:p14="http://schemas.microsoft.com/office/powerpoint/2010/main" val="262709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750" y="333375"/>
            <a:ext cx="8001000" cy="739775"/>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66738" y="1412875"/>
            <a:ext cx="3924300" cy="4606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3438" y="1412875"/>
            <a:ext cx="3924300" cy="2227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3438" y="3792538"/>
            <a:ext cx="3924300" cy="22272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6"/>
          <p:cNvSpPr>
            <a:spLocks noGrp="1" noChangeArrowheads="1"/>
          </p:cNvSpPr>
          <p:nvPr>
            <p:ph type="dt" sz="half" idx="10"/>
          </p:nvPr>
        </p:nvSpPr>
        <p:spPr>
          <a:ln/>
        </p:spPr>
        <p:txBody>
          <a:bodyPr/>
          <a:lstStyle>
            <a:lvl1pPr>
              <a:defRPr/>
            </a:lvl1pPr>
          </a:lstStyle>
          <a:p>
            <a:pPr>
              <a:defRPr/>
            </a:pPr>
            <a:endParaRPr lang="es-ES"/>
          </a:p>
        </p:txBody>
      </p:sp>
      <p:sp>
        <p:nvSpPr>
          <p:cNvPr id="7" name="Rectangle 7"/>
          <p:cNvSpPr>
            <a:spLocks noGrp="1" noChangeArrowheads="1"/>
          </p:cNvSpPr>
          <p:nvPr>
            <p:ph type="ftr" sz="quarter" idx="11"/>
          </p:nvPr>
        </p:nvSpPr>
        <p:spPr>
          <a:ln/>
        </p:spPr>
        <p:txBody>
          <a:bodyPr/>
          <a:lstStyle>
            <a:lvl1pPr>
              <a:defRPr/>
            </a:lvl1pPr>
          </a:lstStyle>
          <a:p>
            <a:pPr>
              <a:defRPr/>
            </a:pPr>
            <a:endParaRPr lang="es-ES"/>
          </a:p>
        </p:txBody>
      </p:sp>
      <p:sp>
        <p:nvSpPr>
          <p:cNvPr id="8" name="Rectangle 8"/>
          <p:cNvSpPr>
            <a:spLocks noGrp="1" noChangeArrowheads="1"/>
          </p:cNvSpPr>
          <p:nvPr>
            <p:ph type="sldNum" sz="quarter" idx="12"/>
          </p:nvPr>
        </p:nvSpPr>
        <p:spPr>
          <a:ln/>
        </p:spPr>
        <p:txBody>
          <a:bodyPr/>
          <a:lstStyle>
            <a:lvl1pPr>
              <a:defRPr/>
            </a:lvl1pPr>
          </a:lstStyle>
          <a:p>
            <a:pPr>
              <a:defRPr/>
            </a:pPr>
            <a:fld id="{00AD1290-D59A-BD49-ADDF-0D33853D5A2F}" type="slidenum">
              <a:rPr lang="es-ES"/>
              <a:pPr>
                <a:defRPr/>
              </a:pPr>
              <a:t>‹Nr.›</a:t>
            </a:fld>
            <a:endParaRPr lang="es-ES"/>
          </a:p>
        </p:txBody>
      </p:sp>
    </p:spTree>
    <p:extLst>
      <p:ext uri="{BB962C8B-B14F-4D97-AF65-F5344CB8AC3E}">
        <p14:creationId xmlns:p14="http://schemas.microsoft.com/office/powerpoint/2010/main" val="40961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76C81568-522B-7847-BF50-66699ABB4FDA}" type="slidenum">
              <a:rPr lang="es-ES"/>
              <a:pPr>
                <a:defRPr/>
              </a:pPr>
              <a:t>‹Nr.›</a:t>
            </a:fld>
            <a:endParaRPr lang="es-ES"/>
          </a:p>
        </p:txBody>
      </p:sp>
    </p:spTree>
    <p:extLst>
      <p:ext uri="{BB962C8B-B14F-4D97-AF65-F5344CB8AC3E}">
        <p14:creationId xmlns:p14="http://schemas.microsoft.com/office/powerpoint/2010/main" val="338415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D356DD69-4B68-C14E-BC7F-4A17552F235F}" type="slidenum">
              <a:rPr lang="es-ES"/>
              <a:pPr>
                <a:defRPr/>
              </a:pPr>
              <a:t>‹Nr.›</a:t>
            </a:fld>
            <a:endParaRPr lang="es-ES"/>
          </a:p>
        </p:txBody>
      </p:sp>
    </p:spTree>
    <p:extLst>
      <p:ext uri="{BB962C8B-B14F-4D97-AF65-F5344CB8AC3E}">
        <p14:creationId xmlns:p14="http://schemas.microsoft.com/office/powerpoint/2010/main" val="314916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66738" y="1412875"/>
            <a:ext cx="392430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3438" y="1412875"/>
            <a:ext cx="392430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95C6FAF8-1BA2-D146-9FEC-3FEA83A7EC7D}" type="slidenum">
              <a:rPr lang="es-ES"/>
              <a:pPr>
                <a:defRPr/>
              </a:pPr>
              <a:t>‹Nr.›</a:t>
            </a:fld>
            <a:endParaRPr lang="es-ES"/>
          </a:p>
        </p:txBody>
      </p:sp>
    </p:spTree>
    <p:extLst>
      <p:ext uri="{BB962C8B-B14F-4D97-AF65-F5344CB8AC3E}">
        <p14:creationId xmlns:p14="http://schemas.microsoft.com/office/powerpoint/2010/main" val="188421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
          <p:cNvSpPr>
            <a:spLocks noGrp="1" noChangeArrowheads="1"/>
          </p:cNvSpPr>
          <p:nvPr>
            <p:ph type="dt" sz="half" idx="10"/>
          </p:nvPr>
        </p:nvSpPr>
        <p:spPr>
          <a:ln/>
        </p:spPr>
        <p:txBody>
          <a:bodyPr/>
          <a:lstStyle>
            <a:lvl1pPr>
              <a:defRPr/>
            </a:lvl1pPr>
          </a:lstStyle>
          <a:p>
            <a:pPr>
              <a:defRPr/>
            </a:pPr>
            <a:endParaRPr lang="es-ES"/>
          </a:p>
        </p:txBody>
      </p:sp>
      <p:sp>
        <p:nvSpPr>
          <p:cNvPr id="8" name="Rectangle 7"/>
          <p:cNvSpPr>
            <a:spLocks noGrp="1" noChangeArrowheads="1"/>
          </p:cNvSpPr>
          <p:nvPr>
            <p:ph type="ftr" sz="quarter" idx="11"/>
          </p:nvPr>
        </p:nvSpPr>
        <p:spPr>
          <a:ln/>
        </p:spPr>
        <p:txBody>
          <a:bodyPr/>
          <a:lstStyle>
            <a:lvl1pPr>
              <a:defRPr/>
            </a:lvl1pPr>
          </a:lstStyle>
          <a:p>
            <a:pPr>
              <a:defRPr/>
            </a:pPr>
            <a:endParaRPr lang="es-ES"/>
          </a:p>
        </p:txBody>
      </p:sp>
      <p:sp>
        <p:nvSpPr>
          <p:cNvPr id="9" name="Rectangle 8"/>
          <p:cNvSpPr>
            <a:spLocks noGrp="1" noChangeArrowheads="1"/>
          </p:cNvSpPr>
          <p:nvPr>
            <p:ph type="sldNum" sz="quarter" idx="12"/>
          </p:nvPr>
        </p:nvSpPr>
        <p:spPr>
          <a:ln/>
        </p:spPr>
        <p:txBody>
          <a:bodyPr/>
          <a:lstStyle>
            <a:lvl1pPr>
              <a:defRPr/>
            </a:lvl1pPr>
          </a:lstStyle>
          <a:p>
            <a:pPr>
              <a:defRPr/>
            </a:pPr>
            <a:fld id="{DF5D12D6-EC92-6C48-A216-F66F4B9E85D8}" type="slidenum">
              <a:rPr lang="es-ES"/>
              <a:pPr>
                <a:defRPr/>
              </a:pPr>
              <a:t>‹Nr.›</a:t>
            </a:fld>
            <a:endParaRPr lang="es-ES"/>
          </a:p>
        </p:txBody>
      </p:sp>
    </p:spTree>
    <p:extLst>
      <p:ext uri="{BB962C8B-B14F-4D97-AF65-F5344CB8AC3E}">
        <p14:creationId xmlns:p14="http://schemas.microsoft.com/office/powerpoint/2010/main" val="154003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
          <p:cNvSpPr>
            <a:spLocks noGrp="1" noChangeArrowheads="1"/>
          </p:cNvSpPr>
          <p:nvPr>
            <p:ph type="dt" sz="half" idx="10"/>
          </p:nvPr>
        </p:nvSpPr>
        <p:spPr>
          <a:ln/>
        </p:spPr>
        <p:txBody>
          <a:bodyPr/>
          <a:lstStyle>
            <a:lvl1pPr>
              <a:defRPr/>
            </a:lvl1pPr>
          </a:lstStyle>
          <a:p>
            <a:pPr>
              <a:defRPr/>
            </a:pPr>
            <a:endParaRPr lang="es-ES"/>
          </a:p>
        </p:txBody>
      </p:sp>
      <p:sp>
        <p:nvSpPr>
          <p:cNvPr id="4" name="Rectangle 7"/>
          <p:cNvSpPr>
            <a:spLocks noGrp="1" noChangeArrowheads="1"/>
          </p:cNvSpPr>
          <p:nvPr>
            <p:ph type="ftr" sz="quarter" idx="11"/>
          </p:nvPr>
        </p:nvSpPr>
        <p:spPr>
          <a:ln/>
        </p:spPr>
        <p:txBody>
          <a:bodyPr/>
          <a:lstStyle>
            <a:lvl1pPr>
              <a:defRPr/>
            </a:lvl1pPr>
          </a:lstStyle>
          <a:p>
            <a:pPr>
              <a:defRPr/>
            </a:pPr>
            <a:endParaRPr lang="es-ES"/>
          </a:p>
        </p:txBody>
      </p:sp>
      <p:sp>
        <p:nvSpPr>
          <p:cNvPr id="5" name="Rectangle 8"/>
          <p:cNvSpPr>
            <a:spLocks noGrp="1" noChangeArrowheads="1"/>
          </p:cNvSpPr>
          <p:nvPr>
            <p:ph type="sldNum" sz="quarter" idx="12"/>
          </p:nvPr>
        </p:nvSpPr>
        <p:spPr>
          <a:ln/>
        </p:spPr>
        <p:txBody>
          <a:bodyPr/>
          <a:lstStyle>
            <a:lvl1pPr>
              <a:defRPr/>
            </a:lvl1pPr>
          </a:lstStyle>
          <a:p>
            <a:pPr>
              <a:defRPr/>
            </a:pPr>
            <a:fld id="{76996491-F77A-B04F-ABC5-E012C153685D}" type="slidenum">
              <a:rPr lang="es-ES"/>
              <a:pPr>
                <a:defRPr/>
              </a:pPr>
              <a:t>‹Nr.›</a:t>
            </a:fld>
            <a:endParaRPr lang="es-ES"/>
          </a:p>
        </p:txBody>
      </p:sp>
    </p:spTree>
    <p:extLst>
      <p:ext uri="{BB962C8B-B14F-4D97-AF65-F5344CB8AC3E}">
        <p14:creationId xmlns:p14="http://schemas.microsoft.com/office/powerpoint/2010/main" val="280516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s-ES"/>
          </a:p>
        </p:txBody>
      </p:sp>
      <p:sp>
        <p:nvSpPr>
          <p:cNvPr id="3" name="Rectangle 7"/>
          <p:cNvSpPr>
            <a:spLocks noGrp="1" noChangeArrowheads="1"/>
          </p:cNvSpPr>
          <p:nvPr>
            <p:ph type="ftr" sz="quarter" idx="11"/>
          </p:nvPr>
        </p:nvSpPr>
        <p:spPr>
          <a:ln/>
        </p:spPr>
        <p:txBody>
          <a:bodyPr/>
          <a:lstStyle>
            <a:lvl1pPr>
              <a:defRPr/>
            </a:lvl1pPr>
          </a:lstStyle>
          <a:p>
            <a:pPr>
              <a:defRPr/>
            </a:pPr>
            <a:endParaRPr lang="es-ES"/>
          </a:p>
        </p:txBody>
      </p:sp>
      <p:sp>
        <p:nvSpPr>
          <p:cNvPr id="4" name="Rectangle 8"/>
          <p:cNvSpPr>
            <a:spLocks noGrp="1" noChangeArrowheads="1"/>
          </p:cNvSpPr>
          <p:nvPr>
            <p:ph type="sldNum" sz="quarter" idx="12"/>
          </p:nvPr>
        </p:nvSpPr>
        <p:spPr>
          <a:ln/>
        </p:spPr>
        <p:txBody>
          <a:bodyPr/>
          <a:lstStyle>
            <a:lvl1pPr>
              <a:defRPr/>
            </a:lvl1pPr>
          </a:lstStyle>
          <a:p>
            <a:pPr>
              <a:defRPr/>
            </a:pPr>
            <a:fld id="{926AA65A-3DC8-C44B-B606-BABFB8384764}" type="slidenum">
              <a:rPr lang="es-ES"/>
              <a:pPr>
                <a:defRPr/>
              </a:pPr>
              <a:t>‹Nr.›</a:t>
            </a:fld>
            <a:endParaRPr lang="es-ES"/>
          </a:p>
        </p:txBody>
      </p:sp>
    </p:spTree>
    <p:extLst>
      <p:ext uri="{BB962C8B-B14F-4D97-AF65-F5344CB8AC3E}">
        <p14:creationId xmlns:p14="http://schemas.microsoft.com/office/powerpoint/2010/main" val="355832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DB2BFC5A-ED3C-6E45-ACD6-3DAC0279946C}" type="slidenum">
              <a:rPr lang="es-ES"/>
              <a:pPr>
                <a:defRPr/>
              </a:pPr>
              <a:t>‹Nr.›</a:t>
            </a:fld>
            <a:endParaRPr lang="es-ES"/>
          </a:p>
        </p:txBody>
      </p:sp>
    </p:spTree>
    <p:extLst>
      <p:ext uri="{BB962C8B-B14F-4D97-AF65-F5344CB8AC3E}">
        <p14:creationId xmlns:p14="http://schemas.microsoft.com/office/powerpoint/2010/main" val="188573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A2DC5CC4-2652-224A-BE24-9FF03A968937}" type="slidenum">
              <a:rPr lang="es-ES"/>
              <a:pPr>
                <a:defRPr/>
              </a:pPr>
              <a:t>‹Nr.›</a:t>
            </a:fld>
            <a:endParaRPr lang="es-ES"/>
          </a:p>
        </p:txBody>
      </p:sp>
    </p:spTree>
    <p:extLst>
      <p:ext uri="{BB962C8B-B14F-4D97-AF65-F5344CB8AC3E}">
        <p14:creationId xmlns:p14="http://schemas.microsoft.com/office/powerpoint/2010/main" val="3368660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33375"/>
            <a:ext cx="8001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s-ES"/>
              <a:t>Haga clic para cambiar el estil	</a:t>
            </a:r>
          </a:p>
        </p:txBody>
      </p:sp>
      <p:sp>
        <p:nvSpPr>
          <p:cNvPr id="1027" name="Rectangle 3"/>
          <p:cNvSpPr>
            <a:spLocks noGrp="1" noChangeArrowheads="1"/>
          </p:cNvSpPr>
          <p:nvPr>
            <p:ph type="body" idx="1"/>
          </p:nvPr>
        </p:nvSpPr>
        <p:spPr bwMode="auto">
          <a:xfrm>
            <a:off x="566738" y="1412875"/>
            <a:ext cx="80010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AutoShape 4"/>
          <p:cNvSpPr>
            <a:spLocks noChangeArrowheads="1"/>
          </p:cNvSpPr>
          <p:nvPr/>
        </p:nvSpPr>
        <p:spPr bwMode="auto">
          <a:xfrm>
            <a:off x="611188" y="1125538"/>
            <a:ext cx="7958137"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s-E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19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mj-lt"/>
                <a:ea typeface="+mn-ea"/>
                <a:cs typeface="Arial" charset="0"/>
              </a:defRPr>
            </a:lvl1pPr>
          </a:lstStyle>
          <a:p>
            <a:pPr>
              <a:defRPr/>
            </a:pPr>
            <a:endParaRPr lang="es-ES"/>
          </a:p>
        </p:txBody>
      </p:sp>
      <p:sp>
        <p:nvSpPr>
          <p:cNvPr id="819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b="0">
                <a:solidFill>
                  <a:schemeClr val="tx1"/>
                </a:solidFill>
                <a:latin typeface="+mj-lt"/>
                <a:ea typeface="+mn-ea"/>
                <a:cs typeface="Arial" charset="0"/>
              </a:defRPr>
            </a:lvl1pPr>
          </a:lstStyle>
          <a:p>
            <a:pPr>
              <a:defRPr/>
            </a:pPr>
            <a:endParaRPr lang="es-ES"/>
          </a:p>
        </p:txBody>
      </p:sp>
      <p:sp>
        <p:nvSpPr>
          <p:cNvPr id="820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Verdana" charset="0"/>
                <a:cs typeface="Arial" charset="0"/>
              </a:defRPr>
            </a:lvl1pPr>
          </a:lstStyle>
          <a:p>
            <a:pPr>
              <a:defRPr/>
            </a:pPr>
            <a:fld id="{ED4337D0-C3BF-1A46-98DD-0458E1C00542}" type="slidenum">
              <a:rPr lang="es-ES"/>
              <a:pPr>
                <a:defRPr/>
              </a:pPr>
              <a:t>‹Nr.›</a:t>
            </a:fld>
            <a:endParaRPr lang="es-ES"/>
          </a:p>
        </p:txBody>
      </p:sp>
    </p:spTree>
  </p:cSld>
  <p:clrMap bg1="lt1" tx1="dk1" bg2="lt2" tx2="dk2" accent1="accent1" accent2="accent2" accent3="accent3" accent4="accent4" accent5="accent5" accent6="accent6" hlink="hlink" folHlink="folHlink"/>
  <p:sldLayoutIdLst>
    <p:sldLayoutId id="2147484452"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800">
          <a:solidFill>
            <a:schemeClr val="tx2"/>
          </a:solidFill>
          <a:latin typeface="+mj-lt"/>
          <a:ea typeface="ＭＳ Ｐゴシック" charset="0"/>
          <a:cs typeface="+mj-cs"/>
        </a:defRPr>
      </a:lvl1pPr>
      <a:lvl2pPr algn="ctr"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2pPr>
      <a:lvl3pPr algn="ctr"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3pPr>
      <a:lvl4pPr algn="ctr"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4pPr>
      <a:lvl5pPr algn="ctr" rtl="0" eaLnBrk="0" fontAlgn="base" hangingPunct="0">
        <a:spcBef>
          <a:spcPct val="0"/>
        </a:spcBef>
        <a:spcAft>
          <a:spcPct val="0"/>
        </a:spcAft>
        <a:defRPr sz="3800">
          <a:solidFill>
            <a:schemeClr val="tx2"/>
          </a:solidFill>
          <a:latin typeface="Verdana" pitchFamily="34" charset="0"/>
          <a:ea typeface="ＭＳ Ｐゴシック" charset="0"/>
          <a:cs typeface="Arial" charset="0"/>
        </a:defRPr>
      </a:lvl5pPr>
      <a:lvl6pPr marL="457200" algn="ctr" rtl="0" fontAlgn="base">
        <a:spcBef>
          <a:spcPct val="0"/>
        </a:spcBef>
        <a:spcAft>
          <a:spcPct val="0"/>
        </a:spcAft>
        <a:defRPr sz="3800">
          <a:solidFill>
            <a:schemeClr val="tx2"/>
          </a:solidFill>
          <a:latin typeface="Verdana" pitchFamily="34" charset="0"/>
          <a:cs typeface="Arial" charset="0"/>
        </a:defRPr>
      </a:lvl6pPr>
      <a:lvl7pPr marL="914400" algn="ctr" rtl="0" fontAlgn="base">
        <a:spcBef>
          <a:spcPct val="0"/>
        </a:spcBef>
        <a:spcAft>
          <a:spcPct val="0"/>
        </a:spcAft>
        <a:defRPr sz="3800">
          <a:solidFill>
            <a:schemeClr val="tx2"/>
          </a:solidFill>
          <a:latin typeface="Verdana" pitchFamily="34" charset="0"/>
          <a:cs typeface="Arial" charset="0"/>
        </a:defRPr>
      </a:lvl7pPr>
      <a:lvl8pPr marL="1371600" algn="ctr" rtl="0" fontAlgn="base">
        <a:spcBef>
          <a:spcPct val="0"/>
        </a:spcBef>
        <a:spcAft>
          <a:spcPct val="0"/>
        </a:spcAft>
        <a:defRPr sz="3800">
          <a:solidFill>
            <a:schemeClr val="tx2"/>
          </a:solidFill>
          <a:latin typeface="Verdana" pitchFamily="34" charset="0"/>
          <a:cs typeface="Arial" charset="0"/>
        </a:defRPr>
      </a:lvl8pPr>
      <a:lvl9pPr marL="1828800" algn="ctr"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charset="0"/>
        <a:buChar char="Ü"/>
        <a:defRPr sz="3000">
          <a:solidFill>
            <a:schemeClr val="tx1"/>
          </a:solidFill>
          <a:latin typeface="+mn-lt"/>
          <a:ea typeface="ＭＳ Ｐゴシック" charset="0"/>
          <a:cs typeface="+mn-cs"/>
        </a:defRPr>
      </a:lvl1pPr>
      <a:lvl2pPr marL="908050" indent="-436563" algn="l" rtl="0" eaLnBrk="0" fontAlgn="base" hangingPunct="0">
        <a:spcBef>
          <a:spcPct val="20000"/>
        </a:spcBef>
        <a:spcAft>
          <a:spcPct val="0"/>
        </a:spcAft>
        <a:buClr>
          <a:schemeClr val="accent2"/>
        </a:buClr>
        <a:buChar char="•"/>
        <a:defRPr sz="2600">
          <a:solidFill>
            <a:schemeClr val="tx1"/>
          </a:solidFill>
          <a:latin typeface="+mn-lt"/>
          <a:ea typeface="Arial" charset="0"/>
          <a:cs typeface="+mn-cs"/>
        </a:defRPr>
      </a:lvl2pPr>
      <a:lvl3pPr marL="1304925" indent="-395288" algn="l" rtl="0" eaLnBrk="0" fontAlgn="base" hangingPunct="0">
        <a:spcBef>
          <a:spcPct val="20000"/>
        </a:spcBef>
        <a:spcAft>
          <a:spcPct val="0"/>
        </a:spcAft>
        <a:buClr>
          <a:schemeClr val="accent2"/>
        </a:buClr>
        <a:buFont typeface="Arial" charset="0"/>
        <a:buChar char="–"/>
        <a:defRPr sz="2300">
          <a:solidFill>
            <a:schemeClr val="tx1"/>
          </a:solidFill>
          <a:latin typeface="+mn-lt"/>
          <a:ea typeface="Arial" charset="0"/>
          <a:cs typeface="+mn-cs"/>
        </a:defRPr>
      </a:lvl3pPr>
      <a:lvl4pPr marL="1693863" indent="-38735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Arial" charset="0"/>
          <a:cs typeface="+mn-cs"/>
        </a:defRPr>
      </a:lvl4pPr>
      <a:lvl5pPr marL="2093913" indent="-398463" algn="l" rtl="0" eaLnBrk="0" fontAlgn="base" hangingPunct="0">
        <a:spcBef>
          <a:spcPct val="25000"/>
        </a:spcBef>
        <a:spcAft>
          <a:spcPct val="0"/>
        </a:spcAft>
        <a:buClr>
          <a:schemeClr val="accent2"/>
        </a:buClr>
        <a:buFont typeface="Arial" charset="0"/>
        <a:buChar char="»"/>
        <a:defRPr sz="2000">
          <a:solidFill>
            <a:schemeClr val="tx1"/>
          </a:solidFill>
          <a:latin typeface="+mn-lt"/>
          <a:ea typeface="Arial" charset="0"/>
          <a:cs typeface="+mn-cs"/>
        </a:defRPr>
      </a:lvl5pPr>
      <a:lvl6pPr marL="2551113" indent="-398463" algn="l" rtl="0" fontAlgn="base">
        <a:spcBef>
          <a:spcPct val="25000"/>
        </a:spcBef>
        <a:spcAft>
          <a:spcPct val="0"/>
        </a:spcAft>
        <a:buClr>
          <a:schemeClr val="accent2"/>
        </a:buClr>
        <a:buFont typeface="Arial" charset="0"/>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Arial" charset="0"/>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Arial" charset="0"/>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Arial" charset="0"/>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9" Type="http://schemas.openxmlformats.org/officeDocument/2006/relationships/image" Target="../media/image17.emf"/><Relationship Id="rId20" Type="http://schemas.openxmlformats.org/officeDocument/2006/relationships/oleObject" Target="../embeddings/oleObject9.bin"/><Relationship Id="rId21" Type="http://schemas.openxmlformats.org/officeDocument/2006/relationships/image" Target="../media/image23.emf"/><Relationship Id="rId22" Type="http://schemas.openxmlformats.org/officeDocument/2006/relationships/oleObject" Target="../embeddings/oleObject10.bin"/><Relationship Id="rId23" Type="http://schemas.openxmlformats.org/officeDocument/2006/relationships/image" Target="../media/image24.emf"/><Relationship Id="rId24" Type="http://schemas.openxmlformats.org/officeDocument/2006/relationships/image" Target="../media/image4.png"/><Relationship Id="rId10" Type="http://schemas.openxmlformats.org/officeDocument/2006/relationships/oleObject" Target="../embeddings/oleObject4.bin"/><Relationship Id="rId11" Type="http://schemas.openxmlformats.org/officeDocument/2006/relationships/image" Target="../media/image18.emf"/><Relationship Id="rId12" Type="http://schemas.openxmlformats.org/officeDocument/2006/relationships/oleObject" Target="../embeddings/oleObject5.bin"/><Relationship Id="rId13" Type="http://schemas.openxmlformats.org/officeDocument/2006/relationships/image" Target="../media/image19.emf"/><Relationship Id="rId14" Type="http://schemas.openxmlformats.org/officeDocument/2006/relationships/oleObject" Target="../embeddings/oleObject6.bin"/><Relationship Id="rId15" Type="http://schemas.openxmlformats.org/officeDocument/2006/relationships/image" Target="../media/image20.emf"/><Relationship Id="rId16" Type="http://schemas.openxmlformats.org/officeDocument/2006/relationships/oleObject" Target="../embeddings/oleObject7.bin"/><Relationship Id="rId17" Type="http://schemas.openxmlformats.org/officeDocument/2006/relationships/image" Target="../media/image21.emf"/><Relationship Id="rId18" Type="http://schemas.openxmlformats.org/officeDocument/2006/relationships/oleObject" Target="../embeddings/oleObject8.bin"/><Relationship Id="rId19"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15.emf"/><Relationship Id="rId6" Type="http://schemas.openxmlformats.org/officeDocument/2006/relationships/oleObject" Target="../embeddings/oleObject2.bin"/><Relationship Id="rId7" Type="http://schemas.openxmlformats.org/officeDocument/2006/relationships/image" Target="../media/image16.emf"/><Relationship Id="rId8"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4.png"/><Relationship Id="rId10" Type="http://schemas.openxmlformats.org/officeDocument/2006/relationships/oleObject" Target="../embeddings/oleObject14.bin"/><Relationship Id="rId11" Type="http://schemas.openxmlformats.org/officeDocument/2006/relationships/image" Target="../media/image28.emf"/><Relationship Id="rId12" Type="http://schemas.openxmlformats.org/officeDocument/2006/relationships/oleObject" Target="../embeddings/oleObject15.bin"/><Relationship Id="rId13" Type="http://schemas.openxmlformats.org/officeDocument/2006/relationships/image" Target="../media/image29.emf"/><Relationship Id="rId14" Type="http://schemas.openxmlformats.org/officeDocument/2006/relationships/oleObject" Target="../embeddings/oleObject16.bin"/><Relationship Id="rId15" Type="http://schemas.openxmlformats.org/officeDocument/2006/relationships/image" Target="../media/image30.emf"/><Relationship Id="rId16" Type="http://schemas.openxmlformats.org/officeDocument/2006/relationships/oleObject" Target="../embeddings/oleObject17.bin"/><Relationship Id="rId17" Type="http://schemas.openxmlformats.org/officeDocument/2006/relationships/image" Target="../media/image31.emf"/><Relationship Id="rId18" Type="http://schemas.openxmlformats.org/officeDocument/2006/relationships/oleObject" Target="../embeddings/oleObject18.bin"/><Relationship Id="rId19"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oleObject" Target="../embeddings/oleObject11.bin"/><Relationship Id="rId5" Type="http://schemas.openxmlformats.org/officeDocument/2006/relationships/image" Target="../media/image25.emf"/><Relationship Id="rId6" Type="http://schemas.openxmlformats.org/officeDocument/2006/relationships/oleObject" Target="../embeddings/oleObject12.bin"/><Relationship Id="rId7" Type="http://schemas.openxmlformats.org/officeDocument/2006/relationships/image" Target="../media/image26.emf"/><Relationship Id="rId8"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5.png"/><Relationship Id="rId5" Type="http://schemas.openxmlformats.org/officeDocument/2006/relationships/image" Target="../media/image46.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3.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6.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5.xml"/><Relationship Id="rId5" Type="http://schemas.openxmlformats.org/officeDocument/2006/relationships/image" Target="../media/image69.png"/><Relationship Id="rId6" Type="http://schemas.openxmlformats.org/officeDocument/2006/relationships/image" Target="../media/image4.png"/><Relationship Id="rId1" Type="http://schemas.microsoft.com/office/2007/relationships/media" Target="\Volumes\Toshiba%202T%20Memoria%20Port&#225;til\Goyo%20Catal&#225;n\UPV%20Kingston%2016\Clases%20power%20point\Euskera\GBH\SUBIR.MPG" TargetMode="External"/><Relationship Id="rId2" Type="http://schemas.openxmlformats.org/officeDocument/2006/relationships/video" Target="\Volumes\Toshiba%202T%20Memoria%20Port&#225;til\Goyo%20Catal&#225;n\UPV%20Kingston%2016\Clases%20power%20point\Euskera\GBH\SUBIR.MP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7.xml"/><Relationship Id="rId5" Type="http://schemas.openxmlformats.org/officeDocument/2006/relationships/image" Target="../media/image70.png"/><Relationship Id="rId6" Type="http://schemas.openxmlformats.org/officeDocument/2006/relationships/image" Target="../media/image4.png"/><Relationship Id="rId1" Type="http://schemas.microsoft.com/office/2007/relationships/media" Target="\Volumes\Toshiba%202T%20Memoria%20Port&#225;til\Goyo%20Catal&#225;n\UPV%20Kingston%2016\Clases%20power%20point\Euskera\GBH\PPC2.MPG" TargetMode="External"/><Relationship Id="rId2" Type="http://schemas.openxmlformats.org/officeDocument/2006/relationships/video" Target="\Volumes\Toshiba%202T%20Memoria%20Port&#225;til\Goyo%20Catal&#225;n\UPV%20Kingston%2016\Clases%20power%20point\Euskera\GBH\PPC2.M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9.xml"/><Relationship Id="rId5" Type="http://schemas.openxmlformats.org/officeDocument/2006/relationships/image" Target="../media/image71.jpeg"/><Relationship Id="rId6" Type="http://schemas.openxmlformats.org/officeDocument/2006/relationships/image" Target="../media/image4.png"/><Relationship Id="rId1" Type="http://schemas.microsoft.com/office/2007/relationships/media" Target="\Volumes\Toshiba%202T%20Memoria%20Port&#225;til\Goyo%20Catal&#225;n\UPV%20Kingston%2016\Clases%20power%20point\Euskera\GBH\Drenaje%20LCR.m1v" TargetMode="External"/><Relationship Id="rId2" Type="http://schemas.openxmlformats.org/officeDocument/2006/relationships/video" Target="\Volumes\Toshiba%202T%20Memoria%20Port&#225;til\Goyo%20Catal&#225;n\UPV%20Kingston%2016\Clases%20power%20point\Euskera\GBH\Drenaje%20LCR.m1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3.xml"/><Relationship Id="rId5" Type="http://schemas.openxmlformats.org/officeDocument/2006/relationships/image" Target="../media/image72.jpeg"/><Relationship Id="rId6" Type="http://schemas.openxmlformats.org/officeDocument/2006/relationships/image" Target="../media/image73.jpeg"/><Relationship Id="rId7" Type="http://schemas.openxmlformats.org/officeDocument/2006/relationships/image" Target="../media/image4.png"/><Relationship Id="rId1" Type="http://schemas.microsoft.com/office/2007/relationships/media" Target="../media/media2.wav"/><Relationship Id="rId2" Type="http://schemas.openxmlformats.org/officeDocument/2006/relationships/audio" Target="../media/media2.wav"/></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FA6BCAE-7792-F644-91D6-83EA36010A69}" type="slidenum">
              <a:rPr lang="es-ES" sz="1200" b="0">
                <a:solidFill>
                  <a:schemeClr val="tx1"/>
                </a:solidFill>
                <a:latin typeface="Verdana" charset="0"/>
              </a:rPr>
              <a:pPr eaLnBrk="1" hangingPunct="1"/>
              <a:t>1</a:t>
            </a:fld>
            <a:endParaRPr lang="es-ES" sz="1200" b="0">
              <a:solidFill>
                <a:schemeClr val="tx1"/>
              </a:solidFill>
              <a:latin typeface="Verdana" charset="0"/>
            </a:endParaRPr>
          </a:p>
        </p:txBody>
      </p:sp>
      <p:sp>
        <p:nvSpPr>
          <p:cNvPr id="6" name="Rectangle 2"/>
          <p:cNvSpPr txBox="1">
            <a:spLocks noChangeArrowheads="1"/>
          </p:cNvSpPr>
          <p:nvPr/>
        </p:nvSpPr>
        <p:spPr bwMode="auto">
          <a:xfrm>
            <a:off x="179388" y="0"/>
            <a:ext cx="8713787" cy="1104900"/>
          </a:xfrm>
          <a:prstGeom prst="rect">
            <a:avLst/>
          </a:prstGeom>
          <a:noFill/>
          <a:ln w="9525">
            <a:noFill/>
            <a:miter lim="800000"/>
            <a:headEnd/>
            <a:tailEnd/>
          </a:ln>
        </p:spPr>
        <p:txBody>
          <a:bodyPr anchor="b"/>
          <a:lstStyle/>
          <a:p>
            <a:pPr algn="ctr">
              <a:defRPr/>
            </a:pPr>
            <a:r>
              <a:rPr lang="eu-ES" sz="3600" b="0" kern="0" dirty="0">
                <a:solidFill>
                  <a:schemeClr val="tx2"/>
                </a:solidFill>
                <a:latin typeface="+mj-lt"/>
                <a:ea typeface="+mj-ea"/>
                <a:cs typeface="+mj-cs"/>
              </a:rPr>
              <a:t>G B H </a:t>
            </a:r>
            <a:br>
              <a:rPr lang="eu-ES" sz="3600" b="0" kern="0" dirty="0">
                <a:solidFill>
                  <a:schemeClr val="tx2"/>
                </a:solidFill>
                <a:latin typeface="+mj-lt"/>
                <a:ea typeface="+mj-ea"/>
                <a:cs typeface="+mj-cs"/>
              </a:rPr>
            </a:br>
            <a:r>
              <a:rPr lang="eu-ES" sz="3600" b="0" kern="0" dirty="0">
                <a:solidFill>
                  <a:schemeClr val="tx2"/>
                </a:solidFill>
                <a:latin typeface="+mj-lt"/>
                <a:ea typeface="+mj-ea"/>
                <a:cs typeface="+mj-cs"/>
              </a:rPr>
              <a:t>Garezur Barneko Hipertentsioa</a:t>
            </a:r>
          </a:p>
        </p:txBody>
      </p:sp>
      <p:sp>
        <p:nvSpPr>
          <p:cNvPr id="19459" name="Rectangle 3"/>
          <p:cNvSpPr txBox="1">
            <a:spLocks noChangeArrowheads="1"/>
          </p:cNvSpPr>
          <p:nvPr/>
        </p:nvSpPr>
        <p:spPr bwMode="auto">
          <a:xfrm>
            <a:off x="179388" y="2492375"/>
            <a:ext cx="52578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None/>
            </a:pPr>
            <a:r>
              <a:rPr lang="es-ES" sz="3000" b="0">
                <a:solidFill>
                  <a:schemeClr val="tx1"/>
                </a:solidFill>
              </a:rPr>
              <a:t>Gregorio Catalán Uribarrena</a:t>
            </a:r>
          </a:p>
          <a:p>
            <a:pPr eaLnBrk="1" hangingPunct="1">
              <a:spcBef>
                <a:spcPct val="20000"/>
              </a:spcBef>
              <a:buClr>
                <a:schemeClr val="accent2"/>
              </a:buClr>
              <a:buFont typeface="Wingdings" charset="0"/>
              <a:buNone/>
            </a:pPr>
            <a:endParaRPr lang="es-ES" sz="3000" b="0">
              <a:solidFill>
                <a:schemeClr val="tx1"/>
              </a:solidFill>
            </a:endParaRPr>
          </a:p>
          <a:p>
            <a:pPr eaLnBrk="1" hangingPunct="1">
              <a:spcBef>
                <a:spcPct val="20000"/>
              </a:spcBef>
              <a:buClr>
                <a:schemeClr val="accent2"/>
              </a:buClr>
              <a:buFont typeface="Wingdings" charset="0"/>
              <a:buNone/>
            </a:pPr>
            <a:r>
              <a:rPr lang="eu-ES" sz="1800" b="0">
                <a:solidFill>
                  <a:srgbClr val="990099"/>
                </a:solidFill>
              </a:rPr>
              <a:t>Neurokirurgia Zerbitzua</a:t>
            </a:r>
          </a:p>
          <a:p>
            <a:pPr eaLnBrk="1" hangingPunct="1">
              <a:spcBef>
                <a:spcPct val="20000"/>
              </a:spcBef>
              <a:buClr>
                <a:schemeClr val="accent2"/>
              </a:buClr>
              <a:buFont typeface="Wingdings" charset="0"/>
              <a:buNone/>
            </a:pPr>
            <a:r>
              <a:rPr lang="eu-ES" sz="1800" b="0">
                <a:solidFill>
                  <a:srgbClr val="990099"/>
                </a:solidFill>
              </a:rPr>
              <a:t>Gurutzetako Unibertsitate Ospitalea</a:t>
            </a:r>
          </a:p>
          <a:p>
            <a:pPr eaLnBrk="1" hangingPunct="1">
              <a:spcBef>
                <a:spcPct val="20000"/>
              </a:spcBef>
              <a:buClr>
                <a:schemeClr val="accent2"/>
              </a:buClr>
              <a:buFont typeface="Wingdings" charset="0"/>
              <a:buNone/>
            </a:pPr>
            <a:r>
              <a:rPr lang="eu-ES" sz="1800" b="0">
                <a:solidFill>
                  <a:srgbClr val="990099"/>
                </a:solidFill>
              </a:rPr>
              <a:t>Kirurgia, Erradiologia eta Medikuntza Fisiko Saila</a:t>
            </a:r>
          </a:p>
        </p:txBody>
      </p:sp>
      <p:pic>
        <p:nvPicPr>
          <p:cNvPr id="19460" name="Picture 7" descr="UP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5516563"/>
            <a:ext cx="13573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Logo Cruces centra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5445125"/>
            <a:ext cx="1076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http://upload.wikimedia.org/wikipedia/commons/thumb/c/cb/Brain_herniation_types.svg/2000px-Brain_herniation_types.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1844675"/>
            <a:ext cx="38100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onid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788024" y="5877272"/>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340D9DE-ECC1-EA42-BF1D-D5BBB6B06701}" type="slidenum">
              <a:rPr lang="es-ES" sz="1200" b="0">
                <a:solidFill>
                  <a:schemeClr val="tx1"/>
                </a:solidFill>
                <a:latin typeface="Verdana" charset="0"/>
              </a:rPr>
              <a:pPr eaLnBrk="1" hangingPunct="1"/>
              <a:t>10</a:t>
            </a:fld>
            <a:endParaRPr lang="es-ES" sz="1200" b="0">
              <a:solidFill>
                <a:schemeClr val="tx1"/>
              </a:solidFill>
              <a:latin typeface="Verdana" charset="0"/>
            </a:endParaRPr>
          </a:p>
        </p:txBody>
      </p:sp>
      <p:sp>
        <p:nvSpPr>
          <p:cNvPr id="37890" name="Rectangle 2"/>
          <p:cNvSpPr>
            <a:spLocks noGrp="1" noChangeArrowheads="1"/>
          </p:cNvSpPr>
          <p:nvPr>
            <p:ph type="title"/>
          </p:nvPr>
        </p:nvSpPr>
        <p:spPr>
          <a:xfrm>
            <a:off x="0" y="188913"/>
            <a:ext cx="9144000" cy="739775"/>
          </a:xfrm>
        </p:spPr>
        <p:txBody>
          <a:bodyPr/>
          <a:lstStyle/>
          <a:p>
            <a:pPr eaLnBrk="1" hangingPunct="1"/>
            <a:r>
              <a:rPr lang="eu-ES" sz="3000">
                <a:solidFill>
                  <a:srgbClr val="000000"/>
                </a:solidFill>
                <a:latin typeface="Verdana" charset="0"/>
              </a:rPr>
              <a:t>3.2.- Fisiopatologia: Garuneko Odol Fluxua</a:t>
            </a:r>
          </a:p>
        </p:txBody>
      </p:sp>
      <p:sp>
        <p:nvSpPr>
          <p:cNvPr id="37891" name="Rectangle 3"/>
          <p:cNvSpPr>
            <a:spLocks noGrp="1" noChangeArrowheads="1"/>
          </p:cNvSpPr>
          <p:nvPr>
            <p:ph type="body" idx="1"/>
          </p:nvPr>
        </p:nvSpPr>
        <p:spPr>
          <a:xfrm>
            <a:off x="179388" y="765175"/>
            <a:ext cx="8785225" cy="5400675"/>
          </a:xfrm>
        </p:spPr>
        <p:txBody>
          <a:bodyPr/>
          <a:lstStyle/>
          <a:p>
            <a:pPr marL="571500" indent="-571500" eaLnBrk="1" hangingPunct="1">
              <a:buFont typeface="Wingdings" charset="0"/>
              <a:buNone/>
            </a:pPr>
            <a:endParaRPr lang="eu-ES">
              <a:latin typeface="Arial" charset="0"/>
            </a:endParaRPr>
          </a:p>
          <a:p>
            <a:pPr marL="571500" indent="-571500" eaLnBrk="1" hangingPunct="1"/>
            <a:r>
              <a:rPr lang="eu-ES">
                <a:solidFill>
                  <a:srgbClr val="9900CC"/>
                </a:solidFill>
                <a:latin typeface="Arial" charset="0"/>
              </a:rPr>
              <a:t>Autorregulazio:</a:t>
            </a:r>
          </a:p>
          <a:p>
            <a:pPr marL="1009650" lvl="1" indent="-571500" eaLnBrk="1" hangingPunct="1"/>
            <a:r>
              <a:rPr lang="eu-ES">
                <a:latin typeface="Arial" charset="0"/>
                <a:cs typeface="Arial" charset="0"/>
              </a:rPr>
              <a:t>Estimuluak:</a:t>
            </a:r>
          </a:p>
          <a:p>
            <a:pPr marL="1406525" lvl="2" indent="-571500" eaLnBrk="1" hangingPunct="1"/>
            <a:r>
              <a:rPr lang="eu-ES">
                <a:latin typeface="Arial" charset="0"/>
                <a:cs typeface="Arial" charset="0"/>
              </a:rPr>
              <a:t>Kimikoak: pH edo metabolismo-produktu</a:t>
            </a:r>
          </a:p>
          <a:p>
            <a:pPr marL="1406525" lvl="2" indent="-571500" eaLnBrk="1" hangingPunct="1"/>
            <a:r>
              <a:rPr lang="eu-ES">
                <a:latin typeface="Arial" charset="0"/>
                <a:cs typeface="Arial" charset="0"/>
              </a:rPr>
              <a:t>pCO</a:t>
            </a:r>
            <a:r>
              <a:rPr lang="eu-ES" baseline="-25000">
                <a:latin typeface="Arial" charset="0"/>
                <a:cs typeface="Arial" charset="0"/>
              </a:rPr>
              <a:t>2</a:t>
            </a:r>
          </a:p>
        </p:txBody>
      </p:sp>
      <p:graphicFrame>
        <p:nvGraphicFramePr>
          <p:cNvPr id="17447" name="Group 39"/>
          <p:cNvGraphicFramePr>
            <a:graphicFrameLocks noGrp="1"/>
          </p:cNvGraphicFramePr>
          <p:nvPr/>
        </p:nvGraphicFramePr>
        <p:xfrm>
          <a:off x="1835150" y="3429000"/>
          <a:ext cx="5545138" cy="2600325"/>
        </p:xfrm>
        <a:graphic>
          <a:graphicData uri="http://schemas.openxmlformats.org/drawingml/2006/table">
            <a:tbl>
              <a:tblPr/>
              <a:tblGrid>
                <a:gridCol w="2771775"/>
                <a:gridCol w="2773363"/>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smtClean="0">
                          <a:ln>
                            <a:noFill/>
                          </a:ln>
                          <a:solidFill>
                            <a:srgbClr val="990099"/>
                          </a:solidFill>
                          <a:effectLst/>
                          <a:latin typeface="Arial" charset="0"/>
                          <a:ea typeface="ＭＳ Ｐゴシック" charset="0"/>
                          <a:cs typeface="Arial" charset="0"/>
                        </a:rPr>
                        <a:t>GBP-an eragina </a:t>
                      </a:r>
                      <a:r>
                        <a:rPr kumimoji="0" lang="eu-ES" sz="1800" b="1" i="0" u="none" strike="noStrike" cap="none" normalizeH="0" baseline="0" dirty="0">
                          <a:ln>
                            <a:noFill/>
                          </a:ln>
                          <a:solidFill>
                            <a:srgbClr val="990099"/>
                          </a:solidFill>
                          <a:effectLst/>
                          <a:latin typeface="Arial" charset="0"/>
                          <a:ea typeface="ＭＳ Ｐゴシック" charset="0"/>
                          <a:cs typeface="Arial" charset="0"/>
                        </a:rPr>
                        <a:t>duten faktoreak:</a:t>
                      </a:r>
                    </a:p>
                  </a:txBody>
                  <a:tcPr horzOverflow="overflow">
                    <a:lnL w="12700" cap="flat" cmpd="sng" algn="ctr">
                      <a:solidFill>
                        <a:srgbClr val="CED5DD"/>
                      </a:solidFill>
                      <a:prstDash val="solid"/>
                      <a:round/>
                      <a:headEnd type="none" w="med" len="med"/>
                      <a:tailEnd type="none" w="med" len="med"/>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CED5DD"/>
                    </a:solidFill>
                  </a:tcPr>
                </a:tc>
                <a:tc hMerge="1">
                  <a:txBody>
                    <a:bodyPr/>
                    <a:lstStyle/>
                    <a:p>
                      <a:endParaRPr lang="es-E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a:ln>
                            <a:noFill/>
                          </a:ln>
                          <a:solidFill>
                            <a:schemeClr val="accent2"/>
                          </a:solidFill>
                          <a:effectLst/>
                          <a:latin typeface="Arial" charset="0"/>
                          <a:ea typeface="ＭＳ Ｐゴシック" charset="0"/>
                          <a:cs typeface="Arial" charset="0"/>
                        </a:rPr>
                        <a:t>↑ </a:t>
                      </a:r>
                      <a:r>
                        <a:rPr kumimoji="0" lang="eu-ES" sz="1800" b="1" i="1" u="none" strike="noStrike" cap="none" normalizeH="0" baseline="0" dirty="0" smtClean="0">
                          <a:ln>
                            <a:noFill/>
                          </a:ln>
                          <a:solidFill>
                            <a:schemeClr val="accent2"/>
                          </a:solidFill>
                          <a:effectLst/>
                          <a:latin typeface="Arial" charset="0"/>
                          <a:ea typeface="ＭＳ Ｐゴシック" charset="0"/>
                          <a:cs typeface="Arial" charset="0"/>
                        </a:rPr>
                        <a:t>GBP</a:t>
                      </a:r>
                      <a:endParaRPr kumimoji="0" lang="eu-ES" sz="1800" b="1" i="0" u="none" strike="noStrike" cap="none" normalizeH="0" baseline="0" dirty="0">
                        <a:ln>
                          <a:noFill/>
                        </a:ln>
                        <a:solidFill>
                          <a:schemeClr val="accent2"/>
                        </a:solidFill>
                        <a:effectLst/>
                        <a:latin typeface="Arial" charset="0"/>
                        <a:ea typeface="ＭＳ Ｐゴシック" charset="0"/>
                        <a:cs typeface="Arial" charset="0"/>
                      </a:endParaRPr>
                    </a:p>
                  </a:txBody>
                  <a:tcPr horzOverflow="overflow">
                    <a:lnL w="12700" cap="flat" cmpd="sng" algn="ctr">
                      <a:solidFill>
                        <a:srgbClr val="CED5DD"/>
                      </a:solidFill>
                      <a:prstDash val="solid"/>
                      <a:round/>
                      <a:headEnd type="none" w="med" len="med"/>
                      <a:tailEnd type="none" w="med" len="med"/>
                    </a:lnL>
                    <a:lnR>
                      <a:noFill/>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F6F7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a:ln>
                            <a:noFill/>
                          </a:ln>
                          <a:solidFill>
                            <a:schemeClr val="accent2"/>
                          </a:solidFill>
                          <a:effectLst/>
                          <a:latin typeface="Arial" charset="0"/>
                          <a:ea typeface="ＭＳ Ｐゴシック" charset="0"/>
                          <a:cs typeface="Arial" charset="0"/>
                        </a:rPr>
                        <a:t>↓ </a:t>
                      </a:r>
                      <a:r>
                        <a:rPr kumimoji="0" lang="eu-ES" sz="1800" b="1" i="1" u="none" strike="noStrike" cap="none" normalizeH="0" baseline="0" dirty="0" smtClean="0">
                          <a:ln>
                            <a:noFill/>
                          </a:ln>
                          <a:solidFill>
                            <a:schemeClr val="accent2"/>
                          </a:solidFill>
                          <a:effectLst/>
                          <a:latin typeface="Arial" charset="0"/>
                          <a:ea typeface="ＭＳ Ｐゴシック" charset="0"/>
                          <a:cs typeface="Arial" charset="0"/>
                        </a:rPr>
                        <a:t>GBP</a:t>
                      </a:r>
                      <a:endParaRPr kumimoji="0" lang="eu-ES" sz="1800" b="1" i="0" u="none" strike="noStrike" cap="none" normalizeH="0" baseline="0" dirty="0">
                        <a:ln>
                          <a:noFill/>
                        </a:ln>
                        <a:solidFill>
                          <a:schemeClr val="accent2"/>
                        </a:solidFill>
                        <a:effectLst/>
                        <a:latin typeface="Arial" charset="0"/>
                        <a:ea typeface="ＭＳ Ｐゴシック" charset="0"/>
                        <a:cs typeface="Arial" charset="0"/>
                      </a:endParaRPr>
                    </a:p>
                  </a:txBody>
                  <a:tcPr horzOverflow="overflow">
                    <a:lnL>
                      <a:noFill/>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F6F7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Hiperkapnia</a:t>
                      </a:r>
                    </a:p>
                  </a:txBody>
                  <a:tcPr horzOverflow="overflow">
                    <a:lnL w="12700" cap="flat" cmpd="sng" algn="ctr">
                      <a:solidFill>
                        <a:srgbClr val="CED5DD"/>
                      </a:solidFill>
                      <a:prstDash val="solid"/>
                      <a:round/>
                      <a:headEnd type="none" w="med" len="med"/>
                      <a:tailEnd type="none" w="med" len="med"/>
                    </a:lnL>
                    <a:lnR>
                      <a:noFill/>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Hipokapnia</a:t>
                      </a:r>
                    </a:p>
                  </a:txBody>
                  <a:tcPr horzOverflow="overflow">
                    <a:lnL>
                      <a:noFill/>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Hipoxia (&lt;50 mmHg)</a:t>
                      </a:r>
                    </a:p>
                  </a:txBody>
                  <a:tcPr horzOverflow="overflow">
                    <a:lnL w="12700" cap="flat" cmpd="sng" algn="ctr">
                      <a:solidFill>
                        <a:srgbClr val="CED5DD"/>
                      </a:solidFill>
                      <a:prstDash val="solid"/>
                      <a:round/>
                      <a:headEnd type="none" w="med" len="med"/>
                      <a:tailEnd type="none" w="med" len="med"/>
                    </a:lnL>
                    <a:lnR>
                      <a:noFill/>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F6F7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Hiperoxia</a:t>
                      </a:r>
                    </a:p>
                  </a:txBody>
                  <a:tcPr horzOverflow="overflow">
                    <a:lnL>
                      <a:noFill/>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F6F7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Oxido nitrosoa</a:t>
                      </a:r>
                    </a:p>
                  </a:txBody>
                  <a:tcPr horzOverflow="overflow">
                    <a:lnL w="12700" cap="flat" cmpd="sng" algn="ctr">
                      <a:solidFill>
                        <a:srgbClr val="CED5DD"/>
                      </a:solidFill>
                      <a:prstDash val="solid"/>
                      <a:round/>
                      <a:headEnd type="none" w="med" len="med"/>
                      <a:tailEnd type="none" w="med" len="med"/>
                    </a:lnL>
                    <a:lnR>
                      <a:noFill/>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Hipotermia</a:t>
                      </a:r>
                    </a:p>
                  </a:txBody>
                  <a:tcPr horzOverflow="overflow">
                    <a:lnL>
                      <a:noFill/>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Anestesiko hegazkorrak</a:t>
                      </a:r>
                    </a:p>
                  </a:txBody>
                  <a:tcPr horzOverflow="overflow">
                    <a:lnL w="12700" cap="flat" cmpd="sng" algn="ctr">
                      <a:solidFill>
                        <a:srgbClr val="CED5DD"/>
                      </a:solidFill>
                      <a:prstDash val="solid"/>
                      <a:round/>
                      <a:headEnd type="none" w="med" len="med"/>
                      <a:tailEnd type="none" w="med" len="med"/>
                    </a:lnL>
                    <a:lnR>
                      <a:noFill/>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F6F7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Barbiturikoak</a:t>
                      </a:r>
                    </a:p>
                  </a:txBody>
                  <a:tcPr horzOverflow="overflow">
                    <a:lnL>
                      <a:noFill/>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rgbClr val="F6F7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Loaldiaren REM fasea</a:t>
                      </a:r>
                    </a:p>
                  </a:txBody>
                  <a:tcPr horzOverflow="overflow">
                    <a:lnL w="12700" cap="flat" cmpd="sng" algn="ctr">
                      <a:solidFill>
                        <a:srgbClr val="CED5DD"/>
                      </a:solidFill>
                      <a:prstDash val="solid"/>
                      <a:round/>
                      <a:headEnd type="none" w="med" len="med"/>
                      <a:tailEnd type="none" w="med" len="med"/>
                    </a:lnL>
                    <a:lnR>
                      <a:noFill/>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dirty="0">
                          <a:ln>
                            <a:noFill/>
                          </a:ln>
                          <a:solidFill>
                            <a:srgbClr val="000000"/>
                          </a:solidFill>
                          <a:effectLst/>
                          <a:latin typeface="Arial" charset="0"/>
                          <a:ea typeface="ＭＳ Ｐゴシック" charset="0"/>
                          <a:cs typeface="Arial" charset="0"/>
                        </a:rPr>
                        <a:t>Neuroleptoanalgesia</a:t>
                      </a:r>
                    </a:p>
                  </a:txBody>
                  <a:tcPr horzOverflow="overflow">
                    <a:lnL>
                      <a:noFill/>
                    </a:lnL>
                    <a:lnR w="12700" cap="flat" cmpd="sng" algn="ctr">
                      <a:solidFill>
                        <a:srgbClr val="CED5DD"/>
                      </a:solidFill>
                      <a:prstDash val="solid"/>
                      <a:round/>
                      <a:headEnd type="none" w="med" len="med"/>
                      <a:tailEnd type="none" w="med" len="med"/>
                    </a:lnR>
                    <a:lnT w="12700" cap="flat" cmpd="sng" algn="ctr">
                      <a:solidFill>
                        <a:srgbClr val="CED5DD"/>
                      </a:solidFill>
                      <a:prstDash val="solid"/>
                      <a:round/>
                      <a:headEnd type="none" w="med" len="med"/>
                      <a:tailEnd type="none" w="med" len="med"/>
                    </a:lnT>
                    <a:lnB w="12700" cap="flat" cmpd="sng" algn="ctr">
                      <a:solidFill>
                        <a:srgbClr val="CED5DD"/>
                      </a:solidFill>
                      <a:prstDash val="solid"/>
                      <a:round/>
                      <a:headEnd type="none" w="med" len="med"/>
                      <a:tailEnd type="none" w="med" len="med"/>
                    </a:lnB>
                    <a:lnTlToBr>
                      <a:noFill/>
                    </a:lnTlToBr>
                    <a:lnBlToTr>
                      <a:noFill/>
                    </a:lnBlToTr>
                    <a:solidFill>
                      <a:schemeClr val="bg1"/>
                    </a:solidFill>
                  </a:tcPr>
                </a:tc>
              </a:tr>
            </a:tbl>
          </a:graphicData>
        </a:graphic>
      </p:graphicFrame>
      <p:pic>
        <p:nvPicPr>
          <p:cNvPr id="37916"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22B2A29-EA9C-514C-A240-D796BB92F99B}" type="slidenum">
              <a:rPr lang="es-ES" sz="1200" b="0">
                <a:solidFill>
                  <a:schemeClr val="tx1"/>
                </a:solidFill>
                <a:latin typeface="Verdana" charset="0"/>
              </a:rPr>
              <a:pPr eaLnBrk="1" hangingPunct="1"/>
              <a:t>11</a:t>
            </a:fld>
            <a:endParaRPr lang="es-ES" sz="1200" b="0">
              <a:solidFill>
                <a:schemeClr val="tx1"/>
              </a:solidFill>
              <a:latin typeface="Verdana" charset="0"/>
            </a:endParaRPr>
          </a:p>
        </p:txBody>
      </p:sp>
      <p:sp>
        <p:nvSpPr>
          <p:cNvPr id="39938" name="Rectangle 2"/>
          <p:cNvSpPr>
            <a:spLocks noGrp="1" noChangeArrowheads="1"/>
          </p:cNvSpPr>
          <p:nvPr>
            <p:ph type="title"/>
          </p:nvPr>
        </p:nvSpPr>
        <p:spPr>
          <a:xfrm>
            <a:off x="0" y="115888"/>
            <a:ext cx="9144000" cy="739775"/>
          </a:xfrm>
        </p:spPr>
        <p:txBody>
          <a:bodyPr/>
          <a:lstStyle/>
          <a:p>
            <a:pPr eaLnBrk="1" hangingPunct="1"/>
            <a:r>
              <a:rPr lang="eu-ES">
                <a:latin typeface="Verdana" charset="0"/>
              </a:rPr>
              <a:t>3.3.- Fisiopatologia: Garun Edema</a:t>
            </a:r>
          </a:p>
        </p:txBody>
      </p:sp>
      <p:sp>
        <p:nvSpPr>
          <p:cNvPr id="39939" name="Rectangle 3"/>
          <p:cNvSpPr>
            <a:spLocks noGrp="1" noChangeArrowheads="1"/>
          </p:cNvSpPr>
          <p:nvPr>
            <p:ph type="body" idx="1"/>
          </p:nvPr>
        </p:nvSpPr>
        <p:spPr>
          <a:xfrm>
            <a:off x="611188" y="647700"/>
            <a:ext cx="8001000" cy="1701800"/>
          </a:xfrm>
        </p:spPr>
        <p:txBody>
          <a:bodyPr/>
          <a:lstStyle/>
          <a:p>
            <a:pPr marL="571500" indent="-571500" eaLnBrk="1" hangingPunct="1">
              <a:buFont typeface="Wingdings" charset="0"/>
              <a:buNone/>
            </a:pPr>
            <a:endParaRPr lang="eu-ES">
              <a:latin typeface="Arial" charset="0"/>
            </a:endParaRPr>
          </a:p>
          <a:p>
            <a:pPr marL="571500" indent="-571500" eaLnBrk="1" hangingPunct="1"/>
            <a:r>
              <a:rPr lang="eu-ES">
                <a:solidFill>
                  <a:srgbClr val="990099"/>
                </a:solidFill>
                <a:latin typeface="Arial" charset="0"/>
              </a:rPr>
              <a:t>Garuneko edema: </a:t>
            </a:r>
          </a:p>
          <a:p>
            <a:pPr marL="1009650" lvl="1" indent="-571500" eaLnBrk="1" hangingPunct="1"/>
            <a:r>
              <a:rPr lang="eu-ES">
                <a:latin typeface="Arial" charset="0"/>
                <a:cs typeface="Arial" charset="0"/>
              </a:rPr>
              <a:t>Garuneko ur edukiera igotzean datza</a:t>
            </a:r>
          </a:p>
        </p:txBody>
      </p:sp>
      <p:graphicFrame>
        <p:nvGraphicFramePr>
          <p:cNvPr id="18486" name="Group 54"/>
          <p:cNvGraphicFramePr>
            <a:graphicFrameLocks noGrp="1"/>
          </p:cNvGraphicFramePr>
          <p:nvPr/>
        </p:nvGraphicFramePr>
        <p:xfrm>
          <a:off x="323850" y="2387600"/>
          <a:ext cx="8569325" cy="4171951"/>
        </p:xfrm>
        <a:graphic>
          <a:graphicData uri="http://schemas.openxmlformats.org/drawingml/2006/table">
            <a:tbl>
              <a:tblPr/>
              <a:tblGrid>
                <a:gridCol w="1655862"/>
                <a:gridCol w="3096344"/>
                <a:gridCol w="1583507"/>
                <a:gridCol w="2233612"/>
              </a:tblGrid>
              <a:tr h="533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smtClean="0">
                          <a:ln>
                            <a:noFill/>
                          </a:ln>
                          <a:solidFill>
                            <a:srgbClr val="FFFFFF"/>
                          </a:solidFill>
                          <a:effectLst/>
                          <a:latin typeface="Arial" pitchFamily="34" charset="0"/>
                          <a:cs typeface="Arial" pitchFamily="34" charset="0"/>
                        </a:rPr>
                        <a:t>Motak</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smtClean="0">
                          <a:ln>
                            <a:noFill/>
                          </a:ln>
                          <a:solidFill>
                            <a:srgbClr val="FFFFFF"/>
                          </a:solidFill>
                          <a:effectLst/>
                          <a:latin typeface="Arial" pitchFamily="34" charset="0"/>
                          <a:cs typeface="Arial" pitchFamily="34" charset="0"/>
                        </a:rPr>
                        <a:t>Kausa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smtClean="0">
                          <a:ln>
                            <a:noFill/>
                          </a:ln>
                          <a:solidFill>
                            <a:srgbClr val="FFFFFF"/>
                          </a:solidFill>
                          <a:effectLst/>
                          <a:latin typeface="Arial" pitchFamily="34" charset="0"/>
                          <a:cs typeface="Arial" pitchFamily="34" charset="0"/>
                        </a:rPr>
                        <a:t>Likido mota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smtClean="0">
                          <a:ln>
                            <a:noFill/>
                          </a:ln>
                          <a:solidFill>
                            <a:srgbClr val="FFFFFF"/>
                          </a:solidFill>
                          <a:effectLst/>
                          <a:latin typeface="Arial" pitchFamily="34" charset="0"/>
                          <a:cs typeface="Arial" pitchFamily="34" charset="0"/>
                        </a:rPr>
                        <a:t>Konpartimentu</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9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err="1" smtClean="0">
                          <a:ln>
                            <a:noFill/>
                          </a:ln>
                          <a:solidFill>
                            <a:srgbClr val="000000"/>
                          </a:solidFill>
                          <a:effectLst/>
                          <a:latin typeface="Arial" pitchFamily="34" charset="0"/>
                          <a:cs typeface="Arial" pitchFamily="34" charset="0"/>
                        </a:rPr>
                        <a:t>Basogenikoa</a:t>
                      </a:r>
                      <a:endParaRPr kumimoji="0" lang="eu-ES" sz="1800" b="1" i="0" u="none" strike="noStrike" cap="none" normalizeH="0" baseline="0" dirty="0" smtClean="0">
                        <a:ln>
                          <a:noFill/>
                        </a:ln>
                        <a:solidFill>
                          <a:srgbClr val="000000"/>
                        </a:solidFill>
                        <a:effectLst/>
                        <a:latin typeface="Arial" pitchFamily="34" charset="0"/>
                        <a:cs typeface="Arial" pitchFamily="34"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Odol-hodien pareten kalteagatik </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Proteinetan aberatsa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Extrazelularra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sust. zuritik ependimorantz</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640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smtClean="0">
                          <a:ln>
                            <a:noFill/>
                          </a:ln>
                          <a:solidFill>
                            <a:srgbClr val="000000"/>
                          </a:solidFill>
                          <a:effectLst/>
                          <a:latin typeface="Arial" pitchFamily="34" charset="0"/>
                          <a:cs typeface="Arial" pitchFamily="34" charset="0"/>
                        </a:rPr>
                        <a:t>Zitotoxikoa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Na</a:t>
                      </a:r>
                      <a:r>
                        <a:rPr kumimoji="0" lang="eu-ES" sz="1800" b="0" i="0" u="none" strike="noStrike" cap="none" normalizeH="0" baseline="30000" smtClean="0">
                          <a:ln>
                            <a:noFill/>
                          </a:ln>
                          <a:solidFill>
                            <a:srgbClr val="000000"/>
                          </a:solidFill>
                          <a:effectLst/>
                          <a:latin typeface="Arial" pitchFamily="34" charset="0"/>
                          <a:cs typeface="Arial" pitchFamily="34" charset="0"/>
                        </a:rPr>
                        <a:t>+</a:t>
                      </a:r>
                      <a:r>
                        <a:rPr kumimoji="0" lang="eu-ES" sz="1800" b="0" i="0" u="none" strike="noStrike" cap="none" normalizeH="0" baseline="0" smtClean="0">
                          <a:ln>
                            <a:noFill/>
                          </a:ln>
                          <a:solidFill>
                            <a:srgbClr val="000000"/>
                          </a:solidFill>
                          <a:effectLst/>
                          <a:latin typeface="Arial" pitchFamily="34" charset="0"/>
                          <a:cs typeface="Arial" pitchFamily="34" charset="0"/>
                        </a:rPr>
                        <a:t>/K</a:t>
                      </a:r>
                      <a:r>
                        <a:rPr kumimoji="0" lang="eu-ES" sz="1800" b="0" i="0" u="none" strike="noStrike" cap="none" normalizeH="0" baseline="30000" smtClean="0">
                          <a:ln>
                            <a:noFill/>
                          </a:ln>
                          <a:solidFill>
                            <a:srgbClr val="000000"/>
                          </a:solidFill>
                          <a:effectLst/>
                          <a:latin typeface="Arial" pitchFamily="34" charset="0"/>
                          <a:cs typeface="Arial" pitchFamily="34" charset="0"/>
                        </a:rPr>
                        <a:t>+</a:t>
                      </a:r>
                      <a:r>
                        <a:rPr kumimoji="0" lang="eu-ES" sz="1800" b="0" i="0" u="none" strike="noStrike" cap="none" normalizeH="0" baseline="0" smtClean="0">
                          <a:ln>
                            <a:noFill/>
                          </a:ln>
                          <a:solidFill>
                            <a:srgbClr val="000000"/>
                          </a:solidFill>
                          <a:effectLst/>
                          <a:latin typeface="Arial" pitchFamily="34" charset="0"/>
                          <a:cs typeface="Arial" pitchFamily="34" charset="0"/>
                        </a:rPr>
                        <a:t> ponparen hondatzea</a:t>
                      </a:r>
                      <a:endParaRPr kumimoji="0" lang="eu-ES" sz="1800" b="0" i="0" u="none" strike="noStrike" cap="none" normalizeH="0" baseline="3000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H</a:t>
                      </a:r>
                      <a:r>
                        <a:rPr kumimoji="0" lang="eu-ES" sz="1800" b="0" i="0" u="none" strike="noStrike" cap="none" normalizeH="0" baseline="-25000" smtClean="0">
                          <a:ln>
                            <a:noFill/>
                          </a:ln>
                          <a:solidFill>
                            <a:srgbClr val="000000"/>
                          </a:solidFill>
                          <a:effectLst/>
                          <a:latin typeface="Arial" pitchFamily="34" charset="0"/>
                          <a:cs typeface="Arial" pitchFamily="34" charset="0"/>
                        </a:rPr>
                        <a:t>2</a:t>
                      </a:r>
                      <a:r>
                        <a:rPr kumimoji="0" lang="eu-ES" sz="1800" b="0" i="0" u="none" strike="noStrike" cap="none" normalizeH="0" baseline="0" smtClean="0">
                          <a:ln>
                            <a:noFill/>
                          </a:ln>
                          <a:solidFill>
                            <a:srgbClr val="000000"/>
                          </a:solidFill>
                          <a:effectLst/>
                          <a:latin typeface="Arial" pitchFamily="34" charset="0"/>
                          <a:cs typeface="Arial" pitchFamily="34" charset="0"/>
                        </a:rPr>
                        <a:t>O eta Na</a:t>
                      </a:r>
                      <a:r>
                        <a:rPr kumimoji="0" lang="eu-ES" sz="1800" b="0" i="0" u="none" strike="noStrike" cap="none" normalizeH="0" baseline="30000" smtClean="0">
                          <a:ln>
                            <a:noFill/>
                          </a:ln>
                          <a:solidFill>
                            <a:srgbClr val="000000"/>
                          </a:solidFill>
                          <a:effectLst/>
                          <a:latin typeface="Arial" pitchFamily="34" charset="0"/>
                          <a:cs typeface="Arial" pitchFamily="34" charset="0"/>
                        </a:rPr>
                        <a:t>+ </a:t>
                      </a:r>
                      <a:r>
                        <a:rPr kumimoji="0" lang="eu-ES" sz="1800" b="0" i="0" u="none" strike="noStrike" cap="none" normalizeH="0" baseline="0" smtClean="0">
                          <a:ln>
                            <a:noFill/>
                          </a:ln>
                          <a:solidFill>
                            <a:srgbClr val="000000"/>
                          </a:solidFill>
                          <a:effectLst/>
                          <a:latin typeface="Arial" pitchFamily="34" charset="0"/>
                          <a:cs typeface="Arial" pitchFamily="34" charset="0"/>
                        </a:rPr>
                        <a:t>pilaketa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u-ES" sz="1800" b="0" i="0" u="none" strike="noStrike" cap="none" normalizeH="0" baseline="0" smtClean="0">
                        <a:ln>
                          <a:noFill/>
                        </a:ln>
                        <a:solidFill>
                          <a:srgbClr val="000000"/>
                        </a:solidFill>
                        <a:effectLst/>
                        <a:latin typeface="Arial" pitchFamily="34" charset="0"/>
                        <a:cs typeface="Arial" pitchFamily="34"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Intrazelularra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(S. zuri eta grisean)</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640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smtClean="0">
                          <a:ln>
                            <a:noFill/>
                          </a:ln>
                          <a:solidFill>
                            <a:srgbClr val="000000"/>
                          </a:solidFill>
                          <a:effectLst/>
                          <a:latin typeface="Arial" pitchFamily="34" charset="0"/>
                          <a:cs typeface="Arial" pitchFamily="34" charset="0"/>
                        </a:rPr>
                        <a:t>Hidrostatikoa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Presio  transmural altuak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HTA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u-ES" sz="1800" b="0" i="0" u="none" strike="noStrike" cap="none" normalizeH="0" baseline="0" smtClean="0">
                        <a:ln>
                          <a:noFill/>
                        </a:ln>
                        <a:solidFill>
                          <a:srgbClr val="000000"/>
                        </a:solidFill>
                        <a:effectLst/>
                        <a:latin typeface="Arial" pitchFamily="34" charset="0"/>
                        <a:cs typeface="Arial" pitchFamily="34"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Extrazelularra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1179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1" i="0" u="none" strike="noStrike" cap="none" normalizeH="0" baseline="0" dirty="0" smtClean="0">
                          <a:ln>
                            <a:noFill/>
                          </a:ln>
                          <a:solidFill>
                            <a:srgbClr val="000000"/>
                          </a:solidFill>
                          <a:effectLst/>
                          <a:latin typeface="Arial" pitchFamily="34" charset="0"/>
                          <a:cs typeface="Arial" pitchFamily="34" charset="0"/>
                        </a:rPr>
                        <a:t>Interstiziala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dirty="0" smtClean="0">
                          <a:ln>
                            <a:noFill/>
                          </a:ln>
                          <a:solidFill>
                            <a:srgbClr val="000000"/>
                          </a:solidFill>
                          <a:effectLst/>
                          <a:latin typeface="Arial" pitchFamily="34" charset="0"/>
                          <a:cs typeface="Arial" pitchFamily="34" charset="0"/>
                        </a:rPr>
                        <a:t>Hidrozefalia aktiboa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dirty="0" smtClean="0">
                          <a:ln>
                            <a:noFill/>
                          </a:ln>
                          <a:solidFill>
                            <a:srgbClr val="000000"/>
                          </a:solidFill>
                          <a:effectLst/>
                          <a:latin typeface="Arial" pitchFamily="34" charset="0"/>
                          <a:cs typeface="Arial" pitchFamily="34" charset="0"/>
                        </a:rPr>
                        <a:t>Sistema bentrikularren hipertentsioa</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smtClean="0">
                          <a:ln>
                            <a:noFill/>
                          </a:ln>
                          <a:solidFill>
                            <a:srgbClr val="000000"/>
                          </a:solidFill>
                          <a:effectLst/>
                          <a:latin typeface="Arial" pitchFamily="34" charset="0"/>
                          <a:cs typeface="Arial" pitchFamily="34" charset="0"/>
                        </a:rPr>
                        <a:t>Proteinetan eskasa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u-ES" sz="1800" b="0" i="0" u="none" strike="noStrike" cap="none" normalizeH="0" baseline="0" smtClean="0">
                        <a:ln>
                          <a:noFill/>
                        </a:ln>
                        <a:solidFill>
                          <a:srgbClr val="000000"/>
                        </a:solidFill>
                        <a:effectLst/>
                        <a:latin typeface="Arial" pitchFamily="34" charset="0"/>
                        <a:cs typeface="Arial" pitchFamily="34"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dirty="0" err="1" smtClean="0">
                          <a:ln>
                            <a:noFill/>
                          </a:ln>
                          <a:solidFill>
                            <a:srgbClr val="000000"/>
                          </a:solidFill>
                          <a:effectLst/>
                          <a:latin typeface="Arial" pitchFamily="34" charset="0"/>
                          <a:cs typeface="Arial" pitchFamily="34" charset="0"/>
                        </a:rPr>
                        <a:t>Extrazelularra</a:t>
                      </a:r>
                      <a:endParaRPr kumimoji="0" lang="eu-E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dirty="0" smtClean="0">
                          <a:ln>
                            <a:noFill/>
                          </a:ln>
                          <a:solidFill>
                            <a:srgbClr val="000000"/>
                          </a:solidFill>
                          <a:effectLst/>
                          <a:latin typeface="Arial" pitchFamily="34" charset="0"/>
                          <a:cs typeface="Arial" pitchFamily="34" charset="0"/>
                        </a:rPr>
                        <a:t>Ependimotik </a:t>
                      </a:r>
                      <a:r>
                        <a:rPr kumimoji="0" lang="eu-ES" sz="1800" b="0" i="0" u="none" strike="noStrike" cap="none" normalizeH="0" baseline="0" dirty="0" err="1" smtClean="0">
                          <a:ln>
                            <a:noFill/>
                          </a:ln>
                          <a:solidFill>
                            <a:srgbClr val="000000"/>
                          </a:solidFill>
                          <a:effectLst/>
                          <a:latin typeface="Arial" pitchFamily="34" charset="0"/>
                          <a:cs typeface="Arial" pitchFamily="34" charset="0"/>
                        </a:rPr>
                        <a:t>sust</a:t>
                      </a:r>
                      <a:r>
                        <a:rPr kumimoji="0" lang="eu-ES" sz="1800" b="0" i="0" u="none" strike="noStrike" cap="none" normalizeH="0" baseline="0" dirty="0" smtClean="0">
                          <a:ln>
                            <a:noFill/>
                          </a:ln>
                          <a:solidFill>
                            <a:srgbClr val="000000"/>
                          </a:solidFill>
                          <a:effectLst/>
                          <a:latin typeface="Arial" pitchFamily="34" charset="0"/>
                          <a:cs typeface="Arial" pitchFamily="34" charset="0"/>
                        </a:rPr>
                        <a:t>. zurirantz</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bl>
          </a:graphicData>
        </a:graphic>
      </p:graphicFrame>
      <p:pic>
        <p:nvPicPr>
          <p:cNvPr id="3997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E2640600-B0D5-974A-8E94-ED15A3D97836}" type="slidenum">
              <a:rPr lang="es-ES" sz="1200" b="0">
                <a:solidFill>
                  <a:schemeClr val="tx1"/>
                </a:solidFill>
                <a:latin typeface="Verdana" charset="0"/>
              </a:rPr>
              <a:pPr eaLnBrk="1" hangingPunct="1"/>
              <a:t>12</a:t>
            </a:fld>
            <a:endParaRPr lang="es-ES" sz="1200" b="0">
              <a:solidFill>
                <a:schemeClr val="tx1"/>
              </a:solidFill>
              <a:latin typeface="Verdana" charset="0"/>
            </a:endParaRPr>
          </a:p>
        </p:txBody>
      </p:sp>
      <p:sp>
        <p:nvSpPr>
          <p:cNvPr id="41986" name="Rectangle 2"/>
          <p:cNvSpPr>
            <a:spLocks noGrp="1" noChangeArrowheads="1"/>
          </p:cNvSpPr>
          <p:nvPr>
            <p:ph type="title"/>
          </p:nvPr>
        </p:nvSpPr>
        <p:spPr>
          <a:xfrm>
            <a:off x="250825" y="188913"/>
            <a:ext cx="8497888" cy="739775"/>
          </a:xfrm>
        </p:spPr>
        <p:txBody>
          <a:bodyPr/>
          <a:lstStyle/>
          <a:p>
            <a:pPr eaLnBrk="1" hangingPunct="1"/>
            <a:r>
              <a:rPr lang="eu-ES">
                <a:latin typeface="Verdana" charset="0"/>
              </a:rPr>
              <a:t>3.4.- GBP Monitorizazioa</a:t>
            </a:r>
          </a:p>
        </p:txBody>
      </p:sp>
      <p:sp>
        <p:nvSpPr>
          <p:cNvPr id="41987" name="Rectangle 3"/>
          <p:cNvSpPr>
            <a:spLocks noGrp="1" noChangeArrowheads="1"/>
          </p:cNvSpPr>
          <p:nvPr>
            <p:ph type="body" idx="1"/>
          </p:nvPr>
        </p:nvSpPr>
        <p:spPr>
          <a:xfrm>
            <a:off x="566738" y="1341438"/>
            <a:ext cx="8001000" cy="1511300"/>
          </a:xfrm>
        </p:spPr>
        <p:txBody>
          <a:bodyPr/>
          <a:lstStyle/>
          <a:p>
            <a:pPr eaLnBrk="1" hangingPunct="1"/>
            <a:r>
              <a:rPr lang="eu-ES" sz="2800">
                <a:latin typeface="Arial" charset="0"/>
              </a:rPr>
              <a:t>Guillaumek (1951-an): intrabentrikularreko kateter batekin, GBP- aren lehenengo etengabe erregistroa</a:t>
            </a:r>
          </a:p>
        </p:txBody>
      </p:sp>
      <p:sp>
        <p:nvSpPr>
          <p:cNvPr id="5" name="Rectangle 3"/>
          <p:cNvSpPr txBox="1">
            <a:spLocks noChangeArrowheads="1"/>
          </p:cNvSpPr>
          <p:nvPr/>
        </p:nvSpPr>
        <p:spPr bwMode="auto">
          <a:xfrm>
            <a:off x="4932363" y="2852738"/>
            <a:ext cx="3600450" cy="1439862"/>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Ü"/>
              <a:defRPr/>
            </a:pPr>
            <a:r>
              <a:rPr lang="eu-ES" sz="2800" b="0" kern="0" dirty="0">
                <a:solidFill>
                  <a:schemeClr val="tx1"/>
                </a:solidFill>
                <a:latin typeface="+mn-lt"/>
                <a:ea typeface="+mn-ea"/>
                <a:cs typeface="+mn-cs"/>
              </a:rPr>
              <a:t>Transduktoreak:</a:t>
            </a:r>
          </a:p>
          <a:p>
            <a:pPr marL="908050" lvl="1" indent="-436563">
              <a:spcBef>
                <a:spcPct val="20000"/>
              </a:spcBef>
              <a:buClr>
                <a:schemeClr val="accent2"/>
              </a:buClr>
              <a:buFontTx/>
              <a:buChar char="•"/>
              <a:defRPr/>
            </a:pPr>
            <a:r>
              <a:rPr lang="eu-ES" sz="2400" b="0" kern="0" dirty="0">
                <a:solidFill>
                  <a:schemeClr val="tx1"/>
                </a:solidFill>
                <a:latin typeface="+mn-lt"/>
                <a:ea typeface="+mn-ea"/>
                <a:cs typeface="+mn-cs"/>
              </a:rPr>
              <a:t>Hidrostatikoa</a:t>
            </a:r>
          </a:p>
          <a:p>
            <a:pPr marL="908050" lvl="1" indent="-436563">
              <a:spcBef>
                <a:spcPct val="20000"/>
              </a:spcBef>
              <a:buClr>
                <a:schemeClr val="accent2"/>
              </a:buClr>
              <a:buFontTx/>
              <a:buChar char="•"/>
              <a:defRPr/>
            </a:pPr>
            <a:r>
              <a:rPr lang="eu-ES" sz="2400" b="0" kern="0" dirty="0">
                <a:solidFill>
                  <a:schemeClr val="tx1"/>
                </a:solidFill>
                <a:latin typeface="+mn-lt"/>
                <a:ea typeface="+mn-ea"/>
                <a:cs typeface="+mn-cs"/>
              </a:rPr>
              <a:t>Zuntz optikoa</a:t>
            </a:r>
          </a:p>
        </p:txBody>
      </p:sp>
      <p:sp>
        <p:nvSpPr>
          <p:cNvPr id="6" name="Rectangle 3"/>
          <p:cNvSpPr txBox="1">
            <a:spLocks noChangeArrowheads="1"/>
          </p:cNvSpPr>
          <p:nvPr/>
        </p:nvSpPr>
        <p:spPr bwMode="auto">
          <a:xfrm>
            <a:off x="676275" y="4149725"/>
            <a:ext cx="6488113" cy="2016125"/>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Ü"/>
              <a:defRPr/>
            </a:pPr>
            <a:r>
              <a:rPr lang="eu-ES" sz="2800" b="0" kern="0" dirty="0">
                <a:solidFill>
                  <a:schemeClr val="tx1"/>
                </a:solidFill>
                <a:latin typeface="+mn-lt"/>
                <a:ea typeface="+mn-ea"/>
                <a:cs typeface="+mn-cs"/>
              </a:rPr>
              <a:t>Konpartimenduak:</a:t>
            </a:r>
          </a:p>
          <a:p>
            <a:pPr marL="908050" lvl="1" indent="-436563">
              <a:spcBef>
                <a:spcPct val="20000"/>
              </a:spcBef>
              <a:buClr>
                <a:schemeClr val="accent2"/>
              </a:buClr>
              <a:buFontTx/>
              <a:buChar char="•"/>
              <a:defRPr/>
            </a:pPr>
            <a:r>
              <a:rPr lang="eu-ES" sz="2400" b="0" kern="0" dirty="0" err="1">
                <a:solidFill>
                  <a:schemeClr val="tx1"/>
                </a:solidFill>
                <a:latin typeface="+mn-lt"/>
                <a:ea typeface="+mn-ea"/>
                <a:cs typeface="+mn-cs"/>
              </a:rPr>
              <a:t>Lumbarra</a:t>
            </a:r>
            <a:endParaRPr lang="eu-ES" sz="2400" b="0" kern="0" dirty="0">
              <a:solidFill>
                <a:schemeClr val="tx1"/>
              </a:solidFill>
              <a:latin typeface="+mn-lt"/>
              <a:ea typeface="+mn-ea"/>
              <a:cs typeface="+mn-cs"/>
            </a:endParaRPr>
          </a:p>
          <a:p>
            <a:pPr marL="908050" lvl="1" indent="-436563">
              <a:spcBef>
                <a:spcPct val="20000"/>
              </a:spcBef>
              <a:buClr>
                <a:schemeClr val="accent2"/>
              </a:buClr>
              <a:buFontTx/>
              <a:buChar char="•"/>
              <a:defRPr/>
            </a:pPr>
            <a:r>
              <a:rPr lang="eu-ES" sz="2400" b="0" kern="0" dirty="0" err="1">
                <a:solidFill>
                  <a:schemeClr val="tx1"/>
                </a:solidFill>
                <a:latin typeface="+mn-lt"/>
                <a:ea typeface="+mn-ea"/>
                <a:cs typeface="+mn-cs"/>
              </a:rPr>
              <a:t>Intrabentrikularra</a:t>
            </a:r>
            <a:r>
              <a:rPr lang="eu-ES" sz="2400" b="0" kern="0" dirty="0">
                <a:solidFill>
                  <a:schemeClr val="tx1"/>
                </a:solidFill>
                <a:latin typeface="+mn-lt"/>
                <a:ea typeface="+mn-ea"/>
                <a:cs typeface="+mn-cs"/>
              </a:rPr>
              <a:t> (</a:t>
            </a:r>
            <a:r>
              <a:rPr lang="eu-ES" sz="2400" b="0" kern="0" dirty="0" err="1">
                <a:solidFill>
                  <a:schemeClr val="tx1"/>
                </a:solidFill>
                <a:latin typeface="+mn-lt"/>
                <a:ea typeface="+mn-ea"/>
                <a:cs typeface="+mn-cs"/>
              </a:rPr>
              <a:t>bentrikulo-barrukoa</a:t>
            </a:r>
            <a:r>
              <a:rPr lang="eu-ES" sz="2400" b="0" kern="0" dirty="0">
                <a:solidFill>
                  <a:schemeClr val="tx1"/>
                </a:solidFill>
                <a:latin typeface="+mn-lt"/>
                <a:ea typeface="+mn-ea"/>
                <a:cs typeface="+mn-cs"/>
              </a:rPr>
              <a:t>)</a:t>
            </a:r>
          </a:p>
          <a:p>
            <a:pPr marL="908050" lvl="1" indent="-436563">
              <a:spcBef>
                <a:spcPct val="20000"/>
              </a:spcBef>
              <a:buClr>
                <a:schemeClr val="accent2"/>
              </a:buClr>
              <a:buFontTx/>
              <a:buChar char="•"/>
              <a:defRPr/>
            </a:pPr>
            <a:r>
              <a:rPr lang="eu-ES" sz="2400" b="0" kern="0" dirty="0">
                <a:solidFill>
                  <a:schemeClr val="tx1"/>
                </a:solidFill>
                <a:latin typeface="+mn-lt"/>
                <a:ea typeface="+mn-ea"/>
                <a:cs typeface="+mn-cs"/>
              </a:rPr>
              <a:t>Parekima-barrukoa</a:t>
            </a:r>
          </a:p>
        </p:txBody>
      </p:sp>
      <p:pic>
        <p:nvPicPr>
          <p:cNvPr id="41990"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A35A395-6919-5240-AA32-747907961627}" type="slidenum">
              <a:rPr lang="es-ES" sz="1200" b="0">
                <a:solidFill>
                  <a:schemeClr val="tx1"/>
                </a:solidFill>
                <a:latin typeface="Verdana" charset="0"/>
              </a:rPr>
              <a:pPr eaLnBrk="1" hangingPunct="1"/>
              <a:t>13</a:t>
            </a:fld>
            <a:endParaRPr lang="es-ES" sz="1200" b="0">
              <a:solidFill>
                <a:schemeClr val="tx1"/>
              </a:solidFill>
              <a:latin typeface="Verdana" charset="0"/>
            </a:endParaRPr>
          </a:p>
        </p:txBody>
      </p:sp>
      <p:sp>
        <p:nvSpPr>
          <p:cNvPr id="44034" name="Rectangle 2"/>
          <p:cNvSpPr>
            <a:spLocks noGrp="1" noChangeArrowheads="1"/>
          </p:cNvSpPr>
          <p:nvPr>
            <p:ph type="title"/>
          </p:nvPr>
        </p:nvSpPr>
        <p:spPr>
          <a:xfrm>
            <a:off x="250825" y="115888"/>
            <a:ext cx="8497888" cy="739775"/>
          </a:xfrm>
        </p:spPr>
        <p:txBody>
          <a:bodyPr/>
          <a:lstStyle/>
          <a:p>
            <a:pPr eaLnBrk="1" hangingPunct="1"/>
            <a:r>
              <a:rPr lang="eu-ES">
                <a:latin typeface="Verdana" charset="0"/>
              </a:rPr>
              <a:t>3.4.- GBP Monitorizazioa</a:t>
            </a:r>
          </a:p>
        </p:txBody>
      </p:sp>
      <p:sp>
        <p:nvSpPr>
          <p:cNvPr id="44035" name="Rectangle 3"/>
          <p:cNvSpPr>
            <a:spLocks noGrp="1" noChangeArrowheads="1"/>
          </p:cNvSpPr>
          <p:nvPr>
            <p:ph type="body" idx="1"/>
          </p:nvPr>
        </p:nvSpPr>
        <p:spPr>
          <a:xfrm>
            <a:off x="250825" y="1341438"/>
            <a:ext cx="8001000" cy="647700"/>
          </a:xfrm>
        </p:spPr>
        <p:txBody>
          <a:bodyPr/>
          <a:lstStyle/>
          <a:p>
            <a:pPr eaLnBrk="1" hangingPunct="1"/>
            <a:r>
              <a:rPr lang="eu-ES" sz="3200">
                <a:solidFill>
                  <a:srgbClr val="990099"/>
                </a:solidFill>
                <a:latin typeface="Arial" charset="0"/>
              </a:rPr>
              <a:t>1.- Lunbarra</a:t>
            </a:r>
            <a:endParaRPr lang="eu-ES" sz="2800">
              <a:latin typeface="Arial" charset="0"/>
            </a:endParaRPr>
          </a:p>
        </p:txBody>
      </p:sp>
      <p:pic>
        <p:nvPicPr>
          <p:cNvPr id="6" name="Picture 13" descr="B050"/>
          <p:cNvPicPr>
            <a:picLocks noChangeAspect="1" noChangeArrowheads="1"/>
          </p:cNvPicPr>
          <p:nvPr/>
        </p:nvPicPr>
        <p:blipFill>
          <a:blip r:embed="rId3">
            <a:extLst>
              <a:ext uri="{28A0092B-C50C-407E-A947-70E740481C1C}">
                <a14:useLocalDpi xmlns:a14="http://schemas.microsoft.com/office/drawing/2010/main" val="0"/>
              </a:ext>
            </a:extLst>
          </a:blip>
          <a:srcRect l="3941" t="30708" r="49162" b="27553"/>
          <a:stretch>
            <a:fillRect/>
          </a:stretch>
        </p:blipFill>
        <p:spPr bwMode="auto">
          <a:xfrm>
            <a:off x="1925638" y="1916113"/>
            <a:ext cx="27908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7" name="6 Grupo"/>
          <p:cNvGrpSpPr>
            <a:grpSpLocks noChangeAspect="1"/>
          </p:cNvGrpSpPr>
          <p:nvPr/>
        </p:nvGrpSpPr>
        <p:grpSpPr bwMode="auto">
          <a:xfrm>
            <a:off x="5475288" y="1144588"/>
            <a:ext cx="3633787" cy="4084637"/>
            <a:chOff x="4038600" y="533400"/>
            <a:chExt cx="5105400" cy="5741988"/>
          </a:xfrm>
        </p:grpSpPr>
        <p:pic>
          <p:nvPicPr>
            <p:cNvPr id="44040" name="Picture 5" descr="C:\Mis documentos\TEC\piclumbar2.BMP.JPG"/>
            <p:cNvPicPr>
              <a:picLocks noChangeAspect="1" noChangeArrowheads="1"/>
            </p:cNvPicPr>
            <p:nvPr/>
          </p:nvPicPr>
          <p:blipFill>
            <a:blip r:embed="rId4">
              <a:extLst>
                <a:ext uri="{28A0092B-C50C-407E-A947-70E740481C1C}">
                  <a14:useLocalDpi xmlns:a14="http://schemas.microsoft.com/office/drawing/2010/main" val="0"/>
                </a:ext>
              </a:extLst>
            </a:blip>
            <a:srcRect l="4706" t="7407" r="18823" b="9877"/>
            <a:stretch>
              <a:fillRect/>
            </a:stretch>
          </p:blipFill>
          <p:spPr bwMode="auto">
            <a:xfrm>
              <a:off x="4038600" y="533400"/>
              <a:ext cx="4953732" cy="5741988"/>
            </a:xfrm>
            <a:prstGeom prst="rect">
              <a:avLst/>
            </a:prstGeom>
            <a:noFill/>
            <a:ln>
              <a:noFill/>
            </a:ln>
            <a:effectLst>
              <a:outerShdw dist="53882" dir="2700000" algn="ctr" rotWithShape="0">
                <a:srgbClr val="FF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Line 7"/>
            <p:cNvSpPr>
              <a:spLocks noChangeShapeType="1"/>
            </p:cNvSpPr>
            <p:nvPr/>
          </p:nvSpPr>
          <p:spPr bwMode="auto">
            <a:xfrm flipV="1">
              <a:off x="5486400" y="1246188"/>
              <a:ext cx="0" cy="4495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4042" name="Line 8"/>
            <p:cNvSpPr>
              <a:spLocks noChangeShapeType="1"/>
            </p:cNvSpPr>
            <p:nvPr/>
          </p:nvSpPr>
          <p:spPr bwMode="auto">
            <a:xfrm>
              <a:off x="4267200" y="1246188"/>
              <a:ext cx="4876800" cy="0"/>
            </a:xfrm>
            <a:prstGeom prst="line">
              <a:avLst/>
            </a:prstGeom>
            <a:noFill/>
            <a:ln w="114300" cap="rnd">
              <a:solidFill>
                <a:srgbClr val="00CC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4043" name="Oval 9"/>
            <p:cNvSpPr>
              <a:spLocks noChangeArrowheads="1"/>
            </p:cNvSpPr>
            <p:nvPr/>
          </p:nvSpPr>
          <p:spPr bwMode="auto">
            <a:xfrm>
              <a:off x="6553200" y="560388"/>
              <a:ext cx="1219200" cy="457200"/>
            </a:xfrm>
            <a:prstGeom prst="ellipse">
              <a:avLst/>
            </a:prstGeom>
            <a:noFill/>
            <a:ln w="69850">
              <a:solidFill>
                <a:srgbClr val="00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sp>
          <p:nvSpPr>
            <p:cNvPr id="44044" name="Oval 10"/>
            <p:cNvSpPr>
              <a:spLocks noChangeArrowheads="1"/>
            </p:cNvSpPr>
            <p:nvPr/>
          </p:nvSpPr>
          <p:spPr bwMode="auto">
            <a:xfrm>
              <a:off x="7772400" y="560388"/>
              <a:ext cx="1219200" cy="457200"/>
            </a:xfrm>
            <a:prstGeom prst="ellipse">
              <a:avLst/>
            </a:prstGeom>
            <a:noFill/>
            <a:ln w="69850">
              <a:solidFill>
                <a:srgbClr val="00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grpSp>
      <p:sp>
        <p:nvSpPr>
          <p:cNvPr id="44038" name="Rectangle 3"/>
          <p:cNvSpPr txBox="1">
            <a:spLocks noChangeArrowheads="1"/>
          </p:cNvSpPr>
          <p:nvPr/>
        </p:nvSpPr>
        <p:spPr bwMode="auto">
          <a:xfrm>
            <a:off x="458788" y="3960813"/>
            <a:ext cx="86852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927100" indent="-46990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Char char="Ü"/>
            </a:pPr>
            <a:r>
              <a:rPr lang="eu-ES" b="0">
                <a:solidFill>
                  <a:schemeClr val="tx1"/>
                </a:solidFill>
              </a:rPr>
              <a:t>Herniazio arriskua</a:t>
            </a:r>
          </a:p>
          <a:p>
            <a:pPr eaLnBrk="1" hangingPunct="1">
              <a:spcBef>
                <a:spcPct val="20000"/>
              </a:spcBef>
              <a:buClr>
                <a:schemeClr val="accent2"/>
              </a:buClr>
              <a:buFont typeface="Wingdings" charset="0"/>
              <a:buChar char="Ü"/>
            </a:pPr>
            <a:r>
              <a:rPr lang="eu-ES" b="0">
                <a:solidFill>
                  <a:schemeClr val="tx1"/>
                </a:solidFill>
              </a:rPr>
              <a:t>Ez oso fidagarria</a:t>
            </a:r>
          </a:p>
          <a:p>
            <a:pPr lvl="1" eaLnBrk="1" hangingPunct="1">
              <a:spcBef>
                <a:spcPct val="20000"/>
              </a:spcBef>
              <a:buClr>
                <a:schemeClr val="accent2"/>
              </a:buClr>
              <a:buFont typeface="Wingdings" charset="0"/>
              <a:buChar char="Ü"/>
            </a:pPr>
            <a:r>
              <a:rPr lang="eu-ES" sz="2200" b="0">
                <a:solidFill>
                  <a:schemeClr val="tx1"/>
                </a:solidFill>
              </a:rPr>
              <a:t>LZR fistulak </a:t>
            </a:r>
          </a:p>
          <a:p>
            <a:pPr lvl="1" eaLnBrk="1" hangingPunct="1">
              <a:spcBef>
                <a:spcPct val="20000"/>
              </a:spcBef>
              <a:buClr>
                <a:schemeClr val="accent2"/>
              </a:buClr>
              <a:buFont typeface="Wingdings" charset="0"/>
              <a:buChar char="Ü"/>
            </a:pPr>
            <a:r>
              <a:rPr lang="eu-ES" sz="2200" b="0">
                <a:solidFill>
                  <a:schemeClr val="tx1"/>
                </a:solidFill>
              </a:rPr>
              <a:t>Bentrikulu / bizkarrezur -barruko espazioen artean oztopoak</a:t>
            </a:r>
          </a:p>
          <a:p>
            <a:pPr eaLnBrk="1" hangingPunct="1">
              <a:spcBef>
                <a:spcPct val="20000"/>
              </a:spcBef>
              <a:buClr>
                <a:schemeClr val="accent2"/>
              </a:buClr>
              <a:buFont typeface="Wingdings" charset="0"/>
              <a:buChar char="Ü"/>
            </a:pPr>
            <a:r>
              <a:rPr lang="eu-ES" b="0">
                <a:solidFill>
                  <a:schemeClr val="tx1"/>
                </a:solidFill>
              </a:rPr>
              <a:t>GBH bada, kontraindikazio =&gt; Katigamendu arriskua</a:t>
            </a:r>
          </a:p>
        </p:txBody>
      </p:sp>
      <p:pic>
        <p:nvPicPr>
          <p:cNvPr id="44039"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28EB2B0-66E3-0142-B48F-1D9AB5333098}" type="slidenum">
              <a:rPr lang="es-ES" sz="1200" b="0">
                <a:solidFill>
                  <a:schemeClr val="tx1"/>
                </a:solidFill>
                <a:latin typeface="Verdana" charset="0"/>
              </a:rPr>
              <a:pPr eaLnBrk="1" hangingPunct="1"/>
              <a:t>14</a:t>
            </a:fld>
            <a:endParaRPr lang="es-ES" sz="1200" b="0">
              <a:solidFill>
                <a:schemeClr val="tx1"/>
              </a:solidFill>
              <a:latin typeface="Verdana" charset="0"/>
            </a:endParaRPr>
          </a:p>
        </p:txBody>
      </p:sp>
      <p:sp>
        <p:nvSpPr>
          <p:cNvPr id="46082" name="Rectangle 2"/>
          <p:cNvSpPr>
            <a:spLocks noGrp="1" noChangeArrowheads="1"/>
          </p:cNvSpPr>
          <p:nvPr>
            <p:ph type="title"/>
          </p:nvPr>
        </p:nvSpPr>
        <p:spPr>
          <a:xfrm>
            <a:off x="250825" y="115888"/>
            <a:ext cx="8497888" cy="739775"/>
          </a:xfrm>
        </p:spPr>
        <p:txBody>
          <a:bodyPr/>
          <a:lstStyle/>
          <a:p>
            <a:pPr eaLnBrk="1" hangingPunct="1"/>
            <a:r>
              <a:rPr lang="es-ES">
                <a:latin typeface="Verdana" charset="0"/>
              </a:rPr>
              <a:t>3.4.- </a:t>
            </a:r>
            <a:r>
              <a:rPr lang="eu-ES">
                <a:latin typeface="Verdana" charset="0"/>
              </a:rPr>
              <a:t>GBP Monitorizazioa</a:t>
            </a:r>
            <a:endParaRPr lang="es-ES">
              <a:latin typeface="Verdana" charset="0"/>
            </a:endParaRPr>
          </a:p>
        </p:txBody>
      </p:sp>
      <p:sp>
        <p:nvSpPr>
          <p:cNvPr id="46083" name="Rectangle 3"/>
          <p:cNvSpPr>
            <a:spLocks noGrp="1" noChangeArrowheads="1"/>
          </p:cNvSpPr>
          <p:nvPr>
            <p:ph type="body" idx="1"/>
          </p:nvPr>
        </p:nvSpPr>
        <p:spPr>
          <a:xfrm>
            <a:off x="250825" y="1341438"/>
            <a:ext cx="8001000" cy="647700"/>
          </a:xfrm>
        </p:spPr>
        <p:txBody>
          <a:bodyPr/>
          <a:lstStyle/>
          <a:p>
            <a:pPr eaLnBrk="1" hangingPunct="1"/>
            <a:r>
              <a:rPr lang="es-ES" sz="3200">
                <a:solidFill>
                  <a:srgbClr val="990099"/>
                </a:solidFill>
                <a:latin typeface="Arial" charset="0"/>
              </a:rPr>
              <a:t>2.- Intrabentrikularra</a:t>
            </a:r>
            <a:endParaRPr lang="es-ES" sz="2800">
              <a:latin typeface="Arial" charset="0"/>
            </a:endParaRPr>
          </a:p>
        </p:txBody>
      </p:sp>
      <p:sp>
        <p:nvSpPr>
          <p:cNvPr id="46084" name="Rectangle 3"/>
          <p:cNvSpPr txBox="1">
            <a:spLocks noChangeArrowheads="1"/>
          </p:cNvSpPr>
          <p:nvPr/>
        </p:nvSpPr>
        <p:spPr bwMode="auto">
          <a:xfrm>
            <a:off x="395288" y="2060575"/>
            <a:ext cx="8001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927100" indent="-46990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Char char="Ü"/>
            </a:pPr>
            <a:r>
              <a:rPr lang="eu-ES" b="0">
                <a:solidFill>
                  <a:schemeClr val="tx1"/>
                </a:solidFill>
              </a:rPr>
              <a:t>Abantailak</a:t>
            </a:r>
          </a:p>
          <a:p>
            <a:pPr lvl="1" eaLnBrk="1" hangingPunct="1">
              <a:spcBef>
                <a:spcPct val="20000"/>
              </a:spcBef>
              <a:buClr>
                <a:schemeClr val="accent2"/>
              </a:buClr>
              <a:buFont typeface="Wingdings" charset="0"/>
              <a:buChar char="Ü"/>
            </a:pPr>
            <a:r>
              <a:rPr lang="eu-ES" b="0">
                <a:solidFill>
                  <a:schemeClr val="tx1"/>
                </a:solidFill>
              </a:rPr>
              <a:t>Oso fidagarria</a:t>
            </a:r>
          </a:p>
          <a:p>
            <a:pPr lvl="1" eaLnBrk="1" hangingPunct="1">
              <a:spcBef>
                <a:spcPct val="20000"/>
              </a:spcBef>
              <a:buClr>
                <a:schemeClr val="accent2"/>
              </a:buClr>
              <a:buFont typeface="Wingdings" charset="0"/>
              <a:buChar char="Ü"/>
            </a:pPr>
            <a:r>
              <a:rPr lang="eu-ES" b="0">
                <a:solidFill>
                  <a:schemeClr val="tx1"/>
                </a:solidFill>
              </a:rPr>
              <a:t>Erabilera terapeutikoa</a:t>
            </a:r>
          </a:p>
          <a:p>
            <a:pPr lvl="1" eaLnBrk="1" hangingPunct="1">
              <a:spcBef>
                <a:spcPct val="20000"/>
              </a:spcBef>
              <a:buClr>
                <a:schemeClr val="accent2"/>
              </a:buClr>
              <a:buFont typeface="Wingdings" charset="0"/>
              <a:buChar char="Ü"/>
            </a:pPr>
            <a:r>
              <a:rPr lang="eu-ES" b="0">
                <a:solidFill>
                  <a:schemeClr val="tx1"/>
                </a:solidFill>
              </a:rPr>
              <a:t>Froga hidrodinamikoak</a:t>
            </a:r>
          </a:p>
          <a:p>
            <a:pPr lvl="1" eaLnBrk="1" hangingPunct="1">
              <a:spcBef>
                <a:spcPct val="20000"/>
              </a:spcBef>
              <a:buClr>
                <a:schemeClr val="accent2"/>
              </a:buClr>
              <a:buFont typeface="Wingdings" charset="0"/>
              <a:buChar char="Ü"/>
            </a:pPr>
            <a:endParaRPr lang="eu-ES" b="0">
              <a:solidFill>
                <a:schemeClr val="tx1"/>
              </a:solidFill>
            </a:endParaRPr>
          </a:p>
          <a:p>
            <a:pPr eaLnBrk="1" hangingPunct="1">
              <a:spcBef>
                <a:spcPct val="20000"/>
              </a:spcBef>
              <a:buClr>
                <a:schemeClr val="accent2"/>
              </a:buClr>
              <a:buFont typeface="Wingdings" charset="0"/>
              <a:buChar char="Ü"/>
            </a:pPr>
            <a:r>
              <a:rPr lang="eu-ES" b="0">
                <a:solidFill>
                  <a:schemeClr val="tx1"/>
                </a:solidFill>
              </a:rPr>
              <a:t>Desabantailak</a:t>
            </a:r>
          </a:p>
          <a:p>
            <a:pPr lvl="1" eaLnBrk="1" hangingPunct="1">
              <a:spcBef>
                <a:spcPct val="20000"/>
              </a:spcBef>
              <a:buClr>
                <a:schemeClr val="accent2"/>
              </a:buClr>
              <a:buFont typeface="Wingdings" charset="0"/>
              <a:buChar char="Ü"/>
            </a:pPr>
            <a:r>
              <a:rPr lang="eu-ES" b="0">
                <a:solidFill>
                  <a:schemeClr val="tx1"/>
                </a:solidFill>
              </a:rPr>
              <a:t>Infekzio (%1-%10)</a:t>
            </a:r>
          </a:p>
          <a:p>
            <a:pPr lvl="1" eaLnBrk="1" hangingPunct="1">
              <a:spcBef>
                <a:spcPct val="20000"/>
              </a:spcBef>
              <a:buClr>
                <a:schemeClr val="accent2"/>
              </a:buClr>
              <a:buFont typeface="Wingdings" charset="0"/>
              <a:buChar char="Ü"/>
            </a:pPr>
            <a:r>
              <a:rPr lang="eu-ES" b="0">
                <a:solidFill>
                  <a:schemeClr val="tx1"/>
                </a:solidFill>
              </a:rPr>
              <a:t>Garun-barruko hemorragia (%1)</a:t>
            </a:r>
          </a:p>
          <a:p>
            <a:pPr lvl="1" eaLnBrk="1" hangingPunct="1">
              <a:spcBef>
                <a:spcPct val="20000"/>
              </a:spcBef>
              <a:buClr>
                <a:schemeClr val="accent2"/>
              </a:buClr>
              <a:buFont typeface="Wingdings" charset="0"/>
              <a:buChar char="Ü"/>
            </a:pPr>
            <a:r>
              <a:rPr lang="eu-ES" b="0">
                <a:solidFill>
                  <a:schemeClr val="tx1"/>
                </a:solidFill>
              </a:rPr>
              <a:t>Batzuetan zaila (baina ez ezinezkoa!)</a:t>
            </a:r>
          </a:p>
        </p:txBody>
      </p:sp>
      <p:pic>
        <p:nvPicPr>
          <p:cNvPr id="46085" name="Picture 5" descr="C:\Mis documentos\TEC\TCE\ic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1300163"/>
            <a:ext cx="44196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bwMode="auto">
          <a:xfrm>
            <a:off x="5827713" y="4652963"/>
            <a:ext cx="32083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Char char="Ü"/>
            </a:pPr>
            <a:r>
              <a:rPr lang="eu-ES" sz="3200" b="0">
                <a:solidFill>
                  <a:srgbClr val="990099"/>
                </a:solidFill>
              </a:rPr>
              <a:t>Lehen aukera</a:t>
            </a:r>
            <a:endParaRPr lang="eu-ES" sz="2800" b="0">
              <a:solidFill>
                <a:schemeClr val="tx1"/>
              </a:solidFill>
            </a:endParaRPr>
          </a:p>
        </p:txBody>
      </p:sp>
      <p:pic>
        <p:nvPicPr>
          <p:cNvPr id="46087"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8D651446-8266-0F4E-9D88-BB1673B99A21}" type="slidenum">
              <a:rPr lang="es-ES" sz="1200" b="0">
                <a:solidFill>
                  <a:schemeClr val="tx1"/>
                </a:solidFill>
                <a:latin typeface="Verdana" charset="0"/>
              </a:rPr>
              <a:pPr eaLnBrk="1" hangingPunct="1"/>
              <a:t>15</a:t>
            </a:fld>
            <a:endParaRPr lang="es-ES" sz="1200" b="0">
              <a:solidFill>
                <a:schemeClr val="tx1"/>
              </a:solidFill>
              <a:latin typeface="Verdana" charset="0"/>
            </a:endParaRPr>
          </a:p>
        </p:txBody>
      </p:sp>
      <p:sp>
        <p:nvSpPr>
          <p:cNvPr id="48130" name="Rectangle 2"/>
          <p:cNvSpPr>
            <a:spLocks noGrp="1" noChangeArrowheads="1"/>
          </p:cNvSpPr>
          <p:nvPr>
            <p:ph type="title"/>
          </p:nvPr>
        </p:nvSpPr>
        <p:spPr>
          <a:xfrm>
            <a:off x="250825" y="115888"/>
            <a:ext cx="8497888" cy="739775"/>
          </a:xfrm>
        </p:spPr>
        <p:txBody>
          <a:bodyPr/>
          <a:lstStyle/>
          <a:p>
            <a:pPr eaLnBrk="1" hangingPunct="1"/>
            <a:r>
              <a:rPr lang="eu-ES">
                <a:latin typeface="Verdana" charset="0"/>
              </a:rPr>
              <a:t>3.4.- GBP Monitorizazioa</a:t>
            </a:r>
          </a:p>
        </p:txBody>
      </p:sp>
      <p:sp>
        <p:nvSpPr>
          <p:cNvPr id="48131" name="Rectangle 3"/>
          <p:cNvSpPr>
            <a:spLocks noGrp="1" noChangeArrowheads="1"/>
          </p:cNvSpPr>
          <p:nvPr>
            <p:ph type="body" idx="1"/>
          </p:nvPr>
        </p:nvSpPr>
        <p:spPr>
          <a:xfrm>
            <a:off x="250825" y="1341438"/>
            <a:ext cx="8001000" cy="647700"/>
          </a:xfrm>
        </p:spPr>
        <p:txBody>
          <a:bodyPr/>
          <a:lstStyle/>
          <a:p>
            <a:pPr eaLnBrk="1" hangingPunct="1"/>
            <a:r>
              <a:rPr lang="eu-ES" sz="3200">
                <a:solidFill>
                  <a:srgbClr val="990099"/>
                </a:solidFill>
                <a:latin typeface="Arial" charset="0"/>
              </a:rPr>
              <a:t>3.- Parenkima-barrukoa</a:t>
            </a:r>
            <a:endParaRPr lang="eu-ES" sz="2800">
              <a:latin typeface="Arial" charset="0"/>
            </a:endParaRPr>
          </a:p>
        </p:txBody>
      </p:sp>
      <p:sp>
        <p:nvSpPr>
          <p:cNvPr id="48132" name="Rectangle 3"/>
          <p:cNvSpPr txBox="1">
            <a:spLocks noChangeArrowheads="1"/>
          </p:cNvSpPr>
          <p:nvPr/>
        </p:nvSpPr>
        <p:spPr bwMode="auto">
          <a:xfrm>
            <a:off x="395288" y="2060575"/>
            <a:ext cx="8001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927100" indent="-46990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Char char="Ü"/>
            </a:pPr>
            <a:r>
              <a:rPr lang="eu-ES" b="0">
                <a:solidFill>
                  <a:schemeClr val="tx1"/>
                </a:solidFill>
              </a:rPr>
              <a:t>Abantailak</a:t>
            </a:r>
          </a:p>
          <a:p>
            <a:pPr lvl="1" eaLnBrk="1" hangingPunct="1">
              <a:spcBef>
                <a:spcPct val="20000"/>
              </a:spcBef>
              <a:buClr>
                <a:schemeClr val="accent2"/>
              </a:buClr>
              <a:buFont typeface="Wingdings" charset="0"/>
              <a:buChar char="Ü"/>
            </a:pPr>
            <a:r>
              <a:rPr lang="eu-ES" b="0">
                <a:solidFill>
                  <a:schemeClr val="tx1"/>
                </a:solidFill>
              </a:rPr>
              <a:t>Fidagarria</a:t>
            </a:r>
          </a:p>
          <a:p>
            <a:pPr lvl="1" eaLnBrk="1" hangingPunct="1">
              <a:spcBef>
                <a:spcPct val="20000"/>
              </a:spcBef>
              <a:buClr>
                <a:schemeClr val="accent2"/>
              </a:buClr>
              <a:buFont typeface="Wingdings" charset="0"/>
              <a:buChar char="Ü"/>
            </a:pPr>
            <a:r>
              <a:rPr lang="eu-ES" b="0">
                <a:solidFill>
                  <a:schemeClr val="tx1"/>
                </a:solidFill>
              </a:rPr>
              <a:t>Infekzio gutxi</a:t>
            </a:r>
          </a:p>
          <a:p>
            <a:pPr lvl="1" eaLnBrk="1" hangingPunct="1">
              <a:spcBef>
                <a:spcPct val="20000"/>
              </a:spcBef>
              <a:buClr>
                <a:schemeClr val="accent2"/>
              </a:buClr>
              <a:buFont typeface="Wingdings" charset="0"/>
              <a:buChar char="Ü"/>
            </a:pPr>
            <a:endParaRPr lang="eu-ES" b="0">
              <a:solidFill>
                <a:schemeClr val="tx1"/>
              </a:solidFill>
            </a:endParaRPr>
          </a:p>
          <a:p>
            <a:pPr eaLnBrk="1" hangingPunct="1">
              <a:spcBef>
                <a:spcPct val="20000"/>
              </a:spcBef>
              <a:buClr>
                <a:schemeClr val="accent2"/>
              </a:buClr>
              <a:buFont typeface="Wingdings" charset="0"/>
              <a:buChar char="Ü"/>
            </a:pPr>
            <a:r>
              <a:rPr lang="eu-ES" b="0">
                <a:solidFill>
                  <a:schemeClr val="tx1"/>
                </a:solidFill>
              </a:rPr>
              <a:t>Desabantailak</a:t>
            </a:r>
          </a:p>
          <a:p>
            <a:pPr lvl="1" eaLnBrk="1" hangingPunct="1">
              <a:spcBef>
                <a:spcPct val="20000"/>
              </a:spcBef>
              <a:buClr>
                <a:schemeClr val="accent2"/>
              </a:buClr>
              <a:buFont typeface="Wingdings" charset="0"/>
              <a:buChar char="Ü"/>
            </a:pPr>
            <a:r>
              <a:rPr lang="eu-ES" b="0">
                <a:solidFill>
                  <a:schemeClr val="tx1"/>
                </a:solidFill>
              </a:rPr>
              <a:t>Sistema apurkorra</a:t>
            </a:r>
          </a:p>
          <a:p>
            <a:pPr lvl="1" eaLnBrk="1" hangingPunct="1">
              <a:spcBef>
                <a:spcPct val="20000"/>
              </a:spcBef>
              <a:buClr>
                <a:schemeClr val="accent2"/>
              </a:buClr>
              <a:buFont typeface="Wingdings" charset="0"/>
              <a:buChar char="Ü"/>
            </a:pPr>
            <a:r>
              <a:rPr lang="eu-ES" b="0">
                <a:solidFill>
                  <a:schemeClr val="tx1"/>
                </a:solidFill>
              </a:rPr>
              <a:t>Ezin da LZR drainatu</a:t>
            </a:r>
          </a:p>
        </p:txBody>
      </p:sp>
      <p:sp>
        <p:nvSpPr>
          <p:cNvPr id="16" name="Rectangle 3"/>
          <p:cNvSpPr txBox="1">
            <a:spLocks noChangeArrowheads="1"/>
          </p:cNvSpPr>
          <p:nvPr/>
        </p:nvSpPr>
        <p:spPr bwMode="auto">
          <a:xfrm>
            <a:off x="395288" y="5445125"/>
            <a:ext cx="8748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Char char="Ü"/>
            </a:pPr>
            <a:r>
              <a:rPr lang="eu-ES" sz="3000" b="0">
                <a:solidFill>
                  <a:srgbClr val="990099"/>
                </a:solidFill>
              </a:rPr>
              <a:t>Bentrikuluak oso txikiak direnean aukeratu</a:t>
            </a:r>
            <a:endParaRPr lang="eu-ES" sz="2800" b="0">
              <a:solidFill>
                <a:schemeClr val="tx1"/>
              </a:solidFill>
            </a:endParaRPr>
          </a:p>
        </p:txBody>
      </p:sp>
      <p:pic>
        <p:nvPicPr>
          <p:cNvPr id="48134" name="Picture 5" descr="C:\Mis documentos\TEC\TCE\ic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989138"/>
            <a:ext cx="4495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D90F9C0-AC0D-B34D-BF00-50C66DFECF4F}" type="slidenum">
              <a:rPr lang="es-ES" sz="1200" b="0">
                <a:solidFill>
                  <a:schemeClr val="tx1"/>
                </a:solidFill>
                <a:latin typeface="Verdana" charset="0"/>
              </a:rPr>
              <a:pPr eaLnBrk="1" hangingPunct="1"/>
              <a:t>16</a:t>
            </a:fld>
            <a:endParaRPr lang="es-ES" sz="1200" b="0">
              <a:solidFill>
                <a:schemeClr val="tx1"/>
              </a:solidFill>
              <a:latin typeface="Verdana" charset="0"/>
            </a:endParaRPr>
          </a:p>
        </p:txBody>
      </p:sp>
      <p:sp>
        <p:nvSpPr>
          <p:cNvPr id="50178" name="Rectangle 2"/>
          <p:cNvSpPr>
            <a:spLocks noGrp="1" noChangeArrowheads="1"/>
          </p:cNvSpPr>
          <p:nvPr>
            <p:ph type="title"/>
          </p:nvPr>
        </p:nvSpPr>
        <p:spPr>
          <a:xfrm>
            <a:off x="0" y="115888"/>
            <a:ext cx="9144000" cy="739775"/>
          </a:xfrm>
        </p:spPr>
        <p:txBody>
          <a:bodyPr/>
          <a:lstStyle/>
          <a:p>
            <a:pPr eaLnBrk="1" hangingPunct="1"/>
            <a:r>
              <a:rPr lang="eu-ES" sz="3300">
                <a:latin typeface="Verdana" charset="0"/>
              </a:rPr>
              <a:t>3.4. GBP Monitorizazioa: Morfologia</a:t>
            </a:r>
          </a:p>
        </p:txBody>
      </p:sp>
      <p:sp>
        <p:nvSpPr>
          <p:cNvPr id="50179" name="Rectangle 3"/>
          <p:cNvSpPr>
            <a:spLocks noGrp="1" noChangeArrowheads="1"/>
          </p:cNvSpPr>
          <p:nvPr>
            <p:ph type="body" idx="1"/>
          </p:nvPr>
        </p:nvSpPr>
        <p:spPr>
          <a:xfrm>
            <a:off x="250825" y="1341438"/>
            <a:ext cx="6913563" cy="1008062"/>
          </a:xfrm>
        </p:spPr>
        <p:txBody>
          <a:bodyPr/>
          <a:lstStyle/>
          <a:p>
            <a:pPr eaLnBrk="1" hangingPunct="1"/>
            <a:r>
              <a:rPr lang="eu-ES" sz="3200">
                <a:solidFill>
                  <a:srgbClr val="990099"/>
                </a:solidFill>
                <a:latin typeface="Arial" charset="0"/>
              </a:rPr>
              <a:t>GBP uhinaren morfologia</a:t>
            </a:r>
          </a:p>
          <a:p>
            <a:pPr lvl="1" eaLnBrk="1" hangingPunct="1"/>
            <a:r>
              <a:rPr lang="eu-ES">
                <a:latin typeface="Arial" charset="0"/>
                <a:cs typeface="Arial" charset="0"/>
              </a:rPr>
              <a:t>Bihotzeko uhina izenez ezagutua</a:t>
            </a:r>
            <a:endParaRPr lang="eu-ES" sz="2400">
              <a:latin typeface="Arial" charset="0"/>
              <a:cs typeface="Arial" charset="0"/>
            </a:endParaRPr>
          </a:p>
        </p:txBody>
      </p:sp>
      <p:sp>
        <p:nvSpPr>
          <p:cNvPr id="50180" name="Freeform 2"/>
          <p:cNvSpPr>
            <a:spLocks/>
          </p:cNvSpPr>
          <p:nvPr/>
        </p:nvSpPr>
        <p:spPr bwMode="auto">
          <a:xfrm>
            <a:off x="2625725" y="2892425"/>
            <a:ext cx="4641850" cy="2292350"/>
          </a:xfrm>
          <a:custGeom>
            <a:avLst/>
            <a:gdLst>
              <a:gd name="T0" fmla="*/ 0 w 2496"/>
              <a:gd name="T1" fmla="*/ 2147483647 h 1117"/>
              <a:gd name="T2" fmla="*/ 2147483647 w 2496"/>
              <a:gd name="T3" fmla="*/ 2147483647 h 1117"/>
              <a:gd name="T4" fmla="*/ 2147483647 w 2496"/>
              <a:gd name="T5" fmla="*/ 2147483647 h 1117"/>
              <a:gd name="T6" fmla="*/ 2147483647 w 2496"/>
              <a:gd name="T7" fmla="*/ 2147483647 h 1117"/>
              <a:gd name="T8" fmla="*/ 2147483647 w 2496"/>
              <a:gd name="T9" fmla="*/ 2147483647 h 1117"/>
              <a:gd name="T10" fmla="*/ 2147483647 w 2496"/>
              <a:gd name="T11" fmla="*/ 2147483647 h 1117"/>
              <a:gd name="T12" fmla="*/ 2147483647 w 2496"/>
              <a:gd name="T13" fmla="*/ 2147483647 h 1117"/>
              <a:gd name="T14" fmla="*/ 2147483647 w 2496"/>
              <a:gd name="T15" fmla="*/ 2147483647 h 1117"/>
              <a:gd name="T16" fmla="*/ 2147483647 w 2496"/>
              <a:gd name="T17" fmla="*/ 2147483647 h 1117"/>
              <a:gd name="T18" fmla="*/ 2147483647 w 2496"/>
              <a:gd name="T19" fmla="*/ 2147483647 h 1117"/>
              <a:gd name="T20" fmla="*/ 2147483647 w 2496"/>
              <a:gd name="T21" fmla="*/ 2147483647 h 1117"/>
              <a:gd name="T22" fmla="*/ 2147483647 w 2496"/>
              <a:gd name="T23" fmla="*/ 2147483647 h 1117"/>
              <a:gd name="T24" fmla="*/ 2147483647 w 2496"/>
              <a:gd name="T25" fmla="*/ 2147483647 h 1117"/>
              <a:gd name="T26" fmla="*/ 2147483647 w 2496"/>
              <a:gd name="T27" fmla="*/ 2147483647 h 1117"/>
              <a:gd name="T28" fmla="*/ 2147483647 w 2496"/>
              <a:gd name="T29" fmla="*/ 2147483647 h 1117"/>
              <a:gd name="T30" fmla="*/ 2147483647 w 2496"/>
              <a:gd name="T31" fmla="*/ 2147483647 h 1117"/>
              <a:gd name="T32" fmla="*/ 2147483647 w 2496"/>
              <a:gd name="T33" fmla="*/ 2147483647 h 1117"/>
              <a:gd name="T34" fmla="*/ 2147483647 w 2496"/>
              <a:gd name="T35" fmla="*/ 2147483647 h 1117"/>
              <a:gd name="T36" fmla="*/ 2147483647 w 2496"/>
              <a:gd name="T37" fmla="*/ 2147483647 h 1117"/>
              <a:gd name="T38" fmla="*/ 2147483647 w 2496"/>
              <a:gd name="T39" fmla="*/ 2147483647 h 1117"/>
              <a:gd name="T40" fmla="*/ 2147483647 w 2496"/>
              <a:gd name="T41" fmla="*/ 2147483647 h 1117"/>
              <a:gd name="T42" fmla="*/ 2147483647 w 2496"/>
              <a:gd name="T43" fmla="*/ 2147483647 h 1117"/>
              <a:gd name="T44" fmla="*/ 2147483647 w 2496"/>
              <a:gd name="T45" fmla="*/ 2147483647 h 1117"/>
              <a:gd name="T46" fmla="*/ 2147483647 w 2496"/>
              <a:gd name="T47" fmla="*/ 2147483647 h 1117"/>
              <a:gd name="T48" fmla="*/ 2147483647 w 2496"/>
              <a:gd name="T49" fmla="*/ 2147483647 h 1117"/>
              <a:gd name="T50" fmla="*/ 2147483647 w 2496"/>
              <a:gd name="T51" fmla="*/ 2147483647 h 1117"/>
              <a:gd name="T52" fmla="*/ 2147483647 w 2496"/>
              <a:gd name="T53" fmla="*/ 2147483647 h 1117"/>
              <a:gd name="T54" fmla="*/ 2147483647 w 2496"/>
              <a:gd name="T55" fmla="*/ 2147483647 h 1117"/>
              <a:gd name="T56" fmla="*/ 2147483647 w 2496"/>
              <a:gd name="T57" fmla="*/ 2147483647 h 1117"/>
              <a:gd name="T58" fmla="*/ 2147483647 w 2496"/>
              <a:gd name="T59" fmla="*/ 2147483647 h 1117"/>
              <a:gd name="T60" fmla="*/ 2147483647 w 2496"/>
              <a:gd name="T61" fmla="*/ 2147483647 h 1117"/>
              <a:gd name="T62" fmla="*/ 2147483647 w 2496"/>
              <a:gd name="T63" fmla="*/ 2147483647 h 1117"/>
              <a:gd name="T64" fmla="*/ 2147483647 w 2496"/>
              <a:gd name="T65" fmla="*/ 2147483647 h 1117"/>
              <a:gd name="T66" fmla="*/ 2147483647 w 2496"/>
              <a:gd name="T67" fmla="*/ 2147483647 h 1117"/>
              <a:gd name="T68" fmla="*/ 2147483647 w 2496"/>
              <a:gd name="T69" fmla="*/ 2147483647 h 1117"/>
              <a:gd name="T70" fmla="*/ 2147483647 w 2496"/>
              <a:gd name="T71" fmla="*/ 2147483647 h 1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6"/>
              <a:gd name="T109" fmla="*/ 0 h 1117"/>
              <a:gd name="T110" fmla="*/ 2496 w 2496"/>
              <a:gd name="T111" fmla="*/ 1117 h 1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6" h="1117">
                <a:moveTo>
                  <a:pt x="0" y="973"/>
                </a:moveTo>
                <a:cubicBezTo>
                  <a:pt x="24" y="965"/>
                  <a:pt x="48" y="957"/>
                  <a:pt x="72" y="949"/>
                </a:cubicBezTo>
                <a:cubicBezTo>
                  <a:pt x="84" y="945"/>
                  <a:pt x="108" y="937"/>
                  <a:pt x="108" y="937"/>
                </a:cubicBezTo>
                <a:cubicBezTo>
                  <a:pt x="164" y="881"/>
                  <a:pt x="135" y="915"/>
                  <a:pt x="192" y="829"/>
                </a:cubicBezTo>
                <a:cubicBezTo>
                  <a:pt x="208" y="805"/>
                  <a:pt x="240" y="797"/>
                  <a:pt x="264" y="781"/>
                </a:cubicBezTo>
                <a:cubicBezTo>
                  <a:pt x="276" y="773"/>
                  <a:pt x="288" y="765"/>
                  <a:pt x="300" y="757"/>
                </a:cubicBezTo>
                <a:cubicBezTo>
                  <a:pt x="312" y="749"/>
                  <a:pt x="336" y="733"/>
                  <a:pt x="336" y="733"/>
                </a:cubicBezTo>
                <a:cubicBezTo>
                  <a:pt x="367" y="686"/>
                  <a:pt x="360" y="669"/>
                  <a:pt x="408" y="637"/>
                </a:cubicBezTo>
                <a:cubicBezTo>
                  <a:pt x="440" y="589"/>
                  <a:pt x="472" y="541"/>
                  <a:pt x="504" y="493"/>
                </a:cubicBezTo>
                <a:cubicBezTo>
                  <a:pt x="520" y="469"/>
                  <a:pt x="552" y="461"/>
                  <a:pt x="576" y="445"/>
                </a:cubicBezTo>
                <a:cubicBezTo>
                  <a:pt x="588" y="437"/>
                  <a:pt x="612" y="421"/>
                  <a:pt x="612" y="421"/>
                </a:cubicBezTo>
                <a:cubicBezTo>
                  <a:pt x="641" y="335"/>
                  <a:pt x="600" y="439"/>
                  <a:pt x="660" y="349"/>
                </a:cubicBezTo>
                <a:cubicBezTo>
                  <a:pt x="667" y="338"/>
                  <a:pt x="666" y="324"/>
                  <a:pt x="672" y="313"/>
                </a:cubicBezTo>
                <a:cubicBezTo>
                  <a:pt x="713" y="239"/>
                  <a:pt x="703" y="252"/>
                  <a:pt x="756" y="217"/>
                </a:cubicBezTo>
                <a:cubicBezTo>
                  <a:pt x="785" y="131"/>
                  <a:pt x="744" y="235"/>
                  <a:pt x="804" y="145"/>
                </a:cubicBezTo>
                <a:cubicBezTo>
                  <a:pt x="876" y="37"/>
                  <a:pt x="746" y="186"/>
                  <a:pt x="840" y="73"/>
                </a:cubicBezTo>
                <a:cubicBezTo>
                  <a:pt x="886" y="18"/>
                  <a:pt x="953" y="14"/>
                  <a:pt x="1020" y="1"/>
                </a:cubicBezTo>
                <a:cubicBezTo>
                  <a:pt x="1087" y="45"/>
                  <a:pt x="1034" y="0"/>
                  <a:pt x="1068" y="61"/>
                </a:cubicBezTo>
                <a:cubicBezTo>
                  <a:pt x="1082" y="86"/>
                  <a:pt x="1100" y="109"/>
                  <a:pt x="1116" y="133"/>
                </a:cubicBezTo>
                <a:cubicBezTo>
                  <a:pt x="1130" y="154"/>
                  <a:pt x="1132" y="181"/>
                  <a:pt x="1140" y="205"/>
                </a:cubicBezTo>
                <a:cubicBezTo>
                  <a:pt x="1157" y="257"/>
                  <a:pt x="1179" y="307"/>
                  <a:pt x="1224" y="337"/>
                </a:cubicBezTo>
                <a:cubicBezTo>
                  <a:pt x="1232" y="349"/>
                  <a:pt x="1236" y="365"/>
                  <a:pt x="1248" y="373"/>
                </a:cubicBezTo>
                <a:cubicBezTo>
                  <a:pt x="1269" y="386"/>
                  <a:pt x="1320" y="397"/>
                  <a:pt x="1320" y="397"/>
                </a:cubicBezTo>
                <a:cubicBezTo>
                  <a:pt x="1384" y="392"/>
                  <a:pt x="1462" y="413"/>
                  <a:pt x="1512" y="373"/>
                </a:cubicBezTo>
                <a:cubicBezTo>
                  <a:pt x="1523" y="364"/>
                  <a:pt x="1524" y="345"/>
                  <a:pt x="1536" y="337"/>
                </a:cubicBezTo>
                <a:cubicBezTo>
                  <a:pt x="1557" y="324"/>
                  <a:pt x="1608" y="313"/>
                  <a:pt x="1608" y="313"/>
                </a:cubicBezTo>
                <a:cubicBezTo>
                  <a:pt x="1624" y="337"/>
                  <a:pt x="1647" y="358"/>
                  <a:pt x="1656" y="385"/>
                </a:cubicBezTo>
                <a:cubicBezTo>
                  <a:pt x="1673" y="435"/>
                  <a:pt x="1699" y="495"/>
                  <a:pt x="1740" y="529"/>
                </a:cubicBezTo>
                <a:cubicBezTo>
                  <a:pt x="1767" y="551"/>
                  <a:pt x="1780" y="556"/>
                  <a:pt x="1812" y="565"/>
                </a:cubicBezTo>
                <a:cubicBezTo>
                  <a:pt x="1844" y="574"/>
                  <a:pt x="1908" y="589"/>
                  <a:pt x="1908" y="589"/>
                </a:cubicBezTo>
                <a:cubicBezTo>
                  <a:pt x="2016" y="553"/>
                  <a:pt x="2136" y="565"/>
                  <a:pt x="2244" y="601"/>
                </a:cubicBezTo>
                <a:cubicBezTo>
                  <a:pt x="2278" y="652"/>
                  <a:pt x="2285" y="711"/>
                  <a:pt x="2304" y="769"/>
                </a:cubicBezTo>
                <a:cubicBezTo>
                  <a:pt x="2313" y="796"/>
                  <a:pt x="2343" y="814"/>
                  <a:pt x="2352" y="841"/>
                </a:cubicBezTo>
                <a:cubicBezTo>
                  <a:pt x="2373" y="904"/>
                  <a:pt x="2357" y="866"/>
                  <a:pt x="2412" y="949"/>
                </a:cubicBezTo>
                <a:cubicBezTo>
                  <a:pt x="2419" y="960"/>
                  <a:pt x="2418" y="974"/>
                  <a:pt x="2424" y="985"/>
                </a:cubicBezTo>
                <a:cubicBezTo>
                  <a:pt x="2446" y="1030"/>
                  <a:pt x="2473" y="1072"/>
                  <a:pt x="2496" y="1117"/>
                </a:cubicBezTo>
              </a:path>
            </a:pathLst>
          </a:custGeom>
          <a:noFill/>
          <a:ln w="139700" cmpd="sng">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nvGrpSpPr>
          <p:cNvPr id="50181" name="Group 3"/>
          <p:cNvGrpSpPr>
            <a:grpSpLocks/>
          </p:cNvGrpSpPr>
          <p:nvPr/>
        </p:nvGrpSpPr>
        <p:grpSpPr bwMode="auto">
          <a:xfrm>
            <a:off x="2224088" y="2720975"/>
            <a:ext cx="5443537" cy="2806700"/>
            <a:chOff x="528" y="864"/>
            <a:chExt cx="4848" cy="2976"/>
          </a:xfrm>
        </p:grpSpPr>
        <p:sp>
          <p:nvSpPr>
            <p:cNvPr id="50190" name="Line 4"/>
            <p:cNvSpPr>
              <a:spLocks noChangeShapeType="1"/>
            </p:cNvSpPr>
            <p:nvPr/>
          </p:nvSpPr>
          <p:spPr bwMode="auto">
            <a:xfrm>
              <a:off x="528" y="864"/>
              <a:ext cx="0" cy="2976"/>
            </a:xfrm>
            <a:prstGeom prst="line">
              <a:avLst/>
            </a:prstGeom>
            <a:noFill/>
            <a:ln w="57150">
              <a:solidFill>
                <a:srgbClr val="DDDDDD"/>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0191" name="Line 5"/>
            <p:cNvSpPr>
              <a:spLocks noChangeShapeType="1"/>
            </p:cNvSpPr>
            <p:nvPr/>
          </p:nvSpPr>
          <p:spPr bwMode="auto">
            <a:xfrm>
              <a:off x="528" y="3840"/>
              <a:ext cx="4848" cy="0"/>
            </a:xfrm>
            <a:prstGeom prst="line">
              <a:avLst/>
            </a:prstGeom>
            <a:noFill/>
            <a:ln w="57150">
              <a:solidFill>
                <a:srgbClr val="DDDDDD"/>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0182" name="Text Box 10"/>
          <p:cNvSpPr txBox="1">
            <a:spLocks noChangeArrowheads="1"/>
          </p:cNvSpPr>
          <p:nvPr/>
        </p:nvSpPr>
        <p:spPr bwMode="auto">
          <a:xfrm>
            <a:off x="3657600" y="5584825"/>
            <a:ext cx="1784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sz="3200"/>
              <a:t>denbora</a:t>
            </a:r>
            <a:endParaRPr lang="eu-ES" sz="1800">
              <a:latin typeface="Times New Roman" charset="0"/>
            </a:endParaRPr>
          </a:p>
        </p:txBody>
      </p:sp>
      <p:sp>
        <p:nvSpPr>
          <p:cNvPr id="50183" name="Text Box 11"/>
          <p:cNvSpPr txBox="1">
            <a:spLocks noChangeArrowheads="1"/>
          </p:cNvSpPr>
          <p:nvPr/>
        </p:nvSpPr>
        <p:spPr bwMode="auto">
          <a:xfrm>
            <a:off x="3481388" y="2276475"/>
            <a:ext cx="4106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sz="3200">
                <a:solidFill>
                  <a:srgbClr val="00FF00"/>
                </a:solidFill>
              </a:rPr>
              <a:t>P1 “perkusio-uhina”</a:t>
            </a:r>
          </a:p>
        </p:txBody>
      </p:sp>
      <p:sp>
        <p:nvSpPr>
          <p:cNvPr id="50184" name="Text Box 12"/>
          <p:cNvSpPr txBox="1">
            <a:spLocks noChangeArrowheads="1"/>
          </p:cNvSpPr>
          <p:nvPr/>
        </p:nvSpPr>
        <p:spPr bwMode="auto">
          <a:xfrm>
            <a:off x="5280025" y="2924175"/>
            <a:ext cx="681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sz="3200">
                <a:solidFill>
                  <a:srgbClr val="00FF00"/>
                </a:solidFill>
              </a:rPr>
              <a:t>P2</a:t>
            </a:r>
          </a:p>
        </p:txBody>
      </p:sp>
      <p:sp>
        <p:nvSpPr>
          <p:cNvPr id="50185" name="Text Box 13"/>
          <p:cNvSpPr txBox="1">
            <a:spLocks noChangeArrowheads="1"/>
          </p:cNvSpPr>
          <p:nvPr/>
        </p:nvSpPr>
        <p:spPr bwMode="auto">
          <a:xfrm>
            <a:off x="6508750" y="3500438"/>
            <a:ext cx="681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sz="3200">
                <a:solidFill>
                  <a:srgbClr val="00FF00"/>
                </a:solidFill>
              </a:rPr>
              <a:t>P3</a:t>
            </a:r>
          </a:p>
        </p:txBody>
      </p:sp>
      <p:sp>
        <p:nvSpPr>
          <p:cNvPr id="50186" name="Text Box 14"/>
          <p:cNvSpPr txBox="1">
            <a:spLocks noChangeArrowheads="1"/>
          </p:cNvSpPr>
          <p:nvPr/>
        </p:nvSpPr>
        <p:spPr bwMode="auto">
          <a:xfrm>
            <a:off x="2987675" y="4725988"/>
            <a:ext cx="3960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sz="2800">
                <a:solidFill>
                  <a:srgbClr val="00FF00"/>
                </a:solidFill>
              </a:rPr>
              <a:t>Zirrikitu dikrotika </a:t>
            </a:r>
          </a:p>
        </p:txBody>
      </p:sp>
      <p:sp>
        <p:nvSpPr>
          <p:cNvPr id="50187" name="Line 15"/>
          <p:cNvSpPr>
            <a:spLocks noChangeShapeType="1"/>
          </p:cNvSpPr>
          <p:nvPr/>
        </p:nvSpPr>
        <p:spPr bwMode="auto">
          <a:xfrm flipV="1">
            <a:off x="5776913" y="4267200"/>
            <a:ext cx="173037" cy="401638"/>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50188" name="2223 CuadroTexto"/>
          <p:cNvSpPr txBox="1">
            <a:spLocks noChangeArrowheads="1"/>
          </p:cNvSpPr>
          <p:nvPr/>
        </p:nvSpPr>
        <p:spPr bwMode="auto">
          <a:xfrm>
            <a:off x="395288" y="3789363"/>
            <a:ext cx="1584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sz="3200"/>
              <a:t>mm Hg</a:t>
            </a:r>
          </a:p>
        </p:txBody>
      </p:sp>
      <p:pic>
        <p:nvPicPr>
          <p:cNvPr id="50189"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6D4BF4F-52B9-AD4E-938D-3BEE29BD3D8F}" type="slidenum">
              <a:rPr lang="es-ES" sz="1200" b="0">
                <a:solidFill>
                  <a:schemeClr val="tx1"/>
                </a:solidFill>
                <a:latin typeface="Verdana" charset="0"/>
              </a:rPr>
              <a:pPr eaLnBrk="1" hangingPunct="1"/>
              <a:t>17</a:t>
            </a:fld>
            <a:endParaRPr lang="es-ES" sz="1200" b="0">
              <a:solidFill>
                <a:schemeClr val="tx1"/>
              </a:solidFill>
              <a:latin typeface="Verdana" charset="0"/>
            </a:endParaRPr>
          </a:p>
        </p:txBody>
      </p:sp>
      <p:sp>
        <p:nvSpPr>
          <p:cNvPr id="52226" name="Rectangle 2"/>
          <p:cNvSpPr>
            <a:spLocks noGrp="1" noChangeArrowheads="1"/>
          </p:cNvSpPr>
          <p:nvPr>
            <p:ph type="title"/>
          </p:nvPr>
        </p:nvSpPr>
        <p:spPr>
          <a:xfrm>
            <a:off x="0" y="115888"/>
            <a:ext cx="9144000" cy="739775"/>
          </a:xfrm>
        </p:spPr>
        <p:txBody>
          <a:bodyPr/>
          <a:lstStyle/>
          <a:p>
            <a:pPr eaLnBrk="1" hangingPunct="1"/>
            <a:r>
              <a:rPr lang="eu-ES" sz="3300">
                <a:latin typeface="Verdana" charset="0"/>
              </a:rPr>
              <a:t>3.4. GBP Monitorizazioa: Morfologia</a:t>
            </a:r>
          </a:p>
        </p:txBody>
      </p:sp>
      <p:sp>
        <p:nvSpPr>
          <p:cNvPr id="52227" name="Rectangle 3"/>
          <p:cNvSpPr>
            <a:spLocks noGrp="1" noChangeArrowheads="1"/>
          </p:cNvSpPr>
          <p:nvPr>
            <p:ph type="body" idx="1"/>
          </p:nvPr>
        </p:nvSpPr>
        <p:spPr>
          <a:xfrm>
            <a:off x="250825" y="1341438"/>
            <a:ext cx="5834063" cy="1008062"/>
          </a:xfrm>
        </p:spPr>
        <p:txBody>
          <a:bodyPr/>
          <a:lstStyle/>
          <a:p>
            <a:pPr eaLnBrk="1" hangingPunct="1"/>
            <a:r>
              <a:rPr lang="eu-ES" sz="3200">
                <a:solidFill>
                  <a:srgbClr val="990099"/>
                </a:solidFill>
                <a:latin typeface="Arial" charset="0"/>
              </a:rPr>
              <a:t>GBP uhinaren morfologia</a:t>
            </a:r>
          </a:p>
          <a:p>
            <a:pPr lvl="1" eaLnBrk="1" hangingPunct="1"/>
            <a:r>
              <a:rPr lang="eu-ES">
                <a:latin typeface="Arial" charset="0"/>
                <a:cs typeface="Arial" charset="0"/>
              </a:rPr>
              <a:t>Arnas</a:t>
            </a:r>
            <a:r>
              <a:rPr lang="eu-ES" sz="2400">
                <a:latin typeface="Arial" charset="0"/>
                <a:cs typeface="Arial" charset="0"/>
              </a:rPr>
              <a:t> </a:t>
            </a:r>
            <a:r>
              <a:rPr lang="eu-ES">
                <a:latin typeface="Arial" charset="0"/>
                <a:cs typeface="Arial" charset="0"/>
              </a:rPr>
              <a:t>uhina izenez ezagutua</a:t>
            </a:r>
          </a:p>
        </p:txBody>
      </p:sp>
      <p:grpSp>
        <p:nvGrpSpPr>
          <p:cNvPr id="52228" name="2210 Grupo"/>
          <p:cNvGrpSpPr>
            <a:grpSpLocks noChangeAspect="1"/>
          </p:cNvGrpSpPr>
          <p:nvPr/>
        </p:nvGrpSpPr>
        <p:grpSpPr bwMode="auto">
          <a:xfrm>
            <a:off x="1835150" y="2455863"/>
            <a:ext cx="6678613" cy="1628775"/>
            <a:chOff x="1834895" y="2211721"/>
            <a:chExt cx="6300994" cy="1538056"/>
          </a:xfrm>
        </p:grpSpPr>
        <p:grpSp>
          <p:nvGrpSpPr>
            <p:cNvPr id="130584" name="Group 2936"/>
            <p:cNvGrpSpPr>
              <a:grpSpLocks/>
            </p:cNvGrpSpPr>
            <p:nvPr/>
          </p:nvGrpSpPr>
          <p:grpSpPr bwMode="auto">
            <a:xfrm>
              <a:off x="1834895" y="2211721"/>
              <a:ext cx="6300994" cy="1538056"/>
              <a:chOff x="0" y="720"/>
              <a:chExt cx="5760" cy="1406"/>
            </a:xfrm>
          </p:grpSpPr>
          <p:sp>
            <p:nvSpPr>
              <p:cNvPr id="131204" name="Line 2"/>
              <p:cNvSpPr>
                <a:spLocks noChangeShapeType="1"/>
              </p:cNvSpPr>
              <p:nvPr/>
            </p:nvSpPr>
            <p:spPr bwMode="auto">
              <a:xfrm>
                <a:off x="432" y="1667"/>
                <a:ext cx="5328"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1205" name="Line 4"/>
              <p:cNvSpPr>
                <a:spLocks noChangeShapeType="1"/>
              </p:cNvSpPr>
              <p:nvPr/>
            </p:nvSpPr>
            <p:spPr bwMode="auto">
              <a:xfrm>
                <a:off x="432" y="796"/>
                <a:ext cx="0" cy="871"/>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1206" name="Text Box 5"/>
              <p:cNvSpPr txBox="1">
                <a:spLocks noChangeArrowheads="1"/>
              </p:cNvSpPr>
              <p:nvPr/>
            </p:nvSpPr>
            <p:spPr bwMode="auto">
              <a:xfrm>
                <a:off x="144" y="1572"/>
                <a:ext cx="26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solidFill>
                      <a:srgbClr val="000066"/>
                    </a:solidFill>
                  </a:rPr>
                  <a:t>0</a:t>
                </a:r>
              </a:p>
            </p:txBody>
          </p:sp>
          <p:sp>
            <p:nvSpPr>
              <p:cNvPr id="131207" name="Text Box 6"/>
              <p:cNvSpPr txBox="1">
                <a:spLocks noChangeArrowheads="1"/>
              </p:cNvSpPr>
              <p:nvPr/>
            </p:nvSpPr>
            <p:spPr bwMode="auto">
              <a:xfrm>
                <a:off x="0" y="1119"/>
                <a:ext cx="3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solidFill>
                      <a:srgbClr val="000066"/>
                    </a:solidFill>
                  </a:rPr>
                  <a:t>10</a:t>
                </a:r>
              </a:p>
            </p:txBody>
          </p:sp>
          <p:sp>
            <p:nvSpPr>
              <p:cNvPr id="131208" name="Text Box 7"/>
              <p:cNvSpPr txBox="1">
                <a:spLocks noChangeArrowheads="1"/>
              </p:cNvSpPr>
              <p:nvPr/>
            </p:nvSpPr>
            <p:spPr bwMode="auto">
              <a:xfrm>
                <a:off x="0" y="721"/>
                <a:ext cx="37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solidFill>
                      <a:srgbClr val="000066"/>
                    </a:solidFill>
                  </a:rPr>
                  <a:t>20</a:t>
                </a:r>
              </a:p>
            </p:txBody>
          </p:sp>
          <p:grpSp>
            <p:nvGrpSpPr>
              <p:cNvPr id="131209" name="Group 8"/>
              <p:cNvGrpSpPr>
                <a:grpSpLocks/>
              </p:cNvGrpSpPr>
              <p:nvPr/>
            </p:nvGrpSpPr>
            <p:grpSpPr bwMode="auto">
              <a:xfrm>
                <a:off x="2256" y="1287"/>
                <a:ext cx="1471" cy="457"/>
                <a:chOff x="1488" y="3997"/>
                <a:chExt cx="1471" cy="630"/>
              </a:xfrm>
            </p:grpSpPr>
            <p:sp>
              <p:nvSpPr>
                <p:cNvPr id="131213" name="Line 9"/>
                <p:cNvSpPr>
                  <a:spLocks noChangeShapeType="1"/>
                </p:cNvSpPr>
                <p:nvPr/>
              </p:nvSpPr>
              <p:spPr bwMode="auto">
                <a:xfrm>
                  <a:off x="1488" y="4186"/>
                  <a:ext cx="1471" cy="12"/>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31214" name="Text Box 10"/>
                <p:cNvSpPr txBox="1">
                  <a:spLocks noChangeArrowheads="1"/>
                </p:cNvSpPr>
                <p:nvPr/>
              </p:nvSpPr>
              <p:spPr bwMode="auto">
                <a:xfrm>
                  <a:off x="1728" y="3997"/>
                  <a:ext cx="982" cy="630"/>
                </a:xfrm>
                <a:prstGeom prst="rect">
                  <a:avLst/>
                </a:prstGeom>
                <a:solidFill>
                  <a:schemeClr val="tx1"/>
                </a:solidFill>
                <a:ln w="9525">
                  <a:solidFill>
                    <a:srgbClr val="000066"/>
                  </a:solidFill>
                  <a:miter lim="800000"/>
                  <a:headEnd/>
                  <a:tailEnd/>
                </a:ln>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a:solidFill>
                        <a:srgbClr val="99CCFF"/>
                      </a:solidFill>
                    </a:rPr>
                    <a:t>2 min</a:t>
                  </a:r>
                  <a:r>
                    <a:rPr lang="eu-ES" sz="2800">
                      <a:solidFill>
                        <a:srgbClr val="99CCFF"/>
                      </a:solidFill>
                    </a:rPr>
                    <a:t>.</a:t>
                  </a:r>
                </a:p>
              </p:txBody>
            </p:sp>
          </p:grpSp>
          <p:sp>
            <p:nvSpPr>
              <p:cNvPr id="131210" name="Text Box 37"/>
              <p:cNvSpPr txBox="1">
                <a:spLocks noChangeArrowheads="1"/>
              </p:cNvSpPr>
              <p:nvPr/>
            </p:nvSpPr>
            <p:spPr bwMode="auto">
              <a:xfrm>
                <a:off x="422" y="1678"/>
                <a:ext cx="5035"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000066"/>
                    </a:solidFill>
                  </a:rPr>
                  <a:t>GBP-aren 20 mm./min erregistroa</a:t>
                </a:r>
              </a:p>
            </p:txBody>
          </p:sp>
          <p:sp>
            <p:nvSpPr>
              <p:cNvPr id="131211" name="Rectangle 946"/>
              <p:cNvSpPr>
                <a:spLocks noChangeArrowheads="1"/>
              </p:cNvSpPr>
              <p:nvPr/>
            </p:nvSpPr>
            <p:spPr bwMode="auto">
              <a:xfrm>
                <a:off x="3648" y="720"/>
                <a:ext cx="912" cy="8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u-ES"/>
              </a:p>
            </p:txBody>
          </p:sp>
          <p:sp>
            <p:nvSpPr>
              <p:cNvPr id="131212" name="Rectangle 797"/>
              <p:cNvSpPr>
                <a:spLocks noChangeArrowheads="1"/>
              </p:cNvSpPr>
              <p:nvPr/>
            </p:nvSpPr>
            <p:spPr bwMode="auto">
              <a:xfrm>
                <a:off x="4416" y="720"/>
                <a:ext cx="912" cy="8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u-ES"/>
              </a:p>
            </p:txBody>
          </p:sp>
        </p:grpSp>
        <p:grpSp>
          <p:nvGrpSpPr>
            <p:cNvPr id="130585" name="Group 2643"/>
            <p:cNvGrpSpPr>
              <a:grpSpLocks/>
            </p:cNvGrpSpPr>
            <p:nvPr/>
          </p:nvGrpSpPr>
          <p:grpSpPr bwMode="auto">
            <a:xfrm>
              <a:off x="2832552" y="2420661"/>
              <a:ext cx="4300210" cy="421160"/>
              <a:chOff x="768" y="905"/>
              <a:chExt cx="3931" cy="385"/>
            </a:xfrm>
          </p:grpSpPr>
          <p:sp>
            <p:nvSpPr>
              <p:cNvPr id="130586" name="Line 222"/>
              <p:cNvSpPr>
                <a:spLocks noChangeShapeType="1"/>
              </p:cNvSpPr>
              <p:nvPr/>
            </p:nvSpPr>
            <p:spPr bwMode="auto">
              <a:xfrm flipV="1">
                <a:off x="768" y="1181"/>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87" name="Line 223"/>
              <p:cNvSpPr>
                <a:spLocks noChangeShapeType="1"/>
              </p:cNvSpPr>
              <p:nvPr/>
            </p:nvSpPr>
            <p:spPr bwMode="auto">
              <a:xfrm flipV="1">
                <a:off x="773" y="1142"/>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88" name="Freeform 224"/>
              <p:cNvSpPr>
                <a:spLocks/>
              </p:cNvSpPr>
              <p:nvPr/>
            </p:nvSpPr>
            <p:spPr bwMode="auto">
              <a:xfrm>
                <a:off x="778" y="1099"/>
                <a:ext cx="8" cy="43"/>
              </a:xfrm>
              <a:custGeom>
                <a:avLst/>
                <a:gdLst>
                  <a:gd name="T0" fmla="*/ 0 w 8"/>
                  <a:gd name="T1" fmla="*/ 43 h 43"/>
                  <a:gd name="T2" fmla="*/ 3 w 8"/>
                  <a:gd name="T3" fmla="*/ 22 h 43"/>
                  <a:gd name="T4" fmla="*/ 8 w 8"/>
                  <a:gd name="T5" fmla="*/ 0 h 43"/>
                  <a:gd name="T6" fmla="*/ 0 60000 65536"/>
                  <a:gd name="T7" fmla="*/ 0 60000 65536"/>
                  <a:gd name="T8" fmla="*/ 0 60000 65536"/>
                  <a:gd name="T9" fmla="*/ 0 w 8"/>
                  <a:gd name="T10" fmla="*/ 0 h 43"/>
                  <a:gd name="T11" fmla="*/ 8 w 8"/>
                  <a:gd name="T12" fmla="*/ 43 h 43"/>
                </a:gdLst>
                <a:ahLst/>
                <a:cxnLst>
                  <a:cxn ang="T6">
                    <a:pos x="T0" y="T1"/>
                  </a:cxn>
                  <a:cxn ang="T7">
                    <a:pos x="T2" y="T3"/>
                  </a:cxn>
                  <a:cxn ang="T8">
                    <a:pos x="T4" y="T5"/>
                  </a:cxn>
                </a:cxnLst>
                <a:rect l="T9" t="T10" r="T11" b="T12"/>
                <a:pathLst>
                  <a:path w="8" h="43">
                    <a:moveTo>
                      <a:pt x="0" y="43"/>
                    </a:moveTo>
                    <a:lnTo>
                      <a:pt x="3" y="22"/>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589" name="Freeform 225"/>
              <p:cNvSpPr>
                <a:spLocks/>
              </p:cNvSpPr>
              <p:nvPr/>
            </p:nvSpPr>
            <p:spPr bwMode="auto">
              <a:xfrm>
                <a:off x="786" y="1052"/>
                <a:ext cx="5" cy="47"/>
              </a:xfrm>
              <a:custGeom>
                <a:avLst/>
                <a:gdLst>
                  <a:gd name="T0" fmla="*/ 0 w 5"/>
                  <a:gd name="T1" fmla="*/ 47 h 47"/>
                  <a:gd name="T2" fmla="*/ 2 w 5"/>
                  <a:gd name="T3" fmla="*/ 34 h 47"/>
                  <a:gd name="T4" fmla="*/ 2 w 5"/>
                  <a:gd name="T5" fmla="*/ 17 h 47"/>
                  <a:gd name="T6" fmla="*/ 5 w 5"/>
                  <a:gd name="T7" fmla="*/ 4 h 47"/>
                  <a:gd name="T8" fmla="*/ 5 w 5"/>
                  <a:gd name="T9" fmla="*/ 0 h 47"/>
                  <a:gd name="T10" fmla="*/ 0 60000 65536"/>
                  <a:gd name="T11" fmla="*/ 0 60000 65536"/>
                  <a:gd name="T12" fmla="*/ 0 60000 65536"/>
                  <a:gd name="T13" fmla="*/ 0 60000 65536"/>
                  <a:gd name="T14" fmla="*/ 0 60000 65536"/>
                  <a:gd name="T15" fmla="*/ 0 w 5"/>
                  <a:gd name="T16" fmla="*/ 0 h 47"/>
                  <a:gd name="T17" fmla="*/ 5 w 5"/>
                  <a:gd name="T18" fmla="*/ 47 h 47"/>
                </a:gdLst>
                <a:ahLst/>
                <a:cxnLst>
                  <a:cxn ang="T10">
                    <a:pos x="T0" y="T1"/>
                  </a:cxn>
                  <a:cxn ang="T11">
                    <a:pos x="T2" y="T3"/>
                  </a:cxn>
                  <a:cxn ang="T12">
                    <a:pos x="T4" y="T5"/>
                  </a:cxn>
                  <a:cxn ang="T13">
                    <a:pos x="T6" y="T7"/>
                  </a:cxn>
                  <a:cxn ang="T14">
                    <a:pos x="T8" y="T9"/>
                  </a:cxn>
                </a:cxnLst>
                <a:rect l="T15" t="T16" r="T17" b="T18"/>
                <a:pathLst>
                  <a:path w="5" h="47">
                    <a:moveTo>
                      <a:pt x="0" y="47"/>
                    </a:moveTo>
                    <a:lnTo>
                      <a:pt x="2" y="34"/>
                    </a:lnTo>
                    <a:lnTo>
                      <a:pt x="2" y="17"/>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590" name="Freeform 226"/>
              <p:cNvSpPr>
                <a:spLocks/>
              </p:cNvSpPr>
              <p:nvPr/>
            </p:nvSpPr>
            <p:spPr bwMode="auto">
              <a:xfrm>
                <a:off x="791" y="1052"/>
                <a:ext cx="5" cy="30"/>
              </a:xfrm>
              <a:custGeom>
                <a:avLst/>
                <a:gdLst>
                  <a:gd name="T0" fmla="*/ 0 w 5"/>
                  <a:gd name="T1" fmla="*/ 0 h 30"/>
                  <a:gd name="T2" fmla="*/ 0 w 5"/>
                  <a:gd name="T3" fmla="*/ 0 h 30"/>
                  <a:gd name="T4" fmla="*/ 2 w 5"/>
                  <a:gd name="T5" fmla="*/ 8 h 30"/>
                  <a:gd name="T6" fmla="*/ 2 w 5"/>
                  <a:gd name="T7" fmla="*/ 17 h 30"/>
                  <a:gd name="T8" fmla="*/ 5 w 5"/>
                  <a:gd name="T9" fmla="*/ 3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0"/>
                    </a:moveTo>
                    <a:lnTo>
                      <a:pt x="0" y="0"/>
                    </a:lnTo>
                    <a:lnTo>
                      <a:pt x="2" y="8"/>
                    </a:lnTo>
                    <a:lnTo>
                      <a:pt x="2" y="17"/>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0591" name="Freeform 227"/>
              <p:cNvSpPr>
                <a:spLocks/>
              </p:cNvSpPr>
              <p:nvPr/>
            </p:nvSpPr>
            <p:spPr bwMode="auto">
              <a:xfrm>
                <a:off x="796" y="1082"/>
                <a:ext cx="8" cy="60"/>
              </a:xfrm>
              <a:custGeom>
                <a:avLst/>
                <a:gdLst>
                  <a:gd name="T0" fmla="*/ 0 w 8"/>
                  <a:gd name="T1" fmla="*/ 0 h 60"/>
                  <a:gd name="T2" fmla="*/ 3 w 8"/>
                  <a:gd name="T3" fmla="*/ 13 h 60"/>
                  <a:gd name="T4" fmla="*/ 3 w 8"/>
                  <a:gd name="T5" fmla="*/ 30 h 60"/>
                  <a:gd name="T6" fmla="*/ 5 w 8"/>
                  <a:gd name="T7" fmla="*/ 47 h 60"/>
                  <a:gd name="T8" fmla="*/ 8 w 8"/>
                  <a:gd name="T9" fmla="*/ 60 h 60"/>
                  <a:gd name="T10" fmla="*/ 0 60000 65536"/>
                  <a:gd name="T11" fmla="*/ 0 60000 65536"/>
                  <a:gd name="T12" fmla="*/ 0 60000 65536"/>
                  <a:gd name="T13" fmla="*/ 0 60000 65536"/>
                  <a:gd name="T14" fmla="*/ 0 60000 65536"/>
                  <a:gd name="T15" fmla="*/ 0 w 8"/>
                  <a:gd name="T16" fmla="*/ 0 h 60"/>
                  <a:gd name="T17" fmla="*/ 8 w 8"/>
                  <a:gd name="T18" fmla="*/ 60 h 60"/>
                </a:gdLst>
                <a:ahLst/>
                <a:cxnLst>
                  <a:cxn ang="T10">
                    <a:pos x="T0" y="T1"/>
                  </a:cxn>
                  <a:cxn ang="T11">
                    <a:pos x="T2" y="T3"/>
                  </a:cxn>
                  <a:cxn ang="T12">
                    <a:pos x="T4" y="T5"/>
                  </a:cxn>
                  <a:cxn ang="T13">
                    <a:pos x="T6" y="T7"/>
                  </a:cxn>
                  <a:cxn ang="T14">
                    <a:pos x="T8" y="T9"/>
                  </a:cxn>
                </a:cxnLst>
                <a:rect l="T15" t="T16" r="T17" b="T18"/>
                <a:pathLst>
                  <a:path w="8" h="60">
                    <a:moveTo>
                      <a:pt x="0" y="0"/>
                    </a:moveTo>
                    <a:lnTo>
                      <a:pt x="3" y="13"/>
                    </a:lnTo>
                    <a:lnTo>
                      <a:pt x="3" y="30"/>
                    </a:lnTo>
                    <a:lnTo>
                      <a:pt x="5" y="47"/>
                    </a:lnTo>
                    <a:lnTo>
                      <a:pt x="8" y="60"/>
                    </a:lnTo>
                  </a:path>
                </a:pathLst>
              </a:custGeom>
              <a:solidFill>
                <a:srgbClr val="CC00CC"/>
              </a:solidFill>
              <a:ln w="12700">
                <a:solidFill>
                  <a:srgbClr val="CC00CC"/>
                </a:solidFill>
                <a:prstDash val="solid"/>
                <a:round/>
                <a:headEnd/>
                <a:tailEnd/>
              </a:ln>
            </p:spPr>
            <p:txBody>
              <a:bodyPr/>
              <a:lstStyle/>
              <a:p>
                <a:endParaRPr lang="es-ES"/>
              </a:p>
            </p:txBody>
          </p:sp>
          <p:sp>
            <p:nvSpPr>
              <p:cNvPr id="130592" name="Freeform 228"/>
              <p:cNvSpPr>
                <a:spLocks/>
              </p:cNvSpPr>
              <p:nvPr/>
            </p:nvSpPr>
            <p:spPr bwMode="auto">
              <a:xfrm>
                <a:off x="804" y="1142"/>
                <a:ext cx="5" cy="30"/>
              </a:xfrm>
              <a:custGeom>
                <a:avLst/>
                <a:gdLst>
                  <a:gd name="T0" fmla="*/ 0 w 5"/>
                  <a:gd name="T1" fmla="*/ 0 h 30"/>
                  <a:gd name="T2" fmla="*/ 2 w 5"/>
                  <a:gd name="T3" fmla="*/ 13 h 30"/>
                  <a:gd name="T4" fmla="*/ 2 w 5"/>
                  <a:gd name="T5" fmla="*/ 22 h 30"/>
                  <a:gd name="T6" fmla="*/ 5 w 5"/>
                  <a:gd name="T7" fmla="*/ 30 h 30"/>
                  <a:gd name="T8" fmla="*/ 5 w 5"/>
                  <a:gd name="T9" fmla="*/ 30 h 30"/>
                  <a:gd name="T10" fmla="*/ 5 w 5"/>
                  <a:gd name="T11" fmla="*/ 26 h 30"/>
                  <a:gd name="T12" fmla="*/ 0 60000 65536"/>
                  <a:gd name="T13" fmla="*/ 0 60000 65536"/>
                  <a:gd name="T14" fmla="*/ 0 60000 65536"/>
                  <a:gd name="T15" fmla="*/ 0 60000 65536"/>
                  <a:gd name="T16" fmla="*/ 0 60000 65536"/>
                  <a:gd name="T17" fmla="*/ 0 60000 65536"/>
                  <a:gd name="T18" fmla="*/ 0 w 5"/>
                  <a:gd name="T19" fmla="*/ 0 h 30"/>
                  <a:gd name="T20" fmla="*/ 5 w 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 h="30">
                    <a:moveTo>
                      <a:pt x="0" y="0"/>
                    </a:moveTo>
                    <a:lnTo>
                      <a:pt x="2" y="13"/>
                    </a:lnTo>
                    <a:lnTo>
                      <a:pt x="2" y="22"/>
                    </a:lnTo>
                    <a:lnTo>
                      <a:pt x="5" y="30"/>
                    </a:lnTo>
                    <a:lnTo>
                      <a:pt x="5" y="26"/>
                    </a:lnTo>
                  </a:path>
                </a:pathLst>
              </a:custGeom>
              <a:solidFill>
                <a:srgbClr val="CC00CC"/>
              </a:solidFill>
              <a:ln w="12700">
                <a:solidFill>
                  <a:srgbClr val="CC00CC"/>
                </a:solidFill>
                <a:prstDash val="solid"/>
                <a:round/>
                <a:headEnd/>
                <a:tailEnd/>
              </a:ln>
            </p:spPr>
            <p:txBody>
              <a:bodyPr/>
              <a:lstStyle/>
              <a:p>
                <a:endParaRPr lang="es-ES"/>
              </a:p>
            </p:txBody>
          </p:sp>
          <p:sp>
            <p:nvSpPr>
              <p:cNvPr id="130593" name="Freeform 229"/>
              <p:cNvSpPr>
                <a:spLocks/>
              </p:cNvSpPr>
              <p:nvPr/>
            </p:nvSpPr>
            <p:spPr bwMode="auto">
              <a:xfrm>
                <a:off x="809" y="1060"/>
                <a:ext cx="5" cy="108"/>
              </a:xfrm>
              <a:custGeom>
                <a:avLst/>
                <a:gdLst>
                  <a:gd name="T0" fmla="*/ 0 w 5"/>
                  <a:gd name="T1" fmla="*/ 108 h 108"/>
                  <a:gd name="T2" fmla="*/ 0 w 5"/>
                  <a:gd name="T3" fmla="*/ 99 h 108"/>
                  <a:gd name="T4" fmla="*/ 0 w 5"/>
                  <a:gd name="T5" fmla="*/ 91 h 108"/>
                  <a:gd name="T6" fmla="*/ 2 w 5"/>
                  <a:gd name="T7" fmla="*/ 56 h 108"/>
                  <a:gd name="T8" fmla="*/ 2 w 5"/>
                  <a:gd name="T9" fmla="*/ 26 h 108"/>
                  <a:gd name="T10" fmla="*/ 5 w 5"/>
                  <a:gd name="T11" fmla="*/ 13 h 108"/>
                  <a:gd name="T12" fmla="*/ 5 w 5"/>
                  <a:gd name="T13" fmla="*/ 0 h 108"/>
                  <a:gd name="T14" fmla="*/ 0 60000 65536"/>
                  <a:gd name="T15" fmla="*/ 0 60000 65536"/>
                  <a:gd name="T16" fmla="*/ 0 60000 65536"/>
                  <a:gd name="T17" fmla="*/ 0 60000 65536"/>
                  <a:gd name="T18" fmla="*/ 0 60000 65536"/>
                  <a:gd name="T19" fmla="*/ 0 60000 65536"/>
                  <a:gd name="T20" fmla="*/ 0 60000 65536"/>
                  <a:gd name="T21" fmla="*/ 0 w 5"/>
                  <a:gd name="T22" fmla="*/ 0 h 108"/>
                  <a:gd name="T23" fmla="*/ 5 w 5"/>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8">
                    <a:moveTo>
                      <a:pt x="0" y="108"/>
                    </a:moveTo>
                    <a:lnTo>
                      <a:pt x="0" y="99"/>
                    </a:lnTo>
                    <a:lnTo>
                      <a:pt x="0" y="91"/>
                    </a:lnTo>
                    <a:lnTo>
                      <a:pt x="2" y="56"/>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594" name="Freeform 230"/>
              <p:cNvSpPr>
                <a:spLocks/>
              </p:cNvSpPr>
              <p:nvPr/>
            </p:nvSpPr>
            <p:spPr bwMode="auto">
              <a:xfrm>
                <a:off x="814" y="1022"/>
                <a:ext cx="7" cy="38"/>
              </a:xfrm>
              <a:custGeom>
                <a:avLst/>
                <a:gdLst>
                  <a:gd name="T0" fmla="*/ 0 w 7"/>
                  <a:gd name="T1" fmla="*/ 38 h 38"/>
                  <a:gd name="T2" fmla="*/ 2 w 7"/>
                  <a:gd name="T3" fmla="*/ 25 h 38"/>
                  <a:gd name="T4" fmla="*/ 2 w 7"/>
                  <a:gd name="T5" fmla="*/ 17 h 38"/>
                  <a:gd name="T6" fmla="*/ 5 w 7"/>
                  <a:gd name="T7" fmla="*/ 8 h 38"/>
                  <a:gd name="T8" fmla="*/ 7 w 7"/>
                  <a:gd name="T9" fmla="*/ 0 h 38"/>
                  <a:gd name="T10" fmla="*/ 0 60000 65536"/>
                  <a:gd name="T11" fmla="*/ 0 60000 65536"/>
                  <a:gd name="T12" fmla="*/ 0 60000 65536"/>
                  <a:gd name="T13" fmla="*/ 0 60000 65536"/>
                  <a:gd name="T14" fmla="*/ 0 60000 65536"/>
                  <a:gd name="T15" fmla="*/ 0 w 7"/>
                  <a:gd name="T16" fmla="*/ 0 h 38"/>
                  <a:gd name="T17" fmla="*/ 7 w 7"/>
                  <a:gd name="T18" fmla="*/ 38 h 38"/>
                </a:gdLst>
                <a:ahLst/>
                <a:cxnLst>
                  <a:cxn ang="T10">
                    <a:pos x="T0" y="T1"/>
                  </a:cxn>
                  <a:cxn ang="T11">
                    <a:pos x="T2" y="T3"/>
                  </a:cxn>
                  <a:cxn ang="T12">
                    <a:pos x="T4" y="T5"/>
                  </a:cxn>
                  <a:cxn ang="T13">
                    <a:pos x="T6" y="T7"/>
                  </a:cxn>
                  <a:cxn ang="T14">
                    <a:pos x="T8" y="T9"/>
                  </a:cxn>
                </a:cxnLst>
                <a:rect l="T15" t="T16" r="T17" b="T18"/>
                <a:pathLst>
                  <a:path w="7" h="38">
                    <a:moveTo>
                      <a:pt x="0" y="38"/>
                    </a:moveTo>
                    <a:lnTo>
                      <a:pt x="2" y="25"/>
                    </a:lnTo>
                    <a:lnTo>
                      <a:pt x="2" y="17"/>
                    </a:lnTo>
                    <a:lnTo>
                      <a:pt x="5"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595" name="Freeform 231"/>
              <p:cNvSpPr>
                <a:spLocks/>
              </p:cNvSpPr>
              <p:nvPr/>
            </p:nvSpPr>
            <p:spPr bwMode="auto">
              <a:xfrm>
                <a:off x="821" y="948"/>
                <a:ext cx="6" cy="74"/>
              </a:xfrm>
              <a:custGeom>
                <a:avLst/>
                <a:gdLst>
                  <a:gd name="T0" fmla="*/ 0 w 6"/>
                  <a:gd name="T1" fmla="*/ 74 h 74"/>
                  <a:gd name="T2" fmla="*/ 0 w 6"/>
                  <a:gd name="T3" fmla="*/ 65 h 74"/>
                  <a:gd name="T4" fmla="*/ 3 w 6"/>
                  <a:gd name="T5" fmla="*/ 56 h 74"/>
                  <a:gd name="T6" fmla="*/ 3 w 6"/>
                  <a:gd name="T7" fmla="*/ 30 h 74"/>
                  <a:gd name="T8" fmla="*/ 6 w 6"/>
                  <a:gd name="T9" fmla="*/ 9 h 74"/>
                  <a:gd name="T10" fmla="*/ 6 w 6"/>
                  <a:gd name="T11" fmla="*/ 5 h 74"/>
                  <a:gd name="T12" fmla="*/ 6 w 6"/>
                  <a:gd name="T13" fmla="*/ 0 h 74"/>
                  <a:gd name="T14" fmla="*/ 0 60000 65536"/>
                  <a:gd name="T15" fmla="*/ 0 60000 65536"/>
                  <a:gd name="T16" fmla="*/ 0 60000 65536"/>
                  <a:gd name="T17" fmla="*/ 0 60000 65536"/>
                  <a:gd name="T18" fmla="*/ 0 60000 65536"/>
                  <a:gd name="T19" fmla="*/ 0 60000 65536"/>
                  <a:gd name="T20" fmla="*/ 0 60000 65536"/>
                  <a:gd name="T21" fmla="*/ 0 w 6"/>
                  <a:gd name="T22" fmla="*/ 0 h 74"/>
                  <a:gd name="T23" fmla="*/ 6 w 6"/>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4">
                    <a:moveTo>
                      <a:pt x="0" y="74"/>
                    </a:moveTo>
                    <a:lnTo>
                      <a:pt x="0" y="65"/>
                    </a:lnTo>
                    <a:lnTo>
                      <a:pt x="3" y="56"/>
                    </a:lnTo>
                    <a:lnTo>
                      <a:pt x="3" y="30"/>
                    </a:lnTo>
                    <a:lnTo>
                      <a:pt x="6" y="9"/>
                    </a:lnTo>
                    <a:lnTo>
                      <a:pt x="6" y="5"/>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596" name="Freeform 232"/>
              <p:cNvSpPr>
                <a:spLocks/>
              </p:cNvSpPr>
              <p:nvPr/>
            </p:nvSpPr>
            <p:spPr bwMode="auto">
              <a:xfrm>
                <a:off x="827" y="948"/>
                <a:ext cx="5" cy="74"/>
              </a:xfrm>
              <a:custGeom>
                <a:avLst/>
                <a:gdLst>
                  <a:gd name="T0" fmla="*/ 0 w 5"/>
                  <a:gd name="T1" fmla="*/ 0 h 74"/>
                  <a:gd name="T2" fmla="*/ 0 w 5"/>
                  <a:gd name="T3" fmla="*/ 5 h 74"/>
                  <a:gd name="T4" fmla="*/ 0 w 5"/>
                  <a:gd name="T5" fmla="*/ 9 h 74"/>
                  <a:gd name="T6" fmla="*/ 2 w 5"/>
                  <a:gd name="T7" fmla="*/ 30 h 74"/>
                  <a:gd name="T8" fmla="*/ 2 w 5"/>
                  <a:gd name="T9" fmla="*/ 56 h 74"/>
                  <a:gd name="T10" fmla="*/ 5 w 5"/>
                  <a:gd name="T11" fmla="*/ 65 h 74"/>
                  <a:gd name="T12" fmla="*/ 5 w 5"/>
                  <a:gd name="T13" fmla="*/ 74 h 74"/>
                  <a:gd name="T14" fmla="*/ 0 60000 65536"/>
                  <a:gd name="T15" fmla="*/ 0 60000 65536"/>
                  <a:gd name="T16" fmla="*/ 0 60000 65536"/>
                  <a:gd name="T17" fmla="*/ 0 60000 65536"/>
                  <a:gd name="T18" fmla="*/ 0 60000 65536"/>
                  <a:gd name="T19" fmla="*/ 0 60000 65536"/>
                  <a:gd name="T20" fmla="*/ 0 60000 65536"/>
                  <a:gd name="T21" fmla="*/ 0 w 5"/>
                  <a:gd name="T22" fmla="*/ 0 h 74"/>
                  <a:gd name="T23" fmla="*/ 5 w 5"/>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74">
                    <a:moveTo>
                      <a:pt x="0" y="0"/>
                    </a:moveTo>
                    <a:lnTo>
                      <a:pt x="0" y="5"/>
                    </a:lnTo>
                    <a:lnTo>
                      <a:pt x="0" y="9"/>
                    </a:lnTo>
                    <a:lnTo>
                      <a:pt x="2" y="30"/>
                    </a:lnTo>
                    <a:lnTo>
                      <a:pt x="2" y="56"/>
                    </a:lnTo>
                    <a:lnTo>
                      <a:pt x="5" y="65"/>
                    </a:lnTo>
                    <a:lnTo>
                      <a:pt x="5" y="74"/>
                    </a:lnTo>
                  </a:path>
                </a:pathLst>
              </a:custGeom>
              <a:solidFill>
                <a:srgbClr val="CC00CC"/>
              </a:solidFill>
              <a:ln w="12700">
                <a:solidFill>
                  <a:srgbClr val="CC00CC"/>
                </a:solidFill>
                <a:prstDash val="solid"/>
                <a:round/>
                <a:headEnd/>
                <a:tailEnd/>
              </a:ln>
            </p:spPr>
            <p:txBody>
              <a:bodyPr/>
              <a:lstStyle/>
              <a:p>
                <a:endParaRPr lang="es-ES"/>
              </a:p>
            </p:txBody>
          </p:sp>
          <p:sp>
            <p:nvSpPr>
              <p:cNvPr id="130597" name="Freeform 233"/>
              <p:cNvSpPr>
                <a:spLocks/>
              </p:cNvSpPr>
              <p:nvPr/>
            </p:nvSpPr>
            <p:spPr bwMode="auto">
              <a:xfrm>
                <a:off x="832" y="1022"/>
                <a:ext cx="7" cy="38"/>
              </a:xfrm>
              <a:custGeom>
                <a:avLst/>
                <a:gdLst>
                  <a:gd name="T0" fmla="*/ 0 w 7"/>
                  <a:gd name="T1" fmla="*/ 0 h 38"/>
                  <a:gd name="T2" fmla="*/ 2 w 7"/>
                  <a:gd name="T3" fmla="*/ 12 h 38"/>
                  <a:gd name="T4" fmla="*/ 2 w 7"/>
                  <a:gd name="T5" fmla="*/ 21 h 38"/>
                  <a:gd name="T6" fmla="*/ 7 w 7"/>
                  <a:gd name="T7" fmla="*/ 38 h 38"/>
                  <a:gd name="T8" fmla="*/ 0 60000 65536"/>
                  <a:gd name="T9" fmla="*/ 0 60000 65536"/>
                  <a:gd name="T10" fmla="*/ 0 60000 65536"/>
                  <a:gd name="T11" fmla="*/ 0 60000 65536"/>
                  <a:gd name="T12" fmla="*/ 0 w 7"/>
                  <a:gd name="T13" fmla="*/ 0 h 38"/>
                  <a:gd name="T14" fmla="*/ 7 w 7"/>
                  <a:gd name="T15" fmla="*/ 38 h 38"/>
                </a:gdLst>
                <a:ahLst/>
                <a:cxnLst>
                  <a:cxn ang="T8">
                    <a:pos x="T0" y="T1"/>
                  </a:cxn>
                  <a:cxn ang="T9">
                    <a:pos x="T2" y="T3"/>
                  </a:cxn>
                  <a:cxn ang="T10">
                    <a:pos x="T4" y="T5"/>
                  </a:cxn>
                  <a:cxn ang="T11">
                    <a:pos x="T6" y="T7"/>
                  </a:cxn>
                </a:cxnLst>
                <a:rect l="T12" t="T13" r="T14" b="T15"/>
                <a:pathLst>
                  <a:path w="7" h="38">
                    <a:moveTo>
                      <a:pt x="0" y="0"/>
                    </a:moveTo>
                    <a:lnTo>
                      <a:pt x="2" y="12"/>
                    </a:lnTo>
                    <a:lnTo>
                      <a:pt x="2" y="21"/>
                    </a:lnTo>
                    <a:lnTo>
                      <a:pt x="7" y="38"/>
                    </a:lnTo>
                  </a:path>
                </a:pathLst>
              </a:custGeom>
              <a:solidFill>
                <a:srgbClr val="CC00CC"/>
              </a:solidFill>
              <a:ln w="12700">
                <a:solidFill>
                  <a:srgbClr val="CC00CC"/>
                </a:solidFill>
                <a:prstDash val="solid"/>
                <a:round/>
                <a:headEnd/>
                <a:tailEnd/>
              </a:ln>
            </p:spPr>
            <p:txBody>
              <a:bodyPr/>
              <a:lstStyle/>
              <a:p>
                <a:endParaRPr lang="es-ES"/>
              </a:p>
            </p:txBody>
          </p:sp>
          <p:sp>
            <p:nvSpPr>
              <p:cNvPr id="130598" name="Freeform 234"/>
              <p:cNvSpPr>
                <a:spLocks/>
              </p:cNvSpPr>
              <p:nvPr/>
            </p:nvSpPr>
            <p:spPr bwMode="auto">
              <a:xfrm>
                <a:off x="839" y="1060"/>
                <a:ext cx="5" cy="39"/>
              </a:xfrm>
              <a:custGeom>
                <a:avLst/>
                <a:gdLst>
                  <a:gd name="T0" fmla="*/ 0 w 5"/>
                  <a:gd name="T1" fmla="*/ 0 h 39"/>
                  <a:gd name="T2" fmla="*/ 3 w 5"/>
                  <a:gd name="T3" fmla="*/ 18 h 39"/>
                  <a:gd name="T4" fmla="*/ 5 w 5"/>
                  <a:gd name="T5" fmla="*/ 26 h 39"/>
                  <a:gd name="T6" fmla="*/ 5 w 5"/>
                  <a:gd name="T7" fmla="*/ 39 h 39"/>
                  <a:gd name="T8" fmla="*/ 0 60000 65536"/>
                  <a:gd name="T9" fmla="*/ 0 60000 65536"/>
                  <a:gd name="T10" fmla="*/ 0 60000 65536"/>
                  <a:gd name="T11" fmla="*/ 0 60000 65536"/>
                  <a:gd name="T12" fmla="*/ 0 w 5"/>
                  <a:gd name="T13" fmla="*/ 0 h 39"/>
                  <a:gd name="T14" fmla="*/ 5 w 5"/>
                  <a:gd name="T15" fmla="*/ 39 h 39"/>
                </a:gdLst>
                <a:ahLst/>
                <a:cxnLst>
                  <a:cxn ang="T8">
                    <a:pos x="T0" y="T1"/>
                  </a:cxn>
                  <a:cxn ang="T9">
                    <a:pos x="T2" y="T3"/>
                  </a:cxn>
                  <a:cxn ang="T10">
                    <a:pos x="T4" y="T5"/>
                  </a:cxn>
                  <a:cxn ang="T11">
                    <a:pos x="T6" y="T7"/>
                  </a:cxn>
                </a:cxnLst>
                <a:rect l="T12" t="T13" r="T14" b="T15"/>
                <a:pathLst>
                  <a:path w="5" h="39">
                    <a:moveTo>
                      <a:pt x="0" y="0"/>
                    </a:moveTo>
                    <a:lnTo>
                      <a:pt x="3" y="18"/>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599" name="Freeform 235"/>
              <p:cNvSpPr>
                <a:spLocks/>
              </p:cNvSpPr>
              <p:nvPr/>
            </p:nvSpPr>
            <p:spPr bwMode="auto">
              <a:xfrm>
                <a:off x="844" y="1099"/>
                <a:ext cx="6" cy="121"/>
              </a:xfrm>
              <a:custGeom>
                <a:avLst/>
                <a:gdLst>
                  <a:gd name="T0" fmla="*/ 0 w 6"/>
                  <a:gd name="T1" fmla="*/ 0 h 121"/>
                  <a:gd name="T2" fmla="*/ 0 w 6"/>
                  <a:gd name="T3" fmla="*/ 13 h 121"/>
                  <a:gd name="T4" fmla="*/ 0 w 6"/>
                  <a:gd name="T5" fmla="*/ 30 h 121"/>
                  <a:gd name="T6" fmla="*/ 3 w 6"/>
                  <a:gd name="T7" fmla="*/ 69 h 121"/>
                  <a:gd name="T8" fmla="*/ 3 w 6"/>
                  <a:gd name="T9" fmla="*/ 91 h 121"/>
                  <a:gd name="T10" fmla="*/ 3 w 6"/>
                  <a:gd name="T11" fmla="*/ 103 h 121"/>
                  <a:gd name="T12" fmla="*/ 6 w 6"/>
                  <a:gd name="T13" fmla="*/ 116 h 121"/>
                  <a:gd name="T14" fmla="*/ 6 w 6"/>
                  <a:gd name="T15" fmla="*/ 121 h 12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1"/>
                  <a:gd name="T26" fmla="*/ 6 w 6"/>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1">
                    <a:moveTo>
                      <a:pt x="0" y="0"/>
                    </a:moveTo>
                    <a:lnTo>
                      <a:pt x="0" y="13"/>
                    </a:lnTo>
                    <a:lnTo>
                      <a:pt x="0" y="30"/>
                    </a:lnTo>
                    <a:lnTo>
                      <a:pt x="3" y="69"/>
                    </a:lnTo>
                    <a:lnTo>
                      <a:pt x="3" y="91"/>
                    </a:lnTo>
                    <a:lnTo>
                      <a:pt x="3" y="103"/>
                    </a:lnTo>
                    <a:lnTo>
                      <a:pt x="6" y="116"/>
                    </a:lnTo>
                    <a:lnTo>
                      <a:pt x="6" y="121"/>
                    </a:lnTo>
                  </a:path>
                </a:pathLst>
              </a:custGeom>
              <a:solidFill>
                <a:srgbClr val="CC00CC"/>
              </a:solidFill>
              <a:ln w="12700">
                <a:solidFill>
                  <a:srgbClr val="CC00CC"/>
                </a:solidFill>
                <a:prstDash val="solid"/>
                <a:round/>
                <a:headEnd/>
                <a:tailEnd/>
              </a:ln>
            </p:spPr>
            <p:txBody>
              <a:bodyPr/>
              <a:lstStyle/>
              <a:p>
                <a:endParaRPr lang="es-ES"/>
              </a:p>
            </p:txBody>
          </p:sp>
          <p:sp>
            <p:nvSpPr>
              <p:cNvPr id="130600" name="Freeform 236"/>
              <p:cNvSpPr>
                <a:spLocks/>
              </p:cNvSpPr>
              <p:nvPr/>
            </p:nvSpPr>
            <p:spPr bwMode="auto">
              <a:xfrm>
                <a:off x="850" y="1108"/>
                <a:ext cx="7" cy="112"/>
              </a:xfrm>
              <a:custGeom>
                <a:avLst/>
                <a:gdLst>
                  <a:gd name="T0" fmla="*/ 0 w 7"/>
                  <a:gd name="T1" fmla="*/ 112 h 112"/>
                  <a:gd name="T2" fmla="*/ 0 w 7"/>
                  <a:gd name="T3" fmla="*/ 107 h 112"/>
                  <a:gd name="T4" fmla="*/ 2 w 7"/>
                  <a:gd name="T5" fmla="*/ 99 h 112"/>
                  <a:gd name="T6" fmla="*/ 2 w 7"/>
                  <a:gd name="T7" fmla="*/ 82 h 112"/>
                  <a:gd name="T8" fmla="*/ 2 w 7"/>
                  <a:gd name="T9" fmla="*/ 64 h 112"/>
                  <a:gd name="T10" fmla="*/ 5 w 7"/>
                  <a:gd name="T11" fmla="*/ 30 h 112"/>
                  <a:gd name="T12" fmla="*/ 7 w 7"/>
                  <a:gd name="T13" fmla="*/ 13 h 112"/>
                  <a:gd name="T14" fmla="*/ 7 w 7"/>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2"/>
                  <a:gd name="T26" fmla="*/ 7 w 7"/>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2">
                    <a:moveTo>
                      <a:pt x="0" y="112"/>
                    </a:moveTo>
                    <a:lnTo>
                      <a:pt x="0" y="107"/>
                    </a:lnTo>
                    <a:lnTo>
                      <a:pt x="2" y="99"/>
                    </a:lnTo>
                    <a:lnTo>
                      <a:pt x="2" y="82"/>
                    </a:lnTo>
                    <a:lnTo>
                      <a:pt x="2" y="64"/>
                    </a:lnTo>
                    <a:lnTo>
                      <a:pt x="5" y="30"/>
                    </a:lnTo>
                    <a:lnTo>
                      <a:pt x="7"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601" name="Freeform 237"/>
              <p:cNvSpPr>
                <a:spLocks/>
              </p:cNvSpPr>
              <p:nvPr/>
            </p:nvSpPr>
            <p:spPr bwMode="auto">
              <a:xfrm>
                <a:off x="857" y="1065"/>
                <a:ext cx="5" cy="43"/>
              </a:xfrm>
              <a:custGeom>
                <a:avLst/>
                <a:gdLst>
                  <a:gd name="T0" fmla="*/ 0 w 5"/>
                  <a:gd name="T1" fmla="*/ 43 h 43"/>
                  <a:gd name="T2" fmla="*/ 3 w 5"/>
                  <a:gd name="T3" fmla="*/ 30 h 43"/>
                  <a:gd name="T4" fmla="*/ 3 w 5"/>
                  <a:gd name="T5" fmla="*/ 17 h 43"/>
                  <a:gd name="T6" fmla="*/ 5 w 5"/>
                  <a:gd name="T7" fmla="*/ 0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43"/>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02" name="Freeform 238"/>
              <p:cNvSpPr>
                <a:spLocks/>
              </p:cNvSpPr>
              <p:nvPr/>
            </p:nvSpPr>
            <p:spPr bwMode="auto">
              <a:xfrm>
                <a:off x="862" y="1034"/>
                <a:ext cx="5" cy="31"/>
              </a:xfrm>
              <a:custGeom>
                <a:avLst/>
                <a:gdLst>
                  <a:gd name="T0" fmla="*/ 0 w 5"/>
                  <a:gd name="T1" fmla="*/ 31 h 31"/>
                  <a:gd name="T2" fmla="*/ 0 w 5"/>
                  <a:gd name="T3" fmla="*/ 22 h 31"/>
                  <a:gd name="T4" fmla="*/ 3 w 5"/>
                  <a:gd name="T5" fmla="*/ 18 h 31"/>
                  <a:gd name="T6" fmla="*/ 3 w 5"/>
                  <a:gd name="T7" fmla="*/ 9 h 31"/>
                  <a:gd name="T8" fmla="*/ 5 w 5"/>
                  <a:gd name="T9" fmla="*/ 0 h 31"/>
                  <a:gd name="T10" fmla="*/ 0 60000 65536"/>
                  <a:gd name="T11" fmla="*/ 0 60000 65536"/>
                  <a:gd name="T12" fmla="*/ 0 60000 65536"/>
                  <a:gd name="T13" fmla="*/ 0 60000 65536"/>
                  <a:gd name="T14" fmla="*/ 0 60000 65536"/>
                  <a:gd name="T15" fmla="*/ 0 w 5"/>
                  <a:gd name="T16" fmla="*/ 0 h 31"/>
                  <a:gd name="T17" fmla="*/ 5 w 5"/>
                  <a:gd name="T18" fmla="*/ 31 h 31"/>
                </a:gdLst>
                <a:ahLst/>
                <a:cxnLst>
                  <a:cxn ang="T10">
                    <a:pos x="T0" y="T1"/>
                  </a:cxn>
                  <a:cxn ang="T11">
                    <a:pos x="T2" y="T3"/>
                  </a:cxn>
                  <a:cxn ang="T12">
                    <a:pos x="T4" y="T5"/>
                  </a:cxn>
                  <a:cxn ang="T13">
                    <a:pos x="T6" y="T7"/>
                  </a:cxn>
                  <a:cxn ang="T14">
                    <a:pos x="T8" y="T9"/>
                  </a:cxn>
                </a:cxnLst>
                <a:rect l="T15" t="T16" r="T17" b="T18"/>
                <a:pathLst>
                  <a:path w="5" h="31">
                    <a:moveTo>
                      <a:pt x="0" y="31"/>
                    </a:moveTo>
                    <a:lnTo>
                      <a:pt x="0" y="22"/>
                    </a:lnTo>
                    <a:lnTo>
                      <a:pt x="3" y="18"/>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03" name="Freeform 239"/>
              <p:cNvSpPr>
                <a:spLocks/>
              </p:cNvSpPr>
              <p:nvPr/>
            </p:nvSpPr>
            <p:spPr bwMode="auto">
              <a:xfrm>
                <a:off x="867" y="974"/>
                <a:ext cx="8" cy="60"/>
              </a:xfrm>
              <a:custGeom>
                <a:avLst/>
                <a:gdLst>
                  <a:gd name="T0" fmla="*/ 0 w 8"/>
                  <a:gd name="T1" fmla="*/ 60 h 60"/>
                  <a:gd name="T2" fmla="*/ 3 w 8"/>
                  <a:gd name="T3" fmla="*/ 48 h 60"/>
                  <a:gd name="T4" fmla="*/ 3 w 8"/>
                  <a:gd name="T5" fmla="*/ 30 h 60"/>
                  <a:gd name="T6" fmla="*/ 6 w 8"/>
                  <a:gd name="T7" fmla="*/ 13 h 60"/>
                  <a:gd name="T8" fmla="*/ 8 w 8"/>
                  <a:gd name="T9" fmla="*/ 0 h 60"/>
                  <a:gd name="T10" fmla="*/ 0 60000 65536"/>
                  <a:gd name="T11" fmla="*/ 0 60000 65536"/>
                  <a:gd name="T12" fmla="*/ 0 60000 65536"/>
                  <a:gd name="T13" fmla="*/ 0 60000 65536"/>
                  <a:gd name="T14" fmla="*/ 0 60000 65536"/>
                  <a:gd name="T15" fmla="*/ 0 w 8"/>
                  <a:gd name="T16" fmla="*/ 0 h 60"/>
                  <a:gd name="T17" fmla="*/ 8 w 8"/>
                  <a:gd name="T18" fmla="*/ 60 h 60"/>
                </a:gdLst>
                <a:ahLst/>
                <a:cxnLst>
                  <a:cxn ang="T10">
                    <a:pos x="T0" y="T1"/>
                  </a:cxn>
                  <a:cxn ang="T11">
                    <a:pos x="T2" y="T3"/>
                  </a:cxn>
                  <a:cxn ang="T12">
                    <a:pos x="T4" y="T5"/>
                  </a:cxn>
                  <a:cxn ang="T13">
                    <a:pos x="T6" y="T7"/>
                  </a:cxn>
                  <a:cxn ang="T14">
                    <a:pos x="T8" y="T9"/>
                  </a:cxn>
                </a:cxnLst>
                <a:rect l="T15" t="T16" r="T17" b="T18"/>
                <a:pathLst>
                  <a:path w="8" h="60">
                    <a:moveTo>
                      <a:pt x="0" y="60"/>
                    </a:moveTo>
                    <a:lnTo>
                      <a:pt x="3" y="48"/>
                    </a:lnTo>
                    <a:lnTo>
                      <a:pt x="3" y="30"/>
                    </a:lnTo>
                    <a:lnTo>
                      <a:pt x="6"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04" name="Freeform 240"/>
              <p:cNvSpPr>
                <a:spLocks/>
              </p:cNvSpPr>
              <p:nvPr/>
            </p:nvSpPr>
            <p:spPr bwMode="auto">
              <a:xfrm>
                <a:off x="875" y="953"/>
                <a:ext cx="5" cy="21"/>
              </a:xfrm>
              <a:custGeom>
                <a:avLst/>
                <a:gdLst>
                  <a:gd name="T0" fmla="*/ 0 w 5"/>
                  <a:gd name="T1" fmla="*/ 21 h 21"/>
                  <a:gd name="T2" fmla="*/ 0 w 5"/>
                  <a:gd name="T3" fmla="*/ 13 h 21"/>
                  <a:gd name="T4" fmla="*/ 3 w 5"/>
                  <a:gd name="T5" fmla="*/ 4 h 21"/>
                  <a:gd name="T6" fmla="*/ 5 w 5"/>
                  <a:gd name="T7" fmla="*/ 0 h 21"/>
                  <a:gd name="T8" fmla="*/ 5 w 5"/>
                  <a:gd name="T9" fmla="*/ 4 h 21"/>
                  <a:gd name="T10" fmla="*/ 0 60000 65536"/>
                  <a:gd name="T11" fmla="*/ 0 60000 65536"/>
                  <a:gd name="T12" fmla="*/ 0 60000 65536"/>
                  <a:gd name="T13" fmla="*/ 0 60000 65536"/>
                  <a:gd name="T14" fmla="*/ 0 60000 65536"/>
                  <a:gd name="T15" fmla="*/ 0 w 5"/>
                  <a:gd name="T16" fmla="*/ 0 h 21"/>
                  <a:gd name="T17" fmla="*/ 5 w 5"/>
                  <a:gd name="T18" fmla="*/ 21 h 21"/>
                </a:gdLst>
                <a:ahLst/>
                <a:cxnLst>
                  <a:cxn ang="T10">
                    <a:pos x="T0" y="T1"/>
                  </a:cxn>
                  <a:cxn ang="T11">
                    <a:pos x="T2" y="T3"/>
                  </a:cxn>
                  <a:cxn ang="T12">
                    <a:pos x="T4" y="T5"/>
                  </a:cxn>
                  <a:cxn ang="T13">
                    <a:pos x="T6" y="T7"/>
                  </a:cxn>
                  <a:cxn ang="T14">
                    <a:pos x="T8" y="T9"/>
                  </a:cxn>
                </a:cxnLst>
                <a:rect l="T15" t="T16" r="T17" b="T18"/>
                <a:pathLst>
                  <a:path w="5" h="21">
                    <a:moveTo>
                      <a:pt x="0" y="21"/>
                    </a:moveTo>
                    <a:lnTo>
                      <a:pt x="0" y="13"/>
                    </a:lnTo>
                    <a:lnTo>
                      <a:pt x="3" y="4"/>
                    </a:lnTo>
                    <a:lnTo>
                      <a:pt x="5" y="0"/>
                    </a:lnTo>
                    <a:lnTo>
                      <a:pt x="5" y="4"/>
                    </a:lnTo>
                  </a:path>
                </a:pathLst>
              </a:custGeom>
              <a:solidFill>
                <a:srgbClr val="CC00CC"/>
              </a:solidFill>
              <a:ln w="12700">
                <a:solidFill>
                  <a:srgbClr val="CC00CC"/>
                </a:solidFill>
                <a:prstDash val="solid"/>
                <a:round/>
                <a:headEnd/>
                <a:tailEnd/>
              </a:ln>
            </p:spPr>
            <p:txBody>
              <a:bodyPr/>
              <a:lstStyle/>
              <a:p>
                <a:endParaRPr lang="es-ES"/>
              </a:p>
            </p:txBody>
          </p:sp>
          <p:sp>
            <p:nvSpPr>
              <p:cNvPr id="130605" name="Freeform 241"/>
              <p:cNvSpPr>
                <a:spLocks/>
              </p:cNvSpPr>
              <p:nvPr/>
            </p:nvSpPr>
            <p:spPr bwMode="auto">
              <a:xfrm>
                <a:off x="880" y="957"/>
                <a:ext cx="5" cy="95"/>
              </a:xfrm>
              <a:custGeom>
                <a:avLst/>
                <a:gdLst>
                  <a:gd name="T0" fmla="*/ 0 w 5"/>
                  <a:gd name="T1" fmla="*/ 0 h 95"/>
                  <a:gd name="T2" fmla="*/ 0 w 5"/>
                  <a:gd name="T3" fmla="*/ 9 h 95"/>
                  <a:gd name="T4" fmla="*/ 0 w 5"/>
                  <a:gd name="T5" fmla="*/ 17 h 95"/>
                  <a:gd name="T6" fmla="*/ 3 w 5"/>
                  <a:gd name="T7" fmla="*/ 43 h 95"/>
                  <a:gd name="T8" fmla="*/ 3 w 5"/>
                  <a:gd name="T9" fmla="*/ 73 h 95"/>
                  <a:gd name="T10" fmla="*/ 5 w 5"/>
                  <a:gd name="T11" fmla="*/ 86 h 95"/>
                  <a:gd name="T12" fmla="*/ 5 w 5"/>
                  <a:gd name="T13" fmla="*/ 95 h 95"/>
                  <a:gd name="T14" fmla="*/ 0 60000 65536"/>
                  <a:gd name="T15" fmla="*/ 0 60000 65536"/>
                  <a:gd name="T16" fmla="*/ 0 60000 65536"/>
                  <a:gd name="T17" fmla="*/ 0 60000 65536"/>
                  <a:gd name="T18" fmla="*/ 0 60000 65536"/>
                  <a:gd name="T19" fmla="*/ 0 60000 65536"/>
                  <a:gd name="T20" fmla="*/ 0 60000 65536"/>
                  <a:gd name="T21" fmla="*/ 0 w 5"/>
                  <a:gd name="T22" fmla="*/ 0 h 95"/>
                  <a:gd name="T23" fmla="*/ 5 w 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5">
                    <a:moveTo>
                      <a:pt x="0" y="0"/>
                    </a:moveTo>
                    <a:lnTo>
                      <a:pt x="0" y="9"/>
                    </a:lnTo>
                    <a:lnTo>
                      <a:pt x="0" y="17"/>
                    </a:lnTo>
                    <a:lnTo>
                      <a:pt x="3" y="43"/>
                    </a:lnTo>
                    <a:lnTo>
                      <a:pt x="3" y="73"/>
                    </a:lnTo>
                    <a:lnTo>
                      <a:pt x="5" y="86"/>
                    </a:lnTo>
                    <a:lnTo>
                      <a:pt x="5" y="95"/>
                    </a:lnTo>
                  </a:path>
                </a:pathLst>
              </a:custGeom>
              <a:solidFill>
                <a:srgbClr val="CC00CC"/>
              </a:solidFill>
              <a:ln w="12700">
                <a:solidFill>
                  <a:srgbClr val="CC00CC"/>
                </a:solidFill>
                <a:prstDash val="solid"/>
                <a:round/>
                <a:headEnd/>
                <a:tailEnd/>
              </a:ln>
            </p:spPr>
            <p:txBody>
              <a:bodyPr/>
              <a:lstStyle/>
              <a:p>
                <a:endParaRPr lang="es-ES"/>
              </a:p>
            </p:txBody>
          </p:sp>
          <p:sp>
            <p:nvSpPr>
              <p:cNvPr id="130606" name="Freeform 242"/>
              <p:cNvSpPr>
                <a:spLocks/>
              </p:cNvSpPr>
              <p:nvPr/>
            </p:nvSpPr>
            <p:spPr bwMode="auto">
              <a:xfrm>
                <a:off x="885" y="1052"/>
                <a:ext cx="8" cy="21"/>
              </a:xfrm>
              <a:custGeom>
                <a:avLst/>
                <a:gdLst>
                  <a:gd name="T0" fmla="*/ 0 w 8"/>
                  <a:gd name="T1" fmla="*/ 0 h 21"/>
                  <a:gd name="T2" fmla="*/ 3 w 8"/>
                  <a:gd name="T3" fmla="*/ 8 h 21"/>
                  <a:gd name="T4" fmla="*/ 3 w 8"/>
                  <a:gd name="T5" fmla="*/ 13 h 21"/>
                  <a:gd name="T6" fmla="*/ 8 w 8"/>
                  <a:gd name="T7" fmla="*/ 21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3" y="8"/>
                    </a:lnTo>
                    <a:lnTo>
                      <a:pt x="3" y="13"/>
                    </a:lnTo>
                    <a:lnTo>
                      <a:pt x="8" y="21"/>
                    </a:lnTo>
                  </a:path>
                </a:pathLst>
              </a:custGeom>
              <a:solidFill>
                <a:srgbClr val="CC00CC"/>
              </a:solidFill>
              <a:ln w="12700">
                <a:solidFill>
                  <a:srgbClr val="CC00CC"/>
                </a:solidFill>
                <a:prstDash val="solid"/>
                <a:round/>
                <a:headEnd/>
                <a:tailEnd/>
              </a:ln>
            </p:spPr>
            <p:txBody>
              <a:bodyPr/>
              <a:lstStyle/>
              <a:p>
                <a:endParaRPr lang="es-ES"/>
              </a:p>
            </p:txBody>
          </p:sp>
          <p:sp>
            <p:nvSpPr>
              <p:cNvPr id="130607" name="Freeform 243"/>
              <p:cNvSpPr>
                <a:spLocks/>
              </p:cNvSpPr>
              <p:nvPr/>
            </p:nvSpPr>
            <p:spPr bwMode="auto">
              <a:xfrm>
                <a:off x="893" y="1073"/>
                <a:ext cx="5" cy="39"/>
              </a:xfrm>
              <a:custGeom>
                <a:avLst/>
                <a:gdLst>
                  <a:gd name="T0" fmla="*/ 0 w 5"/>
                  <a:gd name="T1" fmla="*/ 0 h 39"/>
                  <a:gd name="T2" fmla="*/ 3 w 5"/>
                  <a:gd name="T3" fmla="*/ 9 h 39"/>
                  <a:gd name="T4" fmla="*/ 3 w 5"/>
                  <a:gd name="T5" fmla="*/ 22 h 39"/>
                  <a:gd name="T6" fmla="*/ 5 w 5"/>
                  <a:gd name="T7" fmla="*/ 35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9"/>
                    </a:lnTo>
                    <a:lnTo>
                      <a:pt x="3" y="22"/>
                    </a:lnTo>
                    <a:lnTo>
                      <a:pt x="5" y="35"/>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608" name="Freeform 244"/>
              <p:cNvSpPr>
                <a:spLocks/>
              </p:cNvSpPr>
              <p:nvPr/>
            </p:nvSpPr>
            <p:spPr bwMode="auto">
              <a:xfrm>
                <a:off x="898" y="1090"/>
                <a:ext cx="5" cy="22"/>
              </a:xfrm>
              <a:custGeom>
                <a:avLst/>
                <a:gdLst>
                  <a:gd name="T0" fmla="*/ 0 w 5"/>
                  <a:gd name="T1" fmla="*/ 22 h 22"/>
                  <a:gd name="T2" fmla="*/ 0 w 5"/>
                  <a:gd name="T3" fmla="*/ 22 h 22"/>
                  <a:gd name="T4" fmla="*/ 3 w 5"/>
                  <a:gd name="T5" fmla="*/ 13 h 22"/>
                  <a:gd name="T6" fmla="*/ 5 w 5"/>
                  <a:gd name="T7" fmla="*/ 0 h 22"/>
                  <a:gd name="T8" fmla="*/ 0 60000 65536"/>
                  <a:gd name="T9" fmla="*/ 0 60000 65536"/>
                  <a:gd name="T10" fmla="*/ 0 60000 65536"/>
                  <a:gd name="T11" fmla="*/ 0 60000 65536"/>
                  <a:gd name="T12" fmla="*/ 0 w 5"/>
                  <a:gd name="T13" fmla="*/ 0 h 22"/>
                  <a:gd name="T14" fmla="*/ 5 w 5"/>
                  <a:gd name="T15" fmla="*/ 22 h 22"/>
                </a:gdLst>
                <a:ahLst/>
                <a:cxnLst>
                  <a:cxn ang="T8">
                    <a:pos x="T0" y="T1"/>
                  </a:cxn>
                  <a:cxn ang="T9">
                    <a:pos x="T2" y="T3"/>
                  </a:cxn>
                  <a:cxn ang="T10">
                    <a:pos x="T4" y="T5"/>
                  </a:cxn>
                  <a:cxn ang="T11">
                    <a:pos x="T6" y="T7"/>
                  </a:cxn>
                </a:cxnLst>
                <a:rect l="T12" t="T13" r="T14" b="T15"/>
                <a:pathLst>
                  <a:path w="5" h="22">
                    <a:moveTo>
                      <a:pt x="0" y="22"/>
                    </a:moveTo>
                    <a:lnTo>
                      <a:pt x="0" y="22"/>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09" name="Freeform 245"/>
              <p:cNvSpPr>
                <a:spLocks/>
              </p:cNvSpPr>
              <p:nvPr/>
            </p:nvSpPr>
            <p:spPr bwMode="auto">
              <a:xfrm>
                <a:off x="903" y="1065"/>
                <a:ext cx="8" cy="25"/>
              </a:xfrm>
              <a:custGeom>
                <a:avLst/>
                <a:gdLst>
                  <a:gd name="T0" fmla="*/ 0 w 8"/>
                  <a:gd name="T1" fmla="*/ 25 h 25"/>
                  <a:gd name="T2" fmla="*/ 3 w 8"/>
                  <a:gd name="T3" fmla="*/ 13 h 25"/>
                  <a:gd name="T4" fmla="*/ 8 w 8"/>
                  <a:gd name="T5" fmla="*/ 0 h 25"/>
                  <a:gd name="T6" fmla="*/ 0 60000 65536"/>
                  <a:gd name="T7" fmla="*/ 0 60000 65536"/>
                  <a:gd name="T8" fmla="*/ 0 60000 65536"/>
                  <a:gd name="T9" fmla="*/ 0 w 8"/>
                  <a:gd name="T10" fmla="*/ 0 h 25"/>
                  <a:gd name="T11" fmla="*/ 8 w 8"/>
                  <a:gd name="T12" fmla="*/ 25 h 25"/>
                </a:gdLst>
                <a:ahLst/>
                <a:cxnLst>
                  <a:cxn ang="T6">
                    <a:pos x="T0" y="T1"/>
                  </a:cxn>
                  <a:cxn ang="T7">
                    <a:pos x="T2" y="T3"/>
                  </a:cxn>
                  <a:cxn ang="T8">
                    <a:pos x="T4" y="T5"/>
                  </a:cxn>
                </a:cxnLst>
                <a:rect l="T9" t="T10" r="T11" b="T12"/>
                <a:pathLst>
                  <a:path w="8" h="25">
                    <a:moveTo>
                      <a:pt x="0" y="25"/>
                    </a:moveTo>
                    <a:lnTo>
                      <a:pt x="3"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10" name="Freeform 246"/>
              <p:cNvSpPr>
                <a:spLocks/>
              </p:cNvSpPr>
              <p:nvPr/>
            </p:nvSpPr>
            <p:spPr bwMode="auto">
              <a:xfrm>
                <a:off x="911" y="1017"/>
                <a:ext cx="5" cy="48"/>
              </a:xfrm>
              <a:custGeom>
                <a:avLst/>
                <a:gdLst>
                  <a:gd name="T0" fmla="*/ 0 w 5"/>
                  <a:gd name="T1" fmla="*/ 48 h 48"/>
                  <a:gd name="T2" fmla="*/ 2 w 5"/>
                  <a:gd name="T3" fmla="*/ 26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2" y="26"/>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11" name="Freeform 247"/>
              <p:cNvSpPr>
                <a:spLocks/>
              </p:cNvSpPr>
              <p:nvPr/>
            </p:nvSpPr>
            <p:spPr bwMode="auto">
              <a:xfrm>
                <a:off x="916" y="970"/>
                <a:ext cx="5" cy="47"/>
              </a:xfrm>
              <a:custGeom>
                <a:avLst/>
                <a:gdLst>
                  <a:gd name="T0" fmla="*/ 0 w 5"/>
                  <a:gd name="T1" fmla="*/ 47 h 47"/>
                  <a:gd name="T2" fmla="*/ 0 w 5"/>
                  <a:gd name="T3" fmla="*/ 34 h 47"/>
                  <a:gd name="T4" fmla="*/ 3 w 5"/>
                  <a:gd name="T5" fmla="*/ 17 h 47"/>
                  <a:gd name="T6" fmla="*/ 3 w 5"/>
                  <a:gd name="T7" fmla="*/ 4 h 47"/>
                  <a:gd name="T8" fmla="*/ 5 w 5"/>
                  <a:gd name="T9" fmla="*/ 0 h 47"/>
                  <a:gd name="T10" fmla="*/ 5 w 5"/>
                  <a:gd name="T11" fmla="*/ 0 h 47"/>
                  <a:gd name="T12" fmla="*/ 0 60000 65536"/>
                  <a:gd name="T13" fmla="*/ 0 60000 65536"/>
                  <a:gd name="T14" fmla="*/ 0 60000 65536"/>
                  <a:gd name="T15" fmla="*/ 0 60000 65536"/>
                  <a:gd name="T16" fmla="*/ 0 60000 65536"/>
                  <a:gd name="T17" fmla="*/ 0 60000 65536"/>
                  <a:gd name="T18" fmla="*/ 0 w 5"/>
                  <a:gd name="T19" fmla="*/ 0 h 47"/>
                  <a:gd name="T20" fmla="*/ 5 w 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5" h="47">
                    <a:moveTo>
                      <a:pt x="0" y="47"/>
                    </a:moveTo>
                    <a:lnTo>
                      <a:pt x="0" y="34"/>
                    </a:lnTo>
                    <a:lnTo>
                      <a:pt x="3" y="17"/>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12" name="Freeform 248"/>
              <p:cNvSpPr>
                <a:spLocks/>
              </p:cNvSpPr>
              <p:nvPr/>
            </p:nvSpPr>
            <p:spPr bwMode="auto">
              <a:xfrm>
                <a:off x="921" y="970"/>
                <a:ext cx="8" cy="60"/>
              </a:xfrm>
              <a:custGeom>
                <a:avLst/>
                <a:gdLst>
                  <a:gd name="T0" fmla="*/ 0 w 8"/>
                  <a:gd name="T1" fmla="*/ 0 h 60"/>
                  <a:gd name="T2" fmla="*/ 0 w 8"/>
                  <a:gd name="T3" fmla="*/ 4 h 60"/>
                  <a:gd name="T4" fmla="*/ 3 w 8"/>
                  <a:gd name="T5" fmla="*/ 8 h 60"/>
                  <a:gd name="T6" fmla="*/ 3 w 8"/>
                  <a:gd name="T7" fmla="*/ 26 h 60"/>
                  <a:gd name="T8" fmla="*/ 5 w 8"/>
                  <a:gd name="T9" fmla="*/ 43 h 60"/>
                  <a:gd name="T10" fmla="*/ 8 w 8"/>
                  <a:gd name="T11" fmla="*/ 60 h 60"/>
                  <a:gd name="T12" fmla="*/ 0 60000 65536"/>
                  <a:gd name="T13" fmla="*/ 0 60000 65536"/>
                  <a:gd name="T14" fmla="*/ 0 60000 65536"/>
                  <a:gd name="T15" fmla="*/ 0 60000 65536"/>
                  <a:gd name="T16" fmla="*/ 0 60000 65536"/>
                  <a:gd name="T17" fmla="*/ 0 60000 65536"/>
                  <a:gd name="T18" fmla="*/ 0 w 8"/>
                  <a:gd name="T19" fmla="*/ 0 h 60"/>
                  <a:gd name="T20" fmla="*/ 8 w 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8" h="60">
                    <a:moveTo>
                      <a:pt x="0" y="0"/>
                    </a:moveTo>
                    <a:lnTo>
                      <a:pt x="0" y="4"/>
                    </a:lnTo>
                    <a:lnTo>
                      <a:pt x="3" y="8"/>
                    </a:lnTo>
                    <a:lnTo>
                      <a:pt x="3" y="26"/>
                    </a:lnTo>
                    <a:lnTo>
                      <a:pt x="5" y="43"/>
                    </a:lnTo>
                    <a:lnTo>
                      <a:pt x="8" y="60"/>
                    </a:lnTo>
                  </a:path>
                </a:pathLst>
              </a:custGeom>
              <a:solidFill>
                <a:srgbClr val="CC00CC"/>
              </a:solidFill>
              <a:ln w="12700">
                <a:solidFill>
                  <a:srgbClr val="CC00CC"/>
                </a:solidFill>
                <a:prstDash val="solid"/>
                <a:round/>
                <a:headEnd/>
                <a:tailEnd/>
              </a:ln>
            </p:spPr>
            <p:txBody>
              <a:bodyPr/>
              <a:lstStyle/>
              <a:p>
                <a:endParaRPr lang="es-ES"/>
              </a:p>
            </p:txBody>
          </p:sp>
          <p:sp>
            <p:nvSpPr>
              <p:cNvPr id="130613" name="Freeform 249"/>
              <p:cNvSpPr>
                <a:spLocks/>
              </p:cNvSpPr>
              <p:nvPr/>
            </p:nvSpPr>
            <p:spPr bwMode="auto">
              <a:xfrm>
                <a:off x="929" y="1030"/>
                <a:ext cx="5" cy="39"/>
              </a:xfrm>
              <a:custGeom>
                <a:avLst/>
                <a:gdLst>
                  <a:gd name="T0" fmla="*/ 0 w 5"/>
                  <a:gd name="T1" fmla="*/ 0 h 39"/>
                  <a:gd name="T2" fmla="*/ 2 w 5"/>
                  <a:gd name="T3" fmla="*/ 22 h 39"/>
                  <a:gd name="T4" fmla="*/ 5 w 5"/>
                  <a:gd name="T5" fmla="*/ 39 h 39"/>
                  <a:gd name="T6" fmla="*/ 0 60000 65536"/>
                  <a:gd name="T7" fmla="*/ 0 60000 65536"/>
                  <a:gd name="T8" fmla="*/ 0 60000 65536"/>
                  <a:gd name="T9" fmla="*/ 0 w 5"/>
                  <a:gd name="T10" fmla="*/ 0 h 39"/>
                  <a:gd name="T11" fmla="*/ 5 w 5"/>
                  <a:gd name="T12" fmla="*/ 39 h 39"/>
                </a:gdLst>
                <a:ahLst/>
                <a:cxnLst>
                  <a:cxn ang="T6">
                    <a:pos x="T0" y="T1"/>
                  </a:cxn>
                  <a:cxn ang="T7">
                    <a:pos x="T2" y="T3"/>
                  </a:cxn>
                  <a:cxn ang="T8">
                    <a:pos x="T4" y="T5"/>
                  </a:cxn>
                </a:cxnLst>
                <a:rect l="T9" t="T10" r="T11" b="T12"/>
                <a:pathLst>
                  <a:path w="5" h="39">
                    <a:moveTo>
                      <a:pt x="0" y="0"/>
                    </a:moveTo>
                    <a:lnTo>
                      <a:pt x="2" y="22"/>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614" name="Freeform 250"/>
              <p:cNvSpPr>
                <a:spLocks/>
              </p:cNvSpPr>
              <p:nvPr/>
            </p:nvSpPr>
            <p:spPr bwMode="auto">
              <a:xfrm>
                <a:off x="934" y="1069"/>
                <a:ext cx="5" cy="43"/>
              </a:xfrm>
              <a:custGeom>
                <a:avLst/>
                <a:gdLst>
                  <a:gd name="T0" fmla="*/ 0 w 5"/>
                  <a:gd name="T1" fmla="*/ 0 h 43"/>
                  <a:gd name="T2" fmla="*/ 2 w 5"/>
                  <a:gd name="T3" fmla="*/ 17 h 43"/>
                  <a:gd name="T4" fmla="*/ 2 w 5"/>
                  <a:gd name="T5" fmla="*/ 30 h 43"/>
                  <a:gd name="T6" fmla="*/ 5 w 5"/>
                  <a:gd name="T7" fmla="*/ 43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0"/>
                    </a:moveTo>
                    <a:lnTo>
                      <a:pt x="2" y="17"/>
                    </a:lnTo>
                    <a:lnTo>
                      <a:pt x="2" y="30"/>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615" name="Freeform 251"/>
              <p:cNvSpPr>
                <a:spLocks/>
              </p:cNvSpPr>
              <p:nvPr/>
            </p:nvSpPr>
            <p:spPr bwMode="auto">
              <a:xfrm>
                <a:off x="939" y="1112"/>
                <a:ext cx="8" cy="78"/>
              </a:xfrm>
              <a:custGeom>
                <a:avLst/>
                <a:gdLst>
                  <a:gd name="T0" fmla="*/ 0 w 8"/>
                  <a:gd name="T1" fmla="*/ 0 h 78"/>
                  <a:gd name="T2" fmla="*/ 0 w 8"/>
                  <a:gd name="T3" fmla="*/ 9 h 78"/>
                  <a:gd name="T4" fmla="*/ 3 w 8"/>
                  <a:gd name="T5" fmla="*/ 22 h 78"/>
                  <a:gd name="T6" fmla="*/ 3 w 8"/>
                  <a:gd name="T7" fmla="*/ 47 h 78"/>
                  <a:gd name="T8" fmla="*/ 5 w 8"/>
                  <a:gd name="T9" fmla="*/ 69 h 78"/>
                  <a:gd name="T10" fmla="*/ 8 w 8"/>
                  <a:gd name="T11" fmla="*/ 73 h 78"/>
                  <a:gd name="T12" fmla="*/ 8 w 8"/>
                  <a:gd name="T13" fmla="*/ 78 h 78"/>
                  <a:gd name="T14" fmla="*/ 0 60000 65536"/>
                  <a:gd name="T15" fmla="*/ 0 60000 65536"/>
                  <a:gd name="T16" fmla="*/ 0 60000 65536"/>
                  <a:gd name="T17" fmla="*/ 0 60000 65536"/>
                  <a:gd name="T18" fmla="*/ 0 60000 65536"/>
                  <a:gd name="T19" fmla="*/ 0 60000 65536"/>
                  <a:gd name="T20" fmla="*/ 0 60000 65536"/>
                  <a:gd name="T21" fmla="*/ 0 w 8"/>
                  <a:gd name="T22" fmla="*/ 0 h 78"/>
                  <a:gd name="T23" fmla="*/ 8 w 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8">
                    <a:moveTo>
                      <a:pt x="0" y="0"/>
                    </a:moveTo>
                    <a:lnTo>
                      <a:pt x="0" y="9"/>
                    </a:lnTo>
                    <a:lnTo>
                      <a:pt x="3" y="22"/>
                    </a:lnTo>
                    <a:lnTo>
                      <a:pt x="3" y="47"/>
                    </a:lnTo>
                    <a:lnTo>
                      <a:pt x="5" y="69"/>
                    </a:lnTo>
                    <a:lnTo>
                      <a:pt x="8" y="73"/>
                    </a:lnTo>
                    <a:lnTo>
                      <a:pt x="8" y="78"/>
                    </a:lnTo>
                  </a:path>
                </a:pathLst>
              </a:custGeom>
              <a:solidFill>
                <a:srgbClr val="CC00CC"/>
              </a:solidFill>
              <a:ln w="12700">
                <a:solidFill>
                  <a:srgbClr val="CC00CC"/>
                </a:solidFill>
                <a:prstDash val="solid"/>
                <a:round/>
                <a:headEnd/>
                <a:tailEnd/>
              </a:ln>
            </p:spPr>
            <p:txBody>
              <a:bodyPr/>
              <a:lstStyle/>
              <a:p>
                <a:endParaRPr lang="es-ES"/>
              </a:p>
            </p:txBody>
          </p:sp>
          <p:sp>
            <p:nvSpPr>
              <p:cNvPr id="130616" name="Freeform 252"/>
              <p:cNvSpPr>
                <a:spLocks/>
              </p:cNvSpPr>
              <p:nvPr/>
            </p:nvSpPr>
            <p:spPr bwMode="auto">
              <a:xfrm>
                <a:off x="947" y="1112"/>
                <a:ext cx="5" cy="78"/>
              </a:xfrm>
              <a:custGeom>
                <a:avLst/>
                <a:gdLst>
                  <a:gd name="T0" fmla="*/ 0 w 5"/>
                  <a:gd name="T1" fmla="*/ 78 h 78"/>
                  <a:gd name="T2" fmla="*/ 0 w 5"/>
                  <a:gd name="T3" fmla="*/ 73 h 78"/>
                  <a:gd name="T4" fmla="*/ 2 w 5"/>
                  <a:gd name="T5" fmla="*/ 69 h 78"/>
                  <a:gd name="T6" fmla="*/ 2 w 5"/>
                  <a:gd name="T7" fmla="*/ 56 h 78"/>
                  <a:gd name="T8" fmla="*/ 2 w 5"/>
                  <a:gd name="T9" fmla="*/ 43 h 78"/>
                  <a:gd name="T10" fmla="*/ 5 w 5"/>
                  <a:gd name="T11" fmla="*/ 17 h 78"/>
                  <a:gd name="T12" fmla="*/ 5 w 5"/>
                  <a:gd name="T13" fmla="*/ 9 h 78"/>
                  <a:gd name="T14" fmla="*/ 5 w 5"/>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78"/>
                    </a:moveTo>
                    <a:lnTo>
                      <a:pt x="0" y="73"/>
                    </a:lnTo>
                    <a:lnTo>
                      <a:pt x="2" y="69"/>
                    </a:lnTo>
                    <a:lnTo>
                      <a:pt x="2" y="56"/>
                    </a:lnTo>
                    <a:lnTo>
                      <a:pt x="2" y="43"/>
                    </a:lnTo>
                    <a:lnTo>
                      <a:pt x="5" y="17"/>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17" name="Freeform 253"/>
              <p:cNvSpPr>
                <a:spLocks/>
              </p:cNvSpPr>
              <p:nvPr/>
            </p:nvSpPr>
            <p:spPr bwMode="auto">
              <a:xfrm>
                <a:off x="952" y="1103"/>
                <a:ext cx="5" cy="9"/>
              </a:xfrm>
              <a:custGeom>
                <a:avLst/>
                <a:gdLst>
                  <a:gd name="T0" fmla="*/ 0 w 5"/>
                  <a:gd name="T1" fmla="*/ 9 h 9"/>
                  <a:gd name="T2" fmla="*/ 2 w 5"/>
                  <a:gd name="T3" fmla="*/ 5 h 9"/>
                  <a:gd name="T4" fmla="*/ 5 w 5"/>
                  <a:gd name="T5" fmla="*/ 0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9"/>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18" name="Freeform 254"/>
              <p:cNvSpPr>
                <a:spLocks/>
              </p:cNvSpPr>
              <p:nvPr/>
            </p:nvSpPr>
            <p:spPr bwMode="auto">
              <a:xfrm>
                <a:off x="957" y="1034"/>
                <a:ext cx="8" cy="69"/>
              </a:xfrm>
              <a:custGeom>
                <a:avLst/>
                <a:gdLst>
                  <a:gd name="T0" fmla="*/ 0 w 8"/>
                  <a:gd name="T1" fmla="*/ 69 h 69"/>
                  <a:gd name="T2" fmla="*/ 2 w 8"/>
                  <a:gd name="T3" fmla="*/ 56 h 69"/>
                  <a:gd name="T4" fmla="*/ 2 w 8"/>
                  <a:gd name="T5" fmla="*/ 39 h 69"/>
                  <a:gd name="T6" fmla="*/ 5 w 8"/>
                  <a:gd name="T7" fmla="*/ 18 h 69"/>
                  <a:gd name="T8" fmla="*/ 8 w 8"/>
                  <a:gd name="T9" fmla="*/ 0 h 69"/>
                  <a:gd name="T10" fmla="*/ 0 60000 65536"/>
                  <a:gd name="T11" fmla="*/ 0 60000 65536"/>
                  <a:gd name="T12" fmla="*/ 0 60000 65536"/>
                  <a:gd name="T13" fmla="*/ 0 60000 65536"/>
                  <a:gd name="T14" fmla="*/ 0 60000 65536"/>
                  <a:gd name="T15" fmla="*/ 0 w 8"/>
                  <a:gd name="T16" fmla="*/ 0 h 69"/>
                  <a:gd name="T17" fmla="*/ 8 w 8"/>
                  <a:gd name="T18" fmla="*/ 69 h 69"/>
                </a:gdLst>
                <a:ahLst/>
                <a:cxnLst>
                  <a:cxn ang="T10">
                    <a:pos x="T0" y="T1"/>
                  </a:cxn>
                  <a:cxn ang="T11">
                    <a:pos x="T2" y="T3"/>
                  </a:cxn>
                  <a:cxn ang="T12">
                    <a:pos x="T4" y="T5"/>
                  </a:cxn>
                  <a:cxn ang="T13">
                    <a:pos x="T6" y="T7"/>
                  </a:cxn>
                  <a:cxn ang="T14">
                    <a:pos x="T8" y="T9"/>
                  </a:cxn>
                </a:cxnLst>
                <a:rect l="T15" t="T16" r="T17" b="T18"/>
                <a:pathLst>
                  <a:path w="8" h="69">
                    <a:moveTo>
                      <a:pt x="0" y="69"/>
                    </a:moveTo>
                    <a:lnTo>
                      <a:pt x="2" y="56"/>
                    </a:lnTo>
                    <a:lnTo>
                      <a:pt x="2" y="39"/>
                    </a:lnTo>
                    <a:lnTo>
                      <a:pt x="5"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19" name="Freeform 255"/>
              <p:cNvSpPr>
                <a:spLocks/>
              </p:cNvSpPr>
              <p:nvPr/>
            </p:nvSpPr>
            <p:spPr bwMode="auto">
              <a:xfrm>
                <a:off x="965" y="974"/>
                <a:ext cx="5" cy="60"/>
              </a:xfrm>
              <a:custGeom>
                <a:avLst/>
                <a:gdLst>
                  <a:gd name="T0" fmla="*/ 0 w 5"/>
                  <a:gd name="T1" fmla="*/ 60 h 60"/>
                  <a:gd name="T2" fmla="*/ 2 w 5"/>
                  <a:gd name="T3" fmla="*/ 43 h 60"/>
                  <a:gd name="T4" fmla="*/ 2 w 5"/>
                  <a:gd name="T5" fmla="*/ 22 h 60"/>
                  <a:gd name="T6" fmla="*/ 5 w 5"/>
                  <a:gd name="T7" fmla="*/ 9 h 60"/>
                  <a:gd name="T8" fmla="*/ 5 w 5"/>
                  <a:gd name="T9" fmla="*/ 0 h 60"/>
                  <a:gd name="T10" fmla="*/ 0 60000 65536"/>
                  <a:gd name="T11" fmla="*/ 0 60000 65536"/>
                  <a:gd name="T12" fmla="*/ 0 60000 65536"/>
                  <a:gd name="T13" fmla="*/ 0 60000 65536"/>
                  <a:gd name="T14" fmla="*/ 0 60000 65536"/>
                  <a:gd name="T15" fmla="*/ 0 w 5"/>
                  <a:gd name="T16" fmla="*/ 0 h 60"/>
                  <a:gd name="T17" fmla="*/ 5 w 5"/>
                  <a:gd name="T18" fmla="*/ 60 h 60"/>
                </a:gdLst>
                <a:ahLst/>
                <a:cxnLst>
                  <a:cxn ang="T10">
                    <a:pos x="T0" y="T1"/>
                  </a:cxn>
                  <a:cxn ang="T11">
                    <a:pos x="T2" y="T3"/>
                  </a:cxn>
                  <a:cxn ang="T12">
                    <a:pos x="T4" y="T5"/>
                  </a:cxn>
                  <a:cxn ang="T13">
                    <a:pos x="T6" y="T7"/>
                  </a:cxn>
                  <a:cxn ang="T14">
                    <a:pos x="T8" y="T9"/>
                  </a:cxn>
                </a:cxnLst>
                <a:rect l="T15" t="T16" r="T17" b="T18"/>
                <a:pathLst>
                  <a:path w="5" h="60">
                    <a:moveTo>
                      <a:pt x="0" y="60"/>
                    </a:moveTo>
                    <a:lnTo>
                      <a:pt x="2" y="43"/>
                    </a:lnTo>
                    <a:lnTo>
                      <a:pt x="2" y="22"/>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20" name="Freeform 256"/>
              <p:cNvSpPr>
                <a:spLocks/>
              </p:cNvSpPr>
              <p:nvPr/>
            </p:nvSpPr>
            <p:spPr bwMode="auto">
              <a:xfrm>
                <a:off x="970" y="974"/>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621" name="Freeform 257"/>
              <p:cNvSpPr>
                <a:spLocks/>
              </p:cNvSpPr>
              <p:nvPr/>
            </p:nvSpPr>
            <p:spPr bwMode="auto">
              <a:xfrm>
                <a:off x="975" y="1013"/>
                <a:ext cx="7" cy="39"/>
              </a:xfrm>
              <a:custGeom>
                <a:avLst/>
                <a:gdLst>
                  <a:gd name="T0" fmla="*/ 0 w 7"/>
                  <a:gd name="T1" fmla="*/ 0 h 39"/>
                  <a:gd name="T2" fmla="*/ 2 w 7"/>
                  <a:gd name="T3" fmla="*/ 17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7"/>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622" name="Freeform 258"/>
              <p:cNvSpPr>
                <a:spLocks/>
              </p:cNvSpPr>
              <p:nvPr/>
            </p:nvSpPr>
            <p:spPr bwMode="auto">
              <a:xfrm>
                <a:off x="982" y="1052"/>
                <a:ext cx="6" cy="38"/>
              </a:xfrm>
              <a:custGeom>
                <a:avLst/>
                <a:gdLst>
                  <a:gd name="T0" fmla="*/ 0 w 6"/>
                  <a:gd name="T1" fmla="*/ 0 h 38"/>
                  <a:gd name="T2" fmla="*/ 3 w 6"/>
                  <a:gd name="T3" fmla="*/ 17 h 38"/>
                  <a:gd name="T4" fmla="*/ 6 w 6"/>
                  <a:gd name="T5" fmla="*/ 38 h 38"/>
                  <a:gd name="T6" fmla="*/ 0 60000 65536"/>
                  <a:gd name="T7" fmla="*/ 0 60000 65536"/>
                  <a:gd name="T8" fmla="*/ 0 60000 65536"/>
                  <a:gd name="T9" fmla="*/ 0 w 6"/>
                  <a:gd name="T10" fmla="*/ 0 h 38"/>
                  <a:gd name="T11" fmla="*/ 6 w 6"/>
                  <a:gd name="T12" fmla="*/ 38 h 38"/>
                </a:gdLst>
                <a:ahLst/>
                <a:cxnLst>
                  <a:cxn ang="T6">
                    <a:pos x="T0" y="T1"/>
                  </a:cxn>
                  <a:cxn ang="T7">
                    <a:pos x="T2" y="T3"/>
                  </a:cxn>
                  <a:cxn ang="T8">
                    <a:pos x="T4" y="T5"/>
                  </a:cxn>
                </a:cxnLst>
                <a:rect l="T9" t="T10" r="T11" b="T12"/>
                <a:pathLst>
                  <a:path w="6" h="38">
                    <a:moveTo>
                      <a:pt x="0" y="0"/>
                    </a:moveTo>
                    <a:lnTo>
                      <a:pt x="3" y="17"/>
                    </a:lnTo>
                    <a:lnTo>
                      <a:pt x="6" y="38"/>
                    </a:lnTo>
                  </a:path>
                </a:pathLst>
              </a:custGeom>
              <a:solidFill>
                <a:srgbClr val="CC00CC"/>
              </a:solidFill>
              <a:ln w="12700">
                <a:solidFill>
                  <a:srgbClr val="CC00CC"/>
                </a:solidFill>
                <a:prstDash val="solid"/>
                <a:round/>
                <a:headEnd/>
                <a:tailEnd/>
              </a:ln>
            </p:spPr>
            <p:txBody>
              <a:bodyPr/>
              <a:lstStyle/>
              <a:p>
                <a:endParaRPr lang="es-ES"/>
              </a:p>
            </p:txBody>
          </p:sp>
          <p:sp>
            <p:nvSpPr>
              <p:cNvPr id="130623" name="Freeform 259"/>
              <p:cNvSpPr>
                <a:spLocks/>
              </p:cNvSpPr>
              <p:nvPr/>
            </p:nvSpPr>
            <p:spPr bwMode="auto">
              <a:xfrm>
                <a:off x="988" y="1090"/>
                <a:ext cx="5" cy="52"/>
              </a:xfrm>
              <a:custGeom>
                <a:avLst/>
                <a:gdLst>
                  <a:gd name="T0" fmla="*/ 0 w 5"/>
                  <a:gd name="T1" fmla="*/ 0 h 52"/>
                  <a:gd name="T2" fmla="*/ 0 w 5"/>
                  <a:gd name="T3" fmla="*/ 13 h 52"/>
                  <a:gd name="T4" fmla="*/ 2 w 5"/>
                  <a:gd name="T5" fmla="*/ 31 h 52"/>
                  <a:gd name="T6" fmla="*/ 2 w 5"/>
                  <a:gd name="T7" fmla="*/ 44 h 52"/>
                  <a:gd name="T8" fmla="*/ 5 w 5"/>
                  <a:gd name="T9" fmla="*/ 52 h 52"/>
                  <a:gd name="T10" fmla="*/ 0 60000 65536"/>
                  <a:gd name="T11" fmla="*/ 0 60000 65536"/>
                  <a:gd name="T12" fmla="*/ 0 60000 65536"/>
                  <a:gd name="T13" fmla="*/ 0 60000 65536"/>
                  <a:gd name="T14" fmla="*/ 0 60000 65536"/>
                  <a:gd name="T15" fmla="*/ 0 w 5"/>
                  <a:gd name="T16" fmla="*/ 0 h 52"/>
                  <a:gd name="T17" fmla="*/ 5 w 5"/>
                  <a:gd name="T18" fmla="*/ 52 h 52"/>
                </a:gdLst>
                <a:ahLst/>
                <a:cxnLst>
                  <a:cxn ang="T10">
                    <a:pos x="T0" y="T1"/>
                  </a:cxn>
                  <a:cxn ang="T11">
                    <a:pos x="T2" y="T3"/>
                  </a:cxn>
                  <a:cxn ang="T12">
                    <a:pos x="T4" y="T5"/>
                  </a:cxn>
                  <a:cxn ang="T13">
                    <a:pos x="T6" y="T7"/>
                  </a:cxn>
                  <a:cxn ang="T14">
                    <a:pos x="T8" y="T9"/>
                  </a:cxn>
                </a:cxnLst>
                <a:rect l="T15" t="T16" r="T17" b="T18"/>
                <a:pathLst>
                  <a:path w="5" h="52">
                    <a:moveTo>
                      <a:pt x="0" y="0"/>
                    </a:moveTo>
                    <a:lnTo>
                      <a:pt x="0" y="13"/>
                    </a:lnTo>
                    <a:lnTo>
                      <a:pt x="2" y="31"/>
                    </a:lnTo>
                    <a:lnTo>
                      <a:pt x="2" y="44"/>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624" name="Freeform 260"/>
              <p:cNvSpPr>
                <a:spLocks/>
              </p:cNvSpPr>
              <p:nvPr/>
            </p:nvSpPr>
            <p:spPr bwMode="auto">
              <a:xfrm>
                <a:off x="993"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625" name="Line 261"/>
              <p:cNvSpPr>
                <a:spLocks noChangeShapeType="1"/>
              </p:cNvSpPr>
              <p:nvPr/>
            </p:nvSpPr>
            <p:spPr bwMode="auto">
              <a:xfrm flipV="1">
                <a:off x="1000"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26" name="Freeform 262"/>
              <p:cNvSpPr>
                <a:spLocks/>
              </p:cNvSpPr>
              <p:nvPr/>
            </p:nvSpPr>
            <p:spPr bwMode="auto">
              <a:xfrm>
                <a:off x="1005" y="1022"/>
                <a:ext cx="6" cy="38"/>
              </a:xfrm>
              <a:custGeom>
                <a:avLst/>
                <a:gdLst>
                  <a:gd name="T0" fmla="*/ 0 w 6"/>
                  <a:gd name="T1" fmla="*/ 38 h 38"/>
                  <a:gd name="T2" fmla="*/ 3 w 6"/>
                  <a:gd name="T3" fmla="*/ 21 h 38"/>
                  <a:gd name="T4" fmla="*/ 6 w 6"/>
                  <a:gd name="T5" fmla="*/ 0 h 38"/>
                  <a:gd name="T6" fmla="*/ 0 60000 65536"/>
                  <a:gd name="T7" fmla="*/ 0 60000 65536"/>
                  <a:gd name="T8" fmla="*/ 0 60000 65536"/>
                  <a:gd name="T9" fmla="*/ 0 w 6"/>
                  <a:gd name="T10" fmla="*/ 0 h 38"/>
                  <a:gd name="T11" fmla="*/ 6 w 6"/>
                  <a:gd name="T12" fmla="*/ 38 h 38"/>
                </a:gdLst>
                <a:ahLst/>
                <a:cxnLst>
                  <a:cxn ang="T6">
                    <a:pos x="T0" y="T1"/>
                  </a:cxn>
                  <a:cxn ang="T7">
                    <a:pos x="T2" y="T3"/>
                  </a:cxn>
                  <a:cxn ang="T8">
                    <a:pos x="T4" y="T5"/>
                  </a:cxn>
                </a:cxnLst>
                <a:rect l="T9" t="T10" r="T11" b="T12"/>
                <a:pathLst>
                  <a:path w="6" h="38">
                    <a:moveTo>
                      <a:pt x="0" y="38"/>
                    </a:moveTo>
                    <a:lnTo>
                      <a:pt x="3" y="21"/>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627" name="Freeform 263"/>
              <p:cNvSpPr>
                <a:spLocks/>
              </p:cNvSpPr>
              <p:nvPr/>
            </p:nvSpPr>
            <p:spPr bwMode="auto">
              <a:xfrm>
                <a:off x="1011" y="966"/>
                <a:ext cx="7" cy="56"/>
              </a:xfrm>
              <a:custGeom>
                <a:avLst/>
                <a:gdLst>
                  <a:gd name="T0" fmla="*/ 0 w 7"/>
                  <a:gd name="T1" fmla="*/ 56 h 56"/>
                  <a:gd name="T2" fmla="*/ 2 w 7"/>
                  <a:gd name="T3" fmla="*/ 38 h 56"/>
                  <a:gd name="T4" fmla="*/ 2 w 7"/>
                  <a:gd name="T5" fmla="*/ 21 h 56"/>
                  <a:gd name="T6" fmla="*/ 5 w 7"/>
                  <a:gd name="T7" fmla="*/ 8 h 56"/>
                  <a:gd name="T8" fmla="*/ 7 w 7"/>
                  <a:gd name="T9" fmla="*/ 0 h 56"/>
                  <a:gd name="T10" fmla="*/ 7 w 7"/>
                  <a:gd name="T11" fmla="*/ 0 h 56"/>
                  <a:gd name="T12" fmla="*/ 0 60000 65536"/>
                  <a:gd name="T13" fmla="*/ 0 60000 65536"/>
                  <a:gd name="T14" fmla="*/ 0 60000 65536"/>
                  <a:gd name="T15" fmla="*/ 0 60000 65536"/>
                  <a:gd name="T16" fmla="*/ 0 60000 65536"/>
                  <a:gd name="T17" fmla="*/ 0 60000 65536"/>
                  <a:gd name="T18" fmla="*/ 0 w 7"/>
                  <a:gd name="T19" fmla="*/ 0 h 56"/>
                  <a:gd name="T20" fmla="*/ 7 w 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 h="56">
                    <a:moveTo>
                      <a:pt x="0" y="56"/>
                    </a:moveTo>
                    <a:lnTo>
                      <a:pt x="2" y="38"/>
                    </a:lnTo>
                    <a:lnTo>
                      <a:pt x="2" y="21"/>
                    </a:lnTo>
                    <a:lnTo>
                      <a:pt x="5"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628" name="Freeform 264"/>
              <p:cNvSpPr>
                <a:spLocks/>
              </p:cNvSpPr>
              <p:nvPr/>
            </p:nvSpPr>
            <p:spPr bwMode="auto">
              <a:xfrm>
                <a:off x="1018" y="966"/>
                <a:ext cx="5" cy="56"/>
              </a:xfrm>
              <a:custGeom>
                <a:avLst/>
                <a:gdLst>
                  <a:gd name="T0" fmla="*/ 0 w 5"/>
                  <a:gd name="T1" fmla="*/ 0 h 56"/>
                  <a:gd name="T2" fmla="*/ 3 w 5"/>
                  <a:gd name="T3" fmla="*/ 4 h 56"/>
                  <a:gd name="T4" fmla="*/ 3 w 5"/>
                  <a:gd name="T5" fmla="*/ 17 h 56"/>
                  <a:gd name="T6" fmla="*/ 5 w 5"/>
                  <a:gd name="T7" fmla="*/ 38 h 56"/>
                  <a:gd name="T8" fmla="*/ 5 w 5"/>
                  <a:gd name="T9" fmla="*/ 56 h 56"/>
                  <a:gd name="T10" fmla="*/ 0 60000 65536"/>
                  <a:gd name="T11" fmla="*/ 0 60000 65536"/>
                  <a:gd name="T12" fmla="*/ 0 60000 65536"/>
                  <a:gd name="T13" fmla="*/ 0 60000 65536"/>
                  <a:gd name="T14" fmla="*/ 0 60000 65536"/>
                  <a:gd name="T15" fmla="*/ 0 w 5"/>
                  <a:gd name="T16" fmla="*/ 0 h 56"/>
                  <a:gd name="T17" fmla="*/ 5 w 5"/>
                  <a:gd name="T18" fmla="*/ 56 h 56"/>
                </a:gdLst>
                <a:ahLst/>
                <a:cxnLst>
                  <a:cxn ang="T10">
                    <a:pos x="T0" y="T1"/>
                  </a:cxn>
                  <a:cxn ang="T11">
                    <a:pos x="T2" y="T3"/>
                  </a:cxn>
                  <a:cxn ang="T12">
                    <a:pos x="T4" y="T5"/>
                  </a:cxn>
                  <a:cxn ang="T13">
                    <a:pos x="T6" y="T7"/>
                  </a:cxn>
                  <a:cxn ang="T14">
                    <a:pos x="T8" y="T9"/>
                  </a:cxn>
                </a:cxnLst>
                <a:rect l="T15" t="T16" r="T17" b="T18"/>
                <a:pathLst>
                  <a:path w="5" h="56">
                    <a:moveTo>
                      <a:pt x="0" y="0"/>
                    </a:moveTo>
                    <a:lnTo>
                      <a:pt x="3" y="4"/>
                    </a:lnTo>
                    <a:lnTo>
                      <a:pt x="3" y="17"/>
                    </a:lnTo>
                    <a:lnTo>
                      <a:pt x="5" y="38"/>
                    </a:lnTo>
                    <a:lnTo>
                      <a:pt x="5" y="56"/>
                    </a:lnTo>
                  </a:path>
                </a:pathLst>
              </a:custGeom>
              <a:solidFill>
                <a:srgbClr val="CC00CC"/>
              </a:solidFill>
              <a:ln w="12700">
                <a:solidFill>
                  <a:srgbClr val="CC00CC"/>
                </a:solidFill>
                <a:prstDash val="solid"/>
                <a:round/>
                <a:headEnd/>
                <a:tailEnd/>
              </a:ln>
            </p:spPr>
            <p:txBody>
              <a:bodyPr/>
              <a:lstStyle/>
              <a:p>
                <a:endParaRPr lang="es-ES"/>
              </a:p>
            </p:txBody>
          </p:sp>
          <p:sp>
            <p:nvSpPr>
              <p:cNvPr id="130629" name="Freeform 265"/>
              <p:cNvSpPr>
                <a:spLocks/>
              </p:cNvSpPr>
              <p:nvPr/>
            </p:nvSpPr>
            <p:spPr bwMode="auto">
              <a:xfrm>
                <a:off x="1023" y="1022"/>
                <a:ext cx="5" cy="86"/>
              </a:xfrm>
              <a:custGeom>
                <a:avLst/>
                <a:gdLst>
                  <a:gd name="T0" fmla="*/ 0 w 5"/>
                  <a:gd name="T1" fmla="*/ 0 h 86"/>
                  <a:gd name="T2" fmla="*/ 0 w 5"/>
                  <a:gd name="T3" fmla="*/ 21 h 86"/>
                  <a:gd name="T4" fmla="*/ 3 w 5"/>
                  <a:gd name="T5" fmla="*/ 47 h 86"/>
                  <a:gd name="T6" fmla="*/ 3 w 5"/>
                  <a:gd name="T7" fmla="*/ 68 h 86"/>
                  <a:gd name="T8" fmla="*/ 5 w 5"/>
                  <a:gd name="T9" fmla="*/ 81 h 86"/>
                  <a:gd name="T10" fmla="*/ 5 w 5"/>
                  <a:gd name="T11" fmla="*/ 86 h 86"/>
                  <a:gd name="T12" fmla="*/ 0 60000 65536"/>
                  <a:gd name="T13" fmla="*/ 0 60000 65536"/>
                  <a:gd name="T14" fmla="*/ 0 60000 65536"/>
                  <a:gd name="T15" fmla="*/ 0 60000 65536"/>
                  <a:gd name="T16" fmla="*/ 0 60000 65536"/>
                  <a:gd name="T17" fmla="*/ 0 60000 65536"/>
                  <a:gd name="T18" fmla="*/ 0 w 5"/>
                  <a:gd name="T19" fmla="*/ 0 h 86"/>
                  <a:gd name="T20" fmla="*/ 5 w 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 h="86">
                    <a:moveTo>
                      <a:pt x="0" y="0"/>
                    </a:moveTo>
                    <a:lnTo>
                      <a:pt x="0" y="21"/>
                    </a:lnTo>
                    <a:lnTo>
                      <a:pt x="3" y="47"/>
                    </a:lnTo>
                    <a:lnTo>
                      <a:pt x="3" y="68"/>
                    </a:lnTo>
                    <a:lnTo>
                      <a:pt x="5" y="81"/>
                    </a:lnTo>
                    <a:lnTo>
                      <a:pt x="5" y="86"/>
                    </a:lnTo>
                  </a:path>
                </a:pathLst>
              </a:custGeom>
              <a:solidFill>
                <a:srgbClr val="CC00CC"/>
              </a:solidFill>
              <a:ln w="12700">
                <a:solidFill>
                  <a:srgbClr val="CC00CC"/>
                </a:solidFill>
                <a:prstDash val="solid"/>
                <a:round/>
                <a:headEnd/>
                <a:tailEnd/>
              </a:ln>
            </p:spPr>
            <p:txBody>
              <a:bodyPr/>
              <a:lstStyle/>
              <a:p>
                <a:endParaRPr lang="es-ES"/>
              </a:p>
            </p:txBody>
          </p:sp>
          <p:sp>
            <p:nvSpPr>
              <p:cNvPr id="130630" name="Freeform 266"/>
              <p:cNvSpPr>
                <a:spLocks/>
              </p:cNvSpPr>
              <p:nvPr/>
            </p:nvSpPr>
            <p:spPr bwMode="auto">
              <a:xfrm>
                <a:off x="1028" y="1099"/>
                <a:ext cx="8" cy="9"/>
              </a:xfrm>
              <a:custGeom>
                <a:avLst/>
                <a:gdLst>
                  <a:gd name="T0" fmla="*/ 0 w 8"/>
                  <a:gd name="T1" fmla="*/ 9 h 9"/>
                  <a:gd name="T2" fmla="*/ 3 w 8"/>
                  <a:gd name="T3" fmla="*/ 9 h 9"/>
                  <a:gd name="T4" fmla="*/ 3 w 8"/>
                  <a:gd name="T5" fmla="*/ 4 h 9"/>
                  <a:gd name="T6" fmla="*/ 6 w 8"/>
                  <a:gd name="T7" fmla="*/ 0 h 9"/>
                  <a:gd name="T8" fmla="*/ 8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3" y="9"/>
                    </a:lnTo>
                    <a:lnTo>
                      <a:pt x="3" y="4"/>
                    </a:lnTo>
                    <a:lnTo>
                      <a:pt x="6" y="0"/>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31" name="Freeform 267"/>
              <p:cNvSpPr>
                <a:spLocks/>
              </p:cNvSpPr>
              <p:nvPr/>
            </p:nvSpPr>
            <p:spPr bwMode="auto">
              <a:xfrm>
                <a:off x="1036" y="1099"/>
                <a:ext cx="5" cy="52"/>
              </a:xfrm>
              <a:custGeom>
                <a:avLst/>
                <a:gdLst>
                  <a:gd name="T0" fmla="*/ 0 w 5"/>
                  <a:gd name="T1" fmla="*/ 0 h 52"/>
                  <a:gd name="T2" fmla="*/ 0 w 5"/>
                  <a:gd name="T3" fmla="*/ 4 h 52"/>
                  <a:gd name="T4" fmla="*/ 3 w 5"/>
                  <a:gd name="T5" fmla="*/ 9 h 52"/>
                  <a:gd name="T6" fmla="*/ 3 w 5"/>
                  <a:gd name="T7" fmla="*/ 26 h 52"/>
                  <a:gd name="T8" fmla="*/ 5 w 5"/>
                  <a:gd name="T9" fmla="*/ 43 h 52"/>
                  <a:gd name="T10" fmla="*/ 5 w 5"/>
                  <a:gd name="T11" fmla="*/ 47 h 52"/>
                  <a:gd name="T12" fmla="*/ 5 w 5"/>
                  <a:gd name="T13" fmla="*/ 52 h 52"/>
                  <a:gd name="T14" fmla="*/ 0 60000 65536"/>
                  <a:gd name="T15" fmla="*/ 0 60000 65536"/>
                  <a:gd name="T16" fmla="*/ 0 60000 65536"/>
                  <a:gd name="T17" fmla="*/ 0 60000 65536"/>
                  <a:gd name="T18" fmla="*/ 0 60000 65536"/>
                  <a:gd name="T19" fmla="*/ 0 60000 65536"/>
                  <a:gd name="T20" fmla="*/ 0 60000 65536"/>
                  <a:gd name="T21" fmla="*/ 0 w 5"/>
                  <a:gd name="T22" fmla="*/ 0 h 52"/>
                  <a:gd name="T23" fmla="*/ 5 w 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2">
                    <a:moveTo>
                      <a:pt x="0" y="0"/>
                    </a:moveTo>
                    <a:lnTo>
                      <a:pt x="0" y="4"/>
                    </a:lnTo>
                    <a:lnTo>
                      <a:pt x="3" y="9"/>
                    </a:lnTo>
                    <a:lnTo>
                      <a:pt x="3" y="26"/>
                    </a:lnTo>
                    <a:lnTo>
                      <a:pt x="5" y="43"/>
                    </a:lnTo>
                    <a:lnTo>
                      <a:pt x="5" y="47"/>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632" name="Freeform 268"/>
              <p:cNvSpPr>
                <a:spLocks/>
              </p:cNvSpPr>
              <p:nvPr/>
            </p:nvSpPr>
            <p:spPr bwMode="auto">
              <a:xfrm>
                <a:off x="1041" y="1116"/>
                <a:ext cx="5" cy="35"/>
              </a:xfrm>
              <a:custGeom>
                <a:avLst/>
                <a:gdLst>
                  <a:gd name="T0" fmla="*/ 0 w 5"/>
                  <a:gd name="T1" fmla="*/ 35 h 35"/>
                  <a:gd name="T2" fmla="*/ 0 w 5"/>
                  <a:gd name="T3" fmla="*/ 30 h 35"/>
                  <a:gd name="T4" fmla="*/ 3 w 5"/>
                  <a:gd name="T5" fmla="*/ 22 h 35"/>
                  <a:gd name="T6" fmla="*/ 3 w 5"/>
                  <a:gd name="T7" fmla="*/ 9 h 35"/>
                  <a:gd name="T8" fmla="*/ 5 w 5"/>
                  <a:gd name="T9" fmla="*/ 0 h 35"/>
                  <a:gd name="T10" fmla="*/ 0 60000 65536"/>
                  <a:gd name="T11" fmla="*/ 0 60000 65536"/>
                  <a:gd name="T12" fmla="*/ 0 60000 65536"/>
                  <a:gd name="T13" fmla="*/ 0 60000 65536"/>
                  <a:gd name="T14" fmla="*/ 0 60000 65536"/>
                  <a:gd name="T15" fmla="*/ 0 w 5"/>
                  <a:gd name="T16" fmla="*/ 0 h 35"/>
                  <a:gd name="T17" fmla="*/ 5 w 5"/>
                  <a:gd name="T18" fmla="*/ 35 h 35"/>
                </a:gdLst>
                <a:ahLst/>
                <a:cxnLst>
                  <a:cxn ang="T10">
                    <a:pos x="T0" y="T1"/>
                  </a:cxn>
                  <a:cxn ang="T11">
                    <a:pos x="T2" y="T3"/>
                  </a:cxn>
                  <a:cxn ang="T12">
                    <a:pos x="T4" y="T5"/>
                  </a:cxn>
                  <a:cxn ang="T13">
                    <a:pos x="T6" y="T7"/>
                  </a:cxn>
                  <a:cxn ang="T14">
                    <a:pos x="T8" y="T9"/>
                  </a:cxn>
                </a:cxnLst>
                <a:rect l="T15" t="T16" r="T17" b="T18"/>
                <a:pathLst>
                  <a:path w="5" h="35">
                    <a:moveTo>
                      <a:pt x="0" y="35"/>
                    </a:moveTo>
                    <a:lnTo>
                      <a:pt x="0" y="30"/>
                    </a:lnTo>
                    <a:lnTo>
                      <a:pt x="3" y="22"/>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33" name="Freeform 269"/>
              <p:cNvSpPr>
                <a:spLocks/>
              </p:cNvSpPr>
              <p:nvPr/>
            </p:nvSpPr>
            <p:spPr bwMode="auto">
              <a:xfrm>
                <a:off x="1046" y="1103"/>
                <a:ext cx="8" cy="13"/>
              </a:xfrm>
              <a:custGeom>
                <a:avLst/>
                <a:gdLst>
                  <a:gd name="T0" fmla="*/ 0 w 8"/>
                  <a:gd name="T1" fmla="*/ 13 h 13"/>
                  <a:gd name="T2" fmla="*/ 3 w 8"/>
                  <a:gd name="T3" fmla="*/ 9 h 13"/>
                  <a:gd name="T4" fmla="*/ 5 w 8"/>
                  <a:gd name="T5" fmla="*/ 5 h 13"/>
                  <a:gd name="T6" fmla="*/ 8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0" y="13"/>
                    </a:moveTo>
                    <a:lnTo>
                      <a:pt x="3" y="9"/>
                    </a:lnTo>
                    <a:lnTo>
                      <a:pt x="5" y="5"/>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34" name="Freeform 270"/>
              <p:cNvSpPr>
                <a:spLocks/>
              </p:cNvSpPr>
              <p:nvPr/>
            </p:nvSpPr>
            <p:spPr bwMode="auto">
              <a:xfrm>
                <a:off x="1054" y="1052"/>
                <a:ext cx="5" cy="51"/>
              </a:xfrm>
              <a:custGeom>
                <a:avLst/>
                <a:gdLst>
                  <a:gd name="T0" fmla="*/ 0 w 5"/>
                  <a:gd name="T1" fmla="*/ 51 h 51"/>
                  <a:gd name="T2" fmla="*/ 3 w 5"/>
                  <a:gd name="T3" fmla="*/ 30 h 51"/>
                  <a:gd name="T4" fmla="*/ 5 w 5"/>
                  <a:gd name="T5" fmla="*/ 0 h 51"/>
                  <a:gd name="T6" fmla="*/ 0 60000 65536"/>
                  <a:gd name="T7" fmla="*/ 0 60000 65536"/>
                  <a:gd name="T8" fmla="*/ 0 60000 65536"/>
                  <a:gd name="T9" fmla="*/ 0 w 5"/>
                  <a:gd name="T10" fmla="*/ 0 h 51"/>
                  <a:gd name="T11" fmla="*/ 5 w 5"/>
                  <a:gd name="T12" fmla="*/ 51 h 51"/>
                </a:gdLst>
                <a:ahLst/>
                <a:cxnLst>
                  <a:cxn ang="T6">
                    <a:pos x="T0" y="T1"/>
                  </a:cxn>
                  <a:cxn ang="T7">
                    <a:pos x="T2" y="T3"/>
                  </a:cxn>
                  <a:cxn ang="T8">
                    <a:pos x="T4" y="T5"/>
                  </a:cxn>
                </a:cxnLst>
                <a:rect l="T9" t="T10" r="T11" b="T12"/>
                <a:pathLst>
                  <a:path w="5" h="51">
                    <a:moveTo>
                      <a:pt x="0" y="51"/>
                    </a:moveTo>
                    <a:lnTo>
                      <a:pt x="3" y="30"/>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35" name="Freeform 271"/>
              <p:cNvSpPr>
                <a:spLocks/>
              </p:cNvSpPr>
              <p:nvPr/>
            </p:nvSpPr>
            <p:spPr bwMode="auto">
              <a:xfrm>
                <a:off x="1059" y="961"/>
                <a:ext cx="5" cy="91"/>
              </a:xfrm>
              <a:custGeom>
                <a:avLst/>
                <a:gdLst>
                  <a:gd name="T0" fmla="*/ 0 w 5"/>
                  <a:gd name="T1" fmla="*/ 91 h 91"/>
                  <a:gd name="T2" fmla="*/ 0 w 5"/>
                  <a:gd name="T3" fmla="*/ 82 h 91"/>
                  <a:gd name="T4" fmla="*/ 0 w 5"/>
                  <a:gd name="T5" fmla="*/ 65 h 91"/>
                  <a:gd name="T6" fmla="*/ 3 w 5"/>
                  <a:gd name="T7" fmla="*/ 35 h 91"/>
                  <a:gd name="T8" fmla="*/ 3 w 5"/>
                  <a:gd name="T9" fmla="*/ 22 h 91"/>
                  <a:gd name="T10" fmla="*/ 3 w 5"/>
                  <a:gd name="T11" fmla="*/ 13 h 91"/>
                  <a:gd name="T12" fmla="*/ 5 w 5"/>
                  <a:gd name="T13" fmla="*/ 5 h 91"/>
                  <a:gd name="T14" fmla="*/ 5 w 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1"/>
                  <a:gd name="T26" fmla="*/ 5 w 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1">
                    <a:moveTo>
                      <a:pt x="0" y="91"/>
                    </a:moveTo>
                    <a:lnTo>
                      <a:pt x="0" y="82"/>
                    </a:lnTo>
                    <a:lnTo>
                      <a:pt x="0" y="65"/>
                    </a:lnTo>
                    <a:lnTo>
                      <a:pt x="3" y="35"/>
                    </a:lnTo>
                    <a:lnTo>
                      <a:pt x="3" y="22"/>
                    </a:lnTo>
                    <a:lnTo>
                      <a:pt x="3" y="13"/>
                    </a:lnTo>
                    <a:lnTo>
                      <a:pt x="5"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36" name="Freeform 272"/>
              <p:cNvSpPr>
                <a:spLocks/>
              </p:cNvSpPr>
              <p:nvPr/>
            </p:nvSpPr>
            <p:spPr bwMode="auto">
              <a:xfrm>
                <a:off x="1064" y="961"/>
                <a:ext cx="8" cy="91"/>
              </a:xfrm>
              <a:custGeom>
                <a:avLst/>
                <a:gdLst>
                  <a:gd name="T0" fmla="*/ 0 w 8"/>
                  <a:gd name="T1" fmla="*/ 0 h 91"/>
                  <a:gd name="T2" fmla="*/ 0 w 8"/>
                  <a:gd name="T3" fmla="*/ 5 h 91"/>
                  <a:gd name="T4" fmla="*/ 3 w 8"/>
                  <a:gd name="T5" fmla="*/ 9 h 91"/>
                  <a:gd name="T6" fmla="*/ 3 w 8"/>
                  <a:gd name="T7" fmla="*/ 22 h 91"/>
                  <a:gd name="T8" fmla="*/ 3 w 8"/>
                  <a:gd name="T9" fmla="*/ 35 h 91"/>
                  <a:gd name="T10" fmla="*/ 5 w 8"/>
                  <a:gd name="T11" fmla="*/ 65 h 91"/>
                  <a:gd name="T12" fmla="*/ 8 w 8"/>
                  <a:gd name="T13" fmla="*/ 91 h 91"/>
                  <a:gd name="T14" fmla="*/ 0 60000 65536"/>
                  <a:gd name="T15" fmla="*/ 0 60000 65536"/>
                  <a:gd name="T16" fmla="*/ 0 60000 65536"/>
                  <a:gd name="T17" fmla="*/ 0 60000 65536"/>
                  <a:gd name="T18" fmla="*/ 0 60000 65536"/>
                  <a:gd name="T19" fmla="*/ 0 60000 65536"/>
                  <a:gd name="T20" fmla="*/ 0 60000 65536"/>
                  <a:gd name="T21" fmla="*/ 0 w 8"/>
                  <a:gd name="T22" fmla="*/ 0 h 91"/>
                  <a:gd name="T23" fmla="*/ 8 w 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1">
                    <a:moveTo>
                      <a:pt x="0" y="0"/>
                    </a:moveTo>
                    <a:lnTo>
                      <a:pt x="0" y="5"/>
                    </a:lnTo>
                    <a:lnTo>
                      <a:pt x="3" y="9"/>
                    </a:lnTo>
                    <a:lnTo>
                      <a:pt x="3" y="22"/>
                    </a:lnTo>
                    <a:lnTo>
                      <a:pt x="3" y="35"/>
                    </a:lnTo>
                    <a:lnTo>
                      <a:pt x="5" y="65"/>
                    </a:lnTo>
                    <a:lnTo>
                      <a:pt x="8" y="91"/>
                    </a:lnTo>
                  </a:path>
                </a:pathLst>
              </a:custGeom>
              <a:solidFill>
                <a:srgbClr val="CC00CC"/>
              </a:solidFill>
              <a:ln w="12700">
                <a:solidFill>
                  <a:srgbClr val="CC00CC"/>
                </a:solidFill>
                <a:prstDash val="solid"/>
                <a:round/>
                <a:headEnd/>
                <a:tailEnd/>
              </a:ln>
            </p:spPr>
            <p:txBody>
              <a:bodyPr/>
              <a:lstStyle/>
              <a:p>
                <a:endParaRPr lang="es-ES"/>
              </a:p>
            </p:txBody>
          </p:sp>
          <p:sp>
            <p:nvSpPr>
              <p:cNvPr id="130637" name="Freeform 273"/>
              <p:cNvSpPr>
                <a:spLocks/>
              </p:cNvSpPr>
              <p:nvPr/>
            </p:nvSpPr>
            <p:spPr bwMode="auto">
              <a:xfrm>
                <a:off x="1072" y="1052"/>
                <a:ext cx="5" cy="99"/>
              </a:xfrm>
              <a:custGeom>
                <a:avLst/>
                <a:gdLst>
                  <a:gd name="T0" fmla="*/ 0 w 5"/>
                  <a:gd name="T1" fmla="*/ 0 h 99"/>
                  <a:gd name="T2" fmla="*/ 0 w 5"/>
                  <a:gd name="T3" fmla="*/ 13 h 99"/>
                  <a:gd name="T4" fmla="*/ 2 w 5"/>
                  <a:gd name="T5" fmla="*/ 30 h 99"/>
                  <a:gd name="T6" fmla="*/ 2 w 5"/>
                  <a:gd name="T7" fmla="*/ 64 h 99"/>
                  <a:gd name="T8" fmla="*/ 2 w 5"/>
                  <a:gd name="T9" fmla="*/ 82 h 99"/>
                  <a:gd name="T10" fmla="*/ 5 w 5"/>
                  <a:gd name="T11" fmla="*/ 94 h 99"/>
                  <a:gd name="T12" fmla="*/ 5 w 5"/>
                  <a:gd name="T13" fmla="*/ 99 h 99"/>
                  <a:gd name="T14" fmla="*/ 5 w 5"/>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9"/>
                  <a:gd name="T26" fmla="*/ 5 w 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9">
                    <a:moveTo>
                      <a:pt x="0" y="0"/>
                    </a:moveTo>
                    <a:lnTo>
                      <a:pt x="0" y="13"/>
                    </a:lnTo>
                    <a:lnTo>
                      <a:pt x="2" y="30"/>
                    </a:lnTo>
                    <a:lnTo>
                      <a:pt x="2" y="64"/>
                    </a:lnTo>
                    <a:lnTo>
                      <a:pt x="2" y="82"/>
                    </a:lnTo>
                    <a:lnTo>
                      <a:pt x="5" y="94"/>
                    </a:lnTo>
                    <a:lnTo>
                      <a:pt x="5" y="99"/>
                    </a:lnTo>
                  </a:path>
                </a:pathLst>
              </a:custGeom>
              <a:solidFill>
                <a:srgbClr val="CC00CC"/>
              </a:solidFill>
              <a:ln w="12700">
                <a:solidFill>
                  <a:srgbClr val="CC00CC"/>
                </a:solidFill>
                <a:prstDash val="solid"/>
                <a:round/>
                <a:headEnd/>
                <a:tailEnd/>
              </a:ln>
            </p:spPr>
            <p:txBody>
              <a:bodyPr/>
              <a:lstStyle/>
              <a:p>
                <a:endParaRPr lang="es-ES"/>
              </a:p>
            </p:txBody>
          </p:sp>
          <p:sp>
            <p:nvSpPr>
              <p:cNvPr id="130638" name="Freeform 274"/>
              <p:cNvSpPr>
                <a:spLocks/>
              </p:cNvSpPr>
              <p:nvPr/>
            </p:nvSpPr>
            <p:spPr bwMode="auto">
              <a:xfrm>
                <a:off x="1077" y="974"/>
                <a:ext cx="5" cy="177"/>
              </a:xfrm>
              <a:custGeom>
                <a:avLst/>
                <a:gdLst>
                  <a:gd name="T0" fmla="*/ 0 w 5"/>
                  <a:gd name="T1" fmla="*/ 177 h 177"/>
                  <a:gd name="T2" fmla="*/ 0 w 5"/>
                  <a:gd name="T3" fmla="*/ 172 h 177"/>
                  <a:gd name="T4" fmla="*/ 0 w 5"/>
                  <a:gd name="T5" fmla="*/ 164 h 177"/>
                  <a:gd name="T6" fmla="*/ 0 w 5"/>
                  <a:gd name="T7" fmla="*/ 142 h 177"/>
                  <a:gd name="T8" fmla="*/ 3 w 5"/>
                  <a:gd name="T9" fmla="*/ 116 h 177"/>
                  <a:gd name="T10" fmla="*/ 3 w 5"/>
                  <a:gd name="T11" fmla="*/ 82 h 177"/>
                  <a:gd name="T12" fmla="*/ 3 w 5"/>
                  <a:gd name="T13" fmla="*/ 52 h 177"/>
                  <a:gd name="T14" fmla="*/ 3 w 5"/>
                  <a:gd name="T15" fmla="*/ 26 h 177"/>
                  <a:gd name="T16" fmla="*/ 5 w 5"/>
                  <a:gd name="T17" fmla="*/ 9 h 177"/>
                  <a:gd name="T18" fmla="*/ 5 w 5"/>
                  <a:gd name="T19" fmla="*/ 0 h 177"/>
                  <a:gd name="T20" fmla="*/ 5 w 5"/>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77"/>
                  <a:gd name="T35" fmla="*/ 5 w 5"/>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77">
                    <a:moveTo>
                      <a:pt x="0" y="177"/>
                    </a:moveTo>
                    <a:lnTo>
                      <a:pt x="0" y="172"/>
                    </a:lnTo>
                    <a:lnTo>
                      <a:pt x="0" y="164"/>
                    </a:lnTo>
                    <a:lnTo>
                      <a:pt x="0" y="142"/>
                    </a:lnTo>
                    <a:lnTo>
                      <a:pt x="3" y="116"/>
                    </a:lnTo>
                    <a:lnTo>
                      <a:pt x="3" y="82"/>
                    </a:lnTo>
                    <a:lnTo>
                      <a:pt x="3" y="52"/>
                    </a:lnTo>
                    <a:lnTo>
                      <a:pt x="3" y="26"/>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39" name="Freeform 275"/>
              <p:cNvSpPr>
                <a:spLocks/>
              </p:cNvSpPr>
              <p:nvPr/>
            </p:nvSpPr>
            <p:spPr bwMode="auto">
              <a:xfrm>
                <a:off x="1082" y="974"/>
                <a:ext cx="8" cy="168"/>
              </a:xfrm>
              <a:custGeom>
                <a:avLst/>
                <a:gdLst>
                  <a:gd name="T0" fmla="*/ 0 w 8"/>
                  <a:gd name="T1" fmla="*/ 0 h 168"/>
                  <a:gd name="T2" fmla="*/ 0 w 8"/>
                  <a:gd name="T3" fmla="*/ 0 h 168"/>
                  <a:gd name="T4" fmla="*/ 0 w 8"/>
                  <a:gd name="T5" fmla="*/ 4 h 168"/>
                  <a:gd name="T6" fmla="*/ 3 w 8"/>
                  <a:gd name="T7" fmla="*/ 22 h 168"/>
                  <a:gd name="T8" fmla="*/ 3 w 8"/>
                  <a:gd name="T9" fmla="*/ 48 h 168"/>
                  <a:gd name="T10" fmla="*/ 3 w 8"/>
                  <a:gd name="T11" fmla="*/ 73 h 168"/>
                  <a:gd name="T12" fmla="*/ 5 w 8"/>
                  <a:gd name="T13" fmla="*/ 104 h 168"/>
                  <a:gd name="T14" fmla="*/ 5 w 8"/>
                  <a:gd name="T15" fmla="*/ 134 h 168"/>
                  <a:gd name="T16" fmla="*/ 8 w 8"/>
                  <a:gd name="T17" fmla="*/ 155 h 168"/>
                  <a:gd name="T18" fmla="*/ 8 w 8"/>
                  <a:gd name="T19" fmla="*/ 16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68"/>
                  <a:gd name="T32" fmla="*/ 8 w 8"/>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68">
                    <a:moveTo>
                      <a:pt x="0" y="0"/>
                    </a:moveTo>
                    <a:lnTo>
                      <a:pt x="0" y="0"/>
                    </a:lnTo>
                    <a:lnTo>
                      <a:pt x="0" y="4"/>
                    </a:lnTo>
                    <a:lnTo>
                      <a:pt x="3" y="22"/>
                    </a:lnTo>
                    <a:lnTo>
                      <a:pt x="3" y="48"/>
                    </a:lnTo>
                    <a:lnTo>
                      <a:pt x="3" y="73"/>
                    </a:lnTo>
                    <a:lnTo>
                      <a:pt x="5" y="104"/>
                    </a:lnTo>
                    <a:lnTo>
                      <a:pt x="5" y="134"/>
                    </a:lnTo>
                    <a:lnTo>
                      <a:pt x="8" y="155"/>
                    </a:lnTo>
                    <a:lnTo>
                      <a:pt x="8" y="168"/>
                    </a:lnTo>
                  </a:path>
                </a:pathLst>
              </a:custGeom>
              <a:solidFill>
                <a:srgbClr val="CC00CC"/>
              </a:solidFill>
              <a:ln w="12700">
                <a:solidFill>
                  <a:srgbClr val="CC00CC"/>
                </a:solidFill>
                <a:prstDash val="solid"/>
                <a:round/>
                <a:headEnd/>
                <a:tailEnd/>
              </a:ln>
            </p:spPr>
            <p:txBody>
              <a:bodyPr/>
              <a:lstStyle/>
              <a:p>
                <a:endParaRPr lang="es-ES"/>
              </a:p>
            </p:txBody>
          </p:sp>
          <p:sp>
            <p:nvSpPr>
              <p:cNvPr id="130640" name="Freeform 276"/>
              <p:cNvSpPr>
                <a:spLocks/>
              </p:cNvSpPr>
              <p:nvPr/>
            </p:nvSpPr>
            <p:spPr bwMode="auto">
              <a:xfrm>
                <a:off x="1090" y="1112"/>
                <a:ext cx="5" cy="34"/>
              </a:xfrm>
              <a:custGeom>
                <a:avLst/>
                <a:gdLst>
                  <a:gd name="T0" fmla="*/ 0 w 5"/>
                  <a:gd name="T1" fmla="*/ 30 h 34"/>
                  <a:gd name="T2" fmla="*/ 0 w 5"/>
                  <a:gd name="T3" fmla="*/ 34 h 34"/>
                  <a:gd name="T4" fmla="*/ 0 w 5"/>
                  <a:gd name="T5" fmla="*/ 34 h 34"/>
                  <a:gd name="T6" fmla="*/ 2 w 5"/>
                  <a:gd name="T7" fmla="*/ 26 h 34"/>
                  <a:gd name="T8" fmla="*/ 5 w 5"/>
                  <a:gd name="T9" fmla="*/ 13 h 34"/>
                  <a:gd name="T10" fmla="*/ 5 w 5"/>
                  <a:gd name="T11" fmla="*/ 0 h 34"/>
                  <a:gd name="T12" fmla="*/ 0 60000 65536"/>
                  <a:gd name="T13" fmla="*/ 0 60000 65536"/>
                  <a:gd name="T14" fmla="*/ 0 60000 65536"/>
                  <a:gd name="T15" fmla="*/ 0 60000 65536"/>
                  <a:gd name="T16" fmla="*/ 0 60000 65536"/>
                  <a:gd name="T17" fmla="*/ 0 60000 65536"/>
                  <a:gd name="T18" fmla="*/ 0 w 5"/>
                  <a:gd name="T19" fmla="*/ 0 h 34"/>
                  <a:gd name="T20" fmla="*/ 5 w 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 h="34">
                    <a:moveTo>
                      <a:pt x="0" y="30"/>
                    </a:moveTo>
                    <a:lnTo>
                      <a:pt x="0" y="34"/>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41" name="Freeform 277"/>
              <p:cNvSpPr>
                <a:spLocks/>
              </p:cNvSpPr>
              <p:nvPr/>
            </p:nvSpPr>
            <p:spPr bwMode="auto">
              <a:xfrm>
                <a:off x="1095" y="1052"/>
                <a:ext cx="5" cy="60"/>
              </a:xfrm>
              <a:custGeom>
                <a:avLst/>
                <a:gdLst>
                  <a:gd name="T0" fmla="*/ 0 w 5"/>
                  <a:gd name="T1" fmla="*/ 60 h 60"/>
                  <a:gd name="T2" fmla="*/ 0 w 5"/>
                  <a:gd name="T3" fmla="*/ 47 h 60"/>
                  <a:gd name="T4" fmla="*/ 2 w 5"/>
                  <a:gd name="T5" fmla="*/ 30 h 60"/>
                  <a:gd name="T6" fmla="*/ 2 w 5"/>
                  <a:gd name="T7" fmla="*/ 13 h 60"/>
                  <a:gd name="T8" fmla="*/ 5 w 5"/>
                  <a:gd name="T9" fmla="*/ 0 h 60"/>
                  <a:gd name="T10" fmla="*/ 0 60000 65536"/>
                  <a:gd name="T11" fmla="*/ 0 60000 65536"/>
                  <a:gd name="T12" fmla="*/ 0 60000 65536"/>
                  <a:gd name="T13" fmla="*/ 0 60000 65536"/>
                  <a:gd name="T14" fmla="*/ 0 60000 65536"/>
                  <a:gd name="T15" fmla="*/ 0 w 5"/>
                  <a:gd name="T16" fmla="*/ 0 h 60"/>
                  <a:gd name="T17" fmla="*/ 5 w 5"/>
                  <a:gd name="T18" fmla="*/ 60 h 60"/>
                </a:gdLst>
                <a:ahLst/>
                <a:cxnLst>
                  <a:cxn ang="T10">
                    <a:pos x="T0" y="T1"/>
                  </a:cxn>
                  <a:cxn ang="T11">
                    <a:pos x="T2" y="T3"/>
                  </a:cxn>
                  <a:cxn ang="T12">
                    <a:pos x="T4" y="T5"/>
                  </a:cxn>
                  <a:cxn ang="T13">
                    <a:pos x="T6" y="T7"/>
                  </a:cxn>
                  <a:cxn ang="T14">
                    <a:pos x="T8" y="T9"/>
                  </a:cxn>
                </a:cxnLst>
                <a:rect l="T15" t="T16" r="T17" b="T18"/>
                <a:pathLst>
                  <a:path w="5" h="60">
                    <a:moveTo>
                      <a:pt x="0" y="60"/>
                    </a:moveTo>
                    <a:lnTo>
                      <a:pt x="0" y="47"/>
                    </a:lnTo>
                    <a:lnTo>
                      <a:pt x="2" y="30"/>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42" name="Freeform 278"/>
              <p:cNvSpPr>
                <a:spLocks/>
              </p:cNvSpPr>
              <p:nvPr/>
            </p:nvSpPr>
            <p:spPr bwMode="auto">
              <a:xfrm>
                <a:off x="1100" y="1022"/>
                <a:ext cx="8" cy="30"/>
              </a:xfrm>
              <a:custGeom>
                <a:avLst/>
                <a:gdLst>
                  <a:gd name="T0" fmla="*/ 0 w 8"/>
                  <a:gd name="T1" fmla="*/ 30 h 30"/>
                  <a:gd name="T2" fmla="*/ 3 w 8"/>
                  <a:gd name="T3" fmla="*/ 21 h 30"/>
                  <a:gd name="T4" fmla="*/ 3 w 8"/>
                  <a:gd name="T5" fmla="*/ 12 h 30"/>
                  <a:gd name="T6" fmla="*/ 5 w 8"/>
                  <a:gd name="T7" fmla="*/ 8 h 30"/>
                  <a:gd name="T8" fmla="*/ 8 w 8"/>
                  <a:gd name="T9" fmla="*/ 0 h 30"/>
                  <a:gd name="T10" fmla="*/ 0 60000 65536"/>
                  <a:gd name="T11" fmla="*/ 0 60000 65536"/>
                  <a:gd name="T12" fmla="*/ 0 60000 65536"/>
                  <a:gd name="T13" fmla="*/ 0 60000 65536"/>
                  <a:gd name="T14" fmla="*/ 0 60000 65536"/>
                  <a:gd name="T15" fmla="*/ 0 w 8"/>
                  <a:gd name="T16" fmla="*/ 0 h 30"/>
                  <a:gd name="T17" fmla="*/ 8 w 8"/>
                  <a:gd name="T18" fmla="*/ 30 h 30"/>
                </a:gdLst>
                <a:ahLst/>
                <a:cxnLst>
                  <a:cxn ang="T10">
                    <a:pos x="T0" y="T1"/>
                  </a:cxn>
                  <a:cxn ang="T11">
                    <a:pos x="T2" y="T3"/>
                  </a:cxn>
                  <a:cxn ang="T12">
                    <a:pos x="T4" y="T5"/>
                  </a:cxn>
                  <a:cxn ang="T13">
                    <a:pos x="T6" y="T7"/>
                  </a:cxn>
                  <a:cxn ang="T14">
                    <a:pos x="T8" y="T9"/>
                  </a:cxn>
                </a:cxnLst>
                <a:rect l="T15" t="T16" r="T17" b="T18"/>
                <a:pathLst>
                  <a:path w="8" h="30">
                    <a:moveTo>
                      <a:pt x="0" y="30"/>
                    </a:moveTo>
                    <a:lnTo>
                      <a:pt x="3" y="21"/>
                    </a:lnTo>
                    <a:lnTo>
                      <a:pt x="3" y="12"/>
                    </a:lnTo>
                    <a:lnTo>
                      <a:pt x="5" y="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43" name="Freeform 279"/>
              <p:cNvSpPr>
                <a:spLocks/>
              </p:cNvSpPr>
              <p:nvPr/>
            </p:nvSpPr>
            <p:spPr bwMode="auto">
              <a:xfrm>
                <a:off x="1108" y="966"/>
                <a:ext cx="5" cy="56"/>
              </a:xfrm>
              <a:custGeom>
                <a:avLst/>
                <a:gdLst>
                  <a:gd name="T0" fmla="*/ 0 w 5"/>
                  <a:gd name="T1" fmla="*/ 56 h 56"/>
                  <a:gd name="T2" fmla="*/ 2 w 5"/>
                  <a:gd name="T3" fmla="*/ 43 h 56"/>
                  <a:gd name="T4" fmla="*/ 2 w 5"/>
                  <a:gd name="T5" fmla="*/ 21 h 56"/>
                  <a:gd name="T6" fmla="*/ 5 w 5"/>
                  <a:gd name="T7" fmla="*/ 8 h 56"/>
                  <a:gd name="T8" fmla="*/ 5 w 5"/>
                  <a:gd name="T9" fmla="*/ 0 h 56"/>
                  <a:gd name="T10" fmla="*/ 5 w 5"/>
                  <a:gd name="T11" fmla="*/ 0 h 56"/>
                  <a:gd name="T12" fmla="*/ 0 60000 65536"/>
                  <a:gd name="T13" fmla="*/ 0 60000 65536"/>
                  <a:gd name="T14" fmla="*/ 0 60000 65536"/>
                  <a:gd name="T15" fmla="*/ 0 60000 65536"/>
                  <a:gd name="T16" fmla="*/ 0 60000 65536"/>
                  <a:gd name="T17" fmla="*/ 0 60000 65536"/>
                  <a:gd name="T18" fmla="*/ 0 w 5"/>
                  <a:gd name="T19" fmla="*/ 0 h 56"/>
                  <a:gd name="T20" fmla="*/ 5 w 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 h="56">
                    <a:moveTo>
                      <a:pt x="0" y="56"/>
                    </a:moveTo>
                    <a:lnTo>
                      <a:pt x="2" y="43"/>
                    </a:lnTo>
                    <a:lnTo>
                      <a:pt x="2" y="21"/>
                    </a:lnTo>
                    <a:lnTo>
                      <a:pt x="5"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44" name="Freeform 280"/>
              <p:cNvSpPr>
                <a:spLocks/>
              </p:cNvSpPr>
              <p:nvPr/>
            </p:nvSpPr>
            <p:spPr bwMode="auto">
              <a:xfrm>
                <a:off x="1113" y="966"/>
                <a:ext cx="5" cy="56"/>
              </a:xfrm>
              <a:custGeom>
                <a:avLst/>
                <a:gdLst>
                  <a:gd name="T0" fmla="*/ 0 w 5"/>
                  <a:gd name="T1" fmla="*/ 0 h 56"/>
                  <a:gd name="T2" fmla="*/ 0 w 5"/>
                  <a:gd name="T3" fmla="*/ 0 h 56"/>
                  <a:gd name="T4" fmla="*/ 0 w 5"/>
                  <a:gd name="T5" fmla="*/ 8 h 56"/>
                  <a:gd name="T6" fmla="*/ 2 w 5"/>
                  <a:gd name="T7" fmla="*/ 21 h 56"/>
                  <a:gd name="T8" fmla="*/ 2 w 5"/>
                  <a:gd name="T9" fmla="*/ 38 h 56"/>
                  <a:gd name="T10" fmla="*/ 5 w 5"/>
                  <a:gd name="T11" fmla="*/ 56 h 56"/>
                  <a:gd name="T12" fmla="*/ 0 60000 65536"/>
                  <a:gd name="T13" fmla="*/ 0 60000 65536"/>
                  <a:gd name="T14" fmla="*/ 0 60000 65536"/>
                  <a:gd name="T15" fmla="*/ 0 60000 65536"/>
                  <a:gd name="T16" fmla="*/ 0 60000 65536"/>
                  <a:gd name="T17" fmla="*/ 0 60000 65536"/>
                  <a:gd name="T18" fmla="*/ 0 w 5"/>
                  <a:gd name="T19" fmla="*/ 0 h 56"/>
                  <a:gd name="T20" fmla="*/ 5 w 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 h="56">
                    <a:moveTo>
                      <a:pt x="0" y="0"/>
                    </a:moveTo>
                    <a:lnTo>
                      <a:pt x="0" y="0"/>
                    </a:lnTo>
                    <a:lnTo>
                      <a:pt x="0" y="8"/>
                    </a:lnTo>
                    <a:lnTo>
                      <a:pt x="2" y="21"/>
                    </a:lnTo>
                    <a:lnTo>
                      <a:pt x="2" y="38"/>
                    </a:lnTo>
                    <a:lnTo>
                      <a:pt x="5" y="56"/>
                    </a:lnTo>
                  </a:path>
                </a:pathLst>
              </a:custGeom>
              <a:solidFill>
                <a:srgbClr val="CC00CC"/>
              </a:solidFill>
              <a:ln w="12700">
                <a:solidFill>
                  <a:srgbClr val="CC00CC"/>
                </a:solidFill>
                <a:prstDash val="solid"/>
                <a:round/>
                <a:headEnd/>
                <a:tailEnd/>
              </a:ln>
            </p:spPr>
            <p:txBody>
              <a:bodyPr/>
              <a:lstStyle/>
              <a:p>
                <a:endParaRPr lang="es-ES"/>
              </a:p>
            </p:txBody>
          </p:sp>
          <p:sp>
            <p:nvSpPr>
              <p:cNvPr id="130645" name="Freeform 281"/>
              <p:cNvSpPr>
                <a:spLocks/>
              </p:cNvSpPr>
              <p:nvPr/>
            </p:nvSpPr>
            <p:spPr bwMode="auto">
              <a:xfrm>
                <a:off x="1118" y="1022"/>
                <a:ext cx="7" cy="38"/>
              </a:xfrm>
              <a:custGeom>
                <a:avLst/>
                <a:gdLst>
                  <a:gd name="T0" fmla="*/ 0 w 7"/>
                  <a:gd name="T1" fmla="*/ 0 h 38"/>
                  <a:gd name="T2" fmla="*/ 2 w 7"/>
                  <a:gd name="T3" fmla="*/ 21 h 38"/>
                  <a:gd name="T4" fmla="*/ 7 w 7"/>
                  <a:gd name="T5" fmla="*/ 38 h 38"/>
                  <a:gd name="T6" fmla="*/ 0 60000 65536"/>
                  <a:gd name="T7" fmla="*/ 0 60000 65536"/>
                  <a:gd name="T8" fmla="*/ 0 60000 65536"/>
                  <a:gd name="T9" fmla="*/ 0 w 7"/>
                  <a:gd name="T10" fmla="*/ 0 h 38"/>
                  <a:gd name="T11" fmla="*/ 7 w 7"/>
                  <a:gd name="T12" fmla="*/ 38 h 38"/>
                </a:gdLst>
                <a:ahLst/>
                <a:cxnLst>
                  <a:cxn ang="T6">
                    <a:pos x="T0" y="T1"/>
                  </a:cxn>
                  <a:cxn ang="T7">
                    <a:pos x="T2" y="T3"/>
                  </a:cxn>
                  <a:cxn ang="T8">
                    <a:pos x="T4" y="T5"/>
                  </a:cxn>
                </a:cxnLst>
                <a:rect l="T9" t="T10" r="T11" b="T12"/>
                <a:pathLst>
                  <a:path w="7" h="38">
                    <a:moveTo>
                      <a:pt x="0" y="0"/>
                    </a:moveTo>
                    <a:lnTo>
                      <a:pt x="2" y="21"/>
                    </a:lnTo>
                    <a:lnTo>
                      <a:pt x="7" y="38"/>
                    </a:lnTo>
                  </a:path>
                </a:pathLst>
              </a:custGeom>
              <a:solidFill>
                <a:srgbClr val="CC00CC"/>
              </a:solidFill>
              <a:ln w="12700">
                <a:solidFill>
                  <a:srgbClr val="CC00CC"/>
                </a:solidFill>
                <a:prstDash val="solid"/>
                <a:round/>
                <a:headEnd/>
                <a:tailEnd/>
              </a:ln>
            </p:spPr>
            <p:txBody>
              <a:bodyPr/>
              <a:lstStyle/>
              <a:p>
                <a:endParaRPr lang="es-ES"/>
              </a:p>
            </p:txBody>
          </p:sp>
          <p:sp>
            <p:nvSpPr>
              <p:cNvPr id="130646" name="Freeform 282"/>
              <p:cNvSpPr>
                <a:spLocks/>
              </p:cNvSpPr>
              <p:nvPr/>
            </p:nvSpPr>
            <p:spPr bwMode="auto">
              <a:xfrm>
                <a:off x="1125" y="1060"/>
                <a:ext cx="6" cy="52"/>
              </a:xfrm>
              <a:custGeom>
                <a:avLst/>
                <a:gdLst>
                  <a:gd name="T0" fmla="*/ 0 w 6"/>
                  <a:gd name="T1" fmla="*/ 0 h 52"/>
                  <a:gd name="T2" fmla="*/ 3 w 6"/>
                  <a:gd name="T3" fmla="*/ 22 h 52"/>
                  <a:gd name="T4" fmla="*/ 6 w 6"/>
                  <a:gd name="T5" fmla="*/ 52 h 52"/>
                  <a:gd name="T6" fmla="*/ 0 60000 65536"/>
                  <a:gd name="T7" fmla="*/ 0 60000 65536"/>
                  <a:gd name="T8" fmla="*/ 0 60000 65536"/>
                  <a:gd name="T9" fmla="*/ 0 w 6"/>
                  <a:gd name="T10" fmla="*/ 0 h 52"/>
                  <a:gd name="T11" fmla="*/ 6 w 6"/>
                  <a:gd name="T12" fmla="*/ 52 h 52"/>
                </a:gdLst>
                <a:ahLst/>
                <a:cxnLst>
                  <a:cxn ang="T6">
                    <a:pos x="T0" y="T1"/>
                  </a:cxn>
                  <a:cxn ang="T7">
                    <a:pos x="T2" y="T3"/>
                  </a:cxn>
                  <a:cxn ang="T8">
                    <a:pos x="T4" y="T5"/>
                  </a:cxn>
                </a:cxnLst>
                <a:rect l="T9" t="T10" r="T11" b="T12"/>
                <a:pathLst>
                  <a:path w="6" h="52">
                    <a:moveTo>
                      <a:pt x="0" y="0"/>
                    </a:moveTo>
                    <a:lnTo>
                      <a:pt x="3" y="22"/>
                    </a:lnTo>
                    <a:lnTo>
                      <a:pt x="6" y="52"/>
                    </a:lnTo>
                  </a:path>
                </a:pathLst>
              </a:custGeom>
              <a:solidFill>
                <a:srgbClr val="CC00CC"/>
              </a:solidFill>
              <a:ln w="12700">
                <a:solidFill>
                  <a:srgbClr val="CC00CC"/>
                </a:solidFill>
                <a:prstDash val="solid"/>
                <a:round/>
                <a:headEnd/>
                <a:tailEnd/>
              </a:ln>
            </p:spPr>
            <p:txBody>
              <a:bodyPr/>
              <a:lstStyle/>
              <a:p>
                <a:endParaRPr lang="es-ES"/>
              </a:p>
            </p:txBody>
          </p:sp>
          <p:sp>
            <p:nvSpPr>
              <p:cNvPr id="130647" name="Freeform 283"/>
              <p:cNvSpPr>
                <a:spLocks/>
              </p:cNvSpPr>
              <p:nvPr/>
            </p:nvSpPr>
            <p:spPr bwMode="auto">
              <a:xfrm>
                <a:off x="1131" y="1112"/>
                <a:ext cx="5" cy="78"/>
              </a:xfrm>
              <a:custGeom>
                <a:avLst/>
                <a:gdLst>
                  <a:gd name="T0" fmla="*/ 0 w 5"/>
                  <a:gd name="T1" fmla="*/ 0 h 78"/>
                  <a:gd name="T2" fmla="*/ 0 w 5"/>
                  <a:gd name="T3" fmla="*/ 9 h 78"/>
                  <a:gd name="T4" fmla="*/ 0 w 5"/>
                  <a:gd name="T5" fmla="*/ 22 h 78"/>
                  <a:gd name="T6" fmla="*/ 2 w 5"/>
                  <a:gd name="T7" fmla="*/ 47 h 78"/>
                  <a:gd name="T8" fmla="*/ 2 w 5"/>
                  <a:gd name="T9" fmla="*/ 60 h 78"/>
                  <a:gd name="T10" fmla="*/ 2 w 5"/>
                  <a:gd name="T11" fmla="*/ 69 h 78"/>
                  <a:gd name="T12" fmla="*/ 5 w 5"/>
                  <a:gd name="T13" fmla="*/ 78 h 78"/>
                  <a:gd name="T14" fmla="*/ 5 w 5"/>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0"/>
                    </a:moveTo>
                    <a:lnTo>
                      <a:pt x="0" y="9"/>
                    </a:lnTo>
                    <a:lnTo>
                      <a:pt x="0" y="22"/>
                    </a:lnTo>
                    <a:lnTo>
                      <a:pt x="2" y="47"/>
                    </a:lnTo>
                    <a:lnTo>
                      <a:pt x="2" y="60"/>
                    </a:lnTo>
                    <a:lnTo>
                      <a:pt x="2" y="69"/>
                    </a:lnTo>
                    <a:lnTo>
                      <a:pt x="5" y="78"/>
                    </a:lnTo>
                  </a:path>
                </a:pathLst>
              </a:custGeom>
              <a:solidFill>
                <a:srgbClr val="CC00CC"/>
              </a:solidFill>
              <a:ln w="12700">
                <a:solidFill>
                  <a:srgbClr val="CC00CC"/>
                </a:solidFill>
                <a:prstDash val="solid"/>
                <a:round/>
                <a:headEnd/>
                <a:tailEnd/>
              </a:ln>
            </p:spPr>
            <p:txBody>
              <a:bodyPr/>
              <a:lstStyle/>
              <a:p>
                <a:endParaRPr lang="es-ES"/>
              </a:p>
            </p:txBody>
          </p:sp>
          <p:sp>
            <p:nvSpPr>
              <p:cNvPr id="130648" name="Freeform 284"/>
              <p:cNvSpPr>
                <a:spLocks/>
              </p:cNvSpPr>
              <p:nvPr/>
            </p:nvSpPr>
            <p:spPr bwMode="auto">
              <a:xfrm>
                <a:off x="1136" y="1099"/>
                <a:ext cx="7" cy="91"/>
              </a:xfrm>
              <a:custGeom>
                <a:avLst/>
                <a:gdLst>
                  <a:gd name="T0" fmla="*/ 0 w 7"/>
                  <a:gd name="T1" fmla="*/ 91 h 91"/>
                  <a:gd name="T2" fmla="*/ 0 w 7"/>
                  <a:gd name="T3" fmla="*/ 86 h 91"/>
                  <a:gd name="T4" fmla="*/ 2 w 7"/>
                  <a:gd name="T5" fmla="*/ 78 h 91"/>
                  <a:gd name="T6" fmla="*/ 2 w 7"/>
                  <a:gd name="T7" fmla="*/ 69 h 91"/>
                  <a:gd name="T8" fmla="*/ 2 w 7"/>
                  <a:gd name="T9" fmla="*/ 52 h 91"/>
                  <a:gd name="T10" fmla="*/ 5 w 7"/>
                  <a:gd name="T11" fmla="*/ 22 h 91"/>
                  <a:gd name="T12" fmla="*/ 7 w 7"/>
                  <a:gd name="T13" fmla="*/ 9 h 91"/>
                  <a:gd name="T14" fmla="*/ 7 w 7"/>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1"/>
                  <a:gd name="T26" fmla="*/ 7 w 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1">
                    <a:moveTo>
                      <a:pt x="0" y="91"/>
                    </a:moveTo>
                    <a:lnTo>
                      <a:pt x="0" y="86"/>
                    </a:lnTo>
                    <a:lnTo>
                      <a:pt x="2" y="78"/>
                    </a:lnTo>
                    <a:lnTo>
                      <a:pt x="2" y="69"/>
                    </a:lnTo>
                    <a:lnTo>
                      <a:pt x="2" y="52"/>
                    </a:lnTo>
                    <a:lnTo>
                      <a:pt x="5" y="22"/>
                    </a:lnTo>
                    <a:lnTo>
                      <a:pt x="7" y="9"/>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649" name="Freeform 285"/>
              <p:cNvSpPr>
                <a:spLocks/>
              </p:cNvSpPr>
              <p:nvPr/>
            </p:nvSpPr>
            <p:spPr bwMode="auto">
              <a:xfrm>
                <a:off x="1143" y="1052"/>
                <a:ext cx="5" cy="47"/>
              </a:xfrm>
              <a:custGeom>
                <a:avLst/>
                <a:gdLst>
                  <a:gd name="T0" fmla="*/ 0 w 5"/>
                  <a:gd name="T1" fmla="*/ 47 h 47"/>
                  <a:gd name="T2" fmla="*/ 3 w 5"/>
                  <a:gd name="T3" fmla="*/ 30 h 47"/>
                  <a:gd name="T4" fmla="*/ 3 w 5"/>
                  <a:gd name="T5" fmla="*/ 17 h 47"/>
                  <a:gd name="T6" fmla="*/ 5 w 5"/>
                  <a:gd name="T7" fmla="*/ 0 h 47"/>
                  <a:gd name="T8" fmla="*/ 0 60000 65536"/>
                  <a:gd name="T9" fmla="*/ 0 60000 65536"/>
                  <a:gd name="T10" fmla="*/ 0 60000 65536"/>
                  <a:gd name="T11" fmla="*/ 0 60000 65536"/>
                  <a:gd name="T12" fmla="*/ 0 w 5"/>
                  <a:gd name="T13" fmla="*/ 0 h 47"/>
                  <a:gd name="T14" fmla="*/ 5 w 5"/>
                  <a:gd name="T15" fmla="*/ 47 h 47"/>
                </a:gdLst>
                <a:ahLst/>
                <a:cxnLst>
                  <a:cxn ang="T8">
                    <a:pos x="T0" y="T1"/>
                  </a:cxn>
                  <a:cxn ang="T9">
                    <a:pos x="T2" y="T3"/>
                  </a:cxn>
                  <a:cxn ang="T10">
                    <a:pos x="T4" y="T5"/>
                  </a:cxn>
                  <a:cxn ang="T11">
                    <a:pos x="T6" y="T7"/>
                  </a:cxn>
                </a:cxnLst>
                <a:rect l="T12" t="T13" r="T14" b="T15"/>
                <a:pathLst>
                  <a:path w="5" h="47">
                    <a:moveTo>
                      <a:pt x="0" y="47"/>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50" name="Freeform 286"/>
              <p:cNvSpPr>
                <a:spLocks/>
              </p:cNvSpPr>
              <p:nvPr/>
            </p:nvSpPr>
            <p:spPr bwMode="auto">
              <a:xfrm>
                <a:off x="1148" y="1030"/>
                <a:ext cx="6" cy="22"/>
              </a:xfrm>
              <a:custGeom>
                <a:avLst/>
                <a:gdLst>
                  <a:gd name="T0" fmla="*/ 0 w 6"/>
                  <a:gd name="T1" fmla="*/ 22 h 22"/>
                  <a:gd name="T2" fmla="*/ 3 w 6"/>
                  <a:gd name="T3" fmla="*/ 13 h 22"/>
                  <a:gd name="T4" fmla="*/ 6 w 6"/>
                  <a:gd name="T5" fmla="*/ 9 h 22"/>
                  <a:gd name="T6" fmla="*/ 6 w 6"/>
                  <a:gd name="T7" fmla="*/ 0 h 22"/>
                  <a:gd name="T8" fmla="*/ 0 60000 65536"/>
                  <a:gd name="T9" fmla="*/ 0 60000 65536"/>
                  <a:gd name="T10" fmla="*/ 0 60000 65536"/>
                  <a:gd name="T11" fmla="*/ 0 60000 65536"/>
                  <a:gd name="T12" fmla="*/ 0 w 6"/>
                  <a:gd name="T13" fmla="*/ 0 h 22"/>
                  <a:gd name="T14" fmla="*/ 6 w 6"/>
                  <a:gd name="T15" fmla="*/ 22 h 22"/>
                </a:gdLst>
                <a:ahLst/>
                <a:cxnLst>
                  <a:cxn ang="T8">
                    <a:pos x="T0" y="T1"/>
                  </a:cxn>
                  <a:cxn ang="T9">
                    <a:pos x="T2" y="T3"/>
                  </a:cxn>
                  <a:cxn ang="T10">
                    <a:pos x="T4" y="T5"/>
                  </a:cxn>
                  <a:cxn ang="T11">
                    <a:pos x="T6" y="T7"/>
                  </a:cxn>
                </a:cxnLst>
                <a:rect l="T12" t="T13" r="T14" b="T15"/>
                <a:pathLst>
                  <a:path w="6" h="22">
                    <a:moveTo>
                      <a:pt x="0" y="22"/>
                    </a:moveTo>
                    <a:lnTo>
                      <a:pt x="3" y="13"/>
                    </a:lnTo>
                    <a:lnTo>
                      <a:pt x="6" y="9"/>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651" name="Freeform 287"/>
              <p:cNvSpPr>
                <a:spLocks/>
              </p:cNvSpPr>
              <p:nvPr/>
            </p:nvSpPr>
            <p:spPr bwMode="auto">
              <a:xfrm>
                <a:off x="1154" y="957"/>
                <a:ext cx="5" cy="73"/>
              </a:xfrm>
              <a:custGeom>
                <a:avLst/>
                <a:gdLst>
                  <a:gd name="T0" fmla="*/ 0 w 5"/>
                  <a:gd name="T1" fmla="*/ 73 h 73"/>
                  <a:gd name="T2" fmla="*/ 0 w 5"/>
                  <a:gd name="T3" fmla="*/ 56 h 73"/>
                  <a:gd name="T4" fmla="*/ 2 w 5"/>
                  <a:gd name="T5" fmla="*/ 34 h 73"/>
                  <a:gd name="T6" fmla="*/ 2 w 5"/>
                  <a:gd name="T7" fmla="*/ 17 h 73"/>
                  <a:gd name="T8" fmla="*/ 5 w 5"/>
                  <a:gd name="T9" fmla="*/ 0 h 73"/>
                  <a:gd name="T10" fmla="*/ 0 60000 65536"/>
                  <a:gd name="T11" fmla="*/ 0 60000 65536"/>
                  <a:gd name="T12" fmla="*/ 0 60000 65536"/>
                  <a:gd name="T13" fmla="*/ 0 60000 65536"/>
                  <a:gd name="T14" fmla="*/ 0 60000 65536"/>
                  <a:gd name="T15" fmla="*/ 0 w 5"/>
                  <a:gd name="T16" fmla="*/ 0 h 73"/>
                  <a:gd name="T17" fmla="*/ 5 w 5"/>
                  <a:gd name="T18" fmla="*/ 73 h 73"/>
                </a:gdLst>
                <a:ahLst/>
                <a:cxnLst>
                  <a:cxn ang="T10">
                    <a:pos x="T0" y="T1"/>
                  </a:cxn>
                  <a:cxn ang="T11">
                    <a:pos x="T2" y="T3"/>
                  </a:cxn>
                  <a:cxn ang="T12">
                    <a:pos x="T4" y="T5"/>
                  </a:cxn>
                  <a:cxn ang="T13">
                    <a:pos x="T6" y="T7"/>
                  </a:cxn>
                  <a:cxn ang="T14">
                    <a:pos x="T8" y="T9"/>
                  </a:cxn>
                </a:cxnLst>
                <a:rect l="T15" t="T16" r="T17" b="T18"/>
                <a:pathLst>
                  <a:path w="5" h="73">
                    <a:moveTo>
                      <a:pt x="0" y="73"/>
                    </a:moveTo>
                    <a:lnTo>
                      <a:pt x="0" y="56"/>
                    </a:lnTo>
                    <a:lnTo>
                      <a:pt x="2" y="34"/>
                    </a:lnTo>
                    <a:lnTo>
                      <a:pt x="2"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52" name="Freeform 288"/>
              <p:cNvSpPr>
                <a:spLocks/>
              </p:cNvSpPr>
              <p:nvPr/>
            </p:nvSpPr>
            <p:spPr bwMode="auto">
              <a:xfrm>
                <a:off x="1159" y="944"/>
                <a:ext cx="7" cy="13"/>
              </a:xfrm>
              <a:custGeom>
                <a:avLst/>
                <a:gdLst>
                  <a:gd name="T0" fmla="*/ 0 w 7"/>
                  <a:gd name="T1" fmla="*/ 13 h 13"/>
                  <a:gd name="T2" fmla="*/ 2 w 7"/>
                  <a:gd name="T3" fmla="*/ 4 h 13"/>
                  <a:gd name="T4" fmla="*/ 7 w 7"/>
                  <a:gd name="T5" fmla="*/ 0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13"/>
                    </a:moveTo>
                    <a:lnTo>
                      <a:pt x="2" y="4"/>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653" name="Freeform 289"/>
              <p:cNvSpPr>
                <a:spLocks/>
              </p:cNvSpPr>
              <p:nvPr/>
            </p:nvSpPr>
            <p:spPr bwMode="auto">
              <a:xfrm>
                <a:off x="1166" y="927"/>
                <a:ext cx="5" cy="17"/>
              </a:xfrm>
              <a:custGeom>
                <a:avLst/>
                <a:gdLst>
                  <a:gd name="T0" fmla="*/ 0 w 5"/>
                  <a:gd name="T1" fmla="*/ 17 h 17"/>
                  <a:gd name="T2" fmla="*/ 3 w 5"/>
                  <a:gd name="T3" fmla="*/ 8 h 17"/>
                  <a:gd name="T4" fmla="*/ 5 w 5"/>
                  <a:gd name="T5" fmla="*/ 0 h 17"/>
                  <a:gd name="T6" fmla="*/ 5 w 5"/>
                  <a:gd name="T7" fmla="*/ 0 h 17"/>
                  <a:gd name="T8" fmla="*/ 0 60000 65536"/>
                  <a:gd name="T9" fmla="*/ 0 60000 65536"/>
                  <a:gd name="T10" fmla="*/ 0 60000 65536"/>
                  <a:gd name="T11" fmla="*/ 0 60000 65536"/>
                  <a:gd name="T12" fmla="*/ 0 w 5"/>
                  <a:gd name="T13" fmla="*/ 0 h 17"/>
                  <a:gd name="T14" fmla="*/ 5 w 5"/>
                  <a:gd name="T15" fmla="*/ 17 h 17"/>
                </a:gdLst>
                <a:ahLst/>
                <a:cxnLst>
                  <a:cxn ang="T8">
                    <a:pos x="T0" y="T1"/>
                  </a:cxn>
                  <a:cxn ang="T9">
                    <a:pos x="T2" y="T3"/>
                  </a:cxn>
                  <a:cxn ang="T10">
                    <a:pos x="T4" y="T5"/>
                  </a:cxn>
                  <a:cxn ang="T11">
                    <a:pos x="T6" y="T7"/>
                  </a:cxn>
                </a:cxnLst>
                <a:rect l="T12" t="T13" r="T14" b="T15"/>
                <a:pathLst>
                  <a:path w="5" h="17">
                    <a:moveTo>
                      <a:pt x="0" y="17"/>
                    </a:moveTo>
                    <a:lnTo>
                      <a:pt x="3"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54" name="Freeform 290"/>
              <p:cNvSpPr>
                <a:spLocks/>
              </p:cNvSpPr>
              <p:nvPr/>
            </p:nvSpPr>
            <p:spPr bwMode="auto">
              <a:xfrm>
                <a:off x="1171" y="927"/>
                <a:ext cx="6" cy="17"/>
              </a:xfrm>
              <a:custGeom>
                <a:avLst/>
                <a:gdLst>
                  <a:gd name="T0" fmla="*/ 0 w 6"/>
                  <a:gd name="T1" fmla="*/ 0 h 17"/>
                  <a:gd name="T2" fmla="*/ 3 w 6"/>
                  <a:gd name="T3" fmla="*/ 4 h 17"/>
                  <a:gd name="T4" fmla="*/ 6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0" y="0"/>
                    </a:moveTo>
                    <a:lnTo>
                      <a:pt x="3" y="4"/>
                    </a:lnTo>
                    <a:lnTo>
                      <a:pt x="6" y="17"/>
                    </a:lnTo>
                  </a:path>
                </a:pathLst>
              </a:custGeom>
              <a:solidFill>
                <a:srgbClr val="CC00CC"/>
              </a:solidFill>
              <a:ln w="12700">
                <a:solidFill>
                  <a:srgbClr val="CC00CC"/>
                </a:solidFill>
                <a:prstDash val="solid"/>
                <a:round/>
                <a:headEnd/>
                <a:tailEnd/>
              </a:ln>
            </p:spPr>
            <p:txBody>
              <a:bodyPr/>
              <a:lstStyle/>
              <a:p>
                <a:endParaRPr lang="es-ES"/>
              </a:p>
            </p:txBody>
          </p:sp>
          <p:sp>
            <p:nvSpPr>
              <p:cNvPr id="130655" name="Freeform 291"/>
              <p:cNvSpPr>
                <a:spLocks/>
              </p:cNvSpPr>
              <p:nvPr/>
            </p:nvSpPr>
            <p:spPr bwMode="auto">
              <a:xfrm>
                <a:off x="1177" y="944"/>
                <a:ext cx="7" cy="39"/>
              </a:xfrm>
              <a:custGeom>
                <a:avLst/>
                <a:gdLst>
                  <a:gd name="T0" fmla="*/ 0 w 7"/>
                  <a:gd name="T1" fmla="*/ 0 h 39"/>
                  <a:gd name="T2" fmla="*/ 2 w 7"/>
                  <a:gd name="T3" fmla="*/ 17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7"/>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656" name="Line 292"/>
              <p:cNvSpPr>
                <a:spLocks noChangeShapeType="1"/>
              </p:cNvSpPr>
              <p:nvPr/>
            </p:nvSpPr>
            <p:spPr bwMode="auto">
              <a:xfrm>
                <a:off x="1184" y="983"/>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57" name="Line 293"/>
              <p:cNvSpPr>
                <a:spLocks noChangeShapeType="1"/>
              </p:cNvSpPr>
              <p:nvPr/>
            </p:nvSpPr>
            <p:spPr bwMode="auto">
              <a:xfrm>
                <a:off x="1189"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58" name="Freeform 294"/>
              <p:cNvSpPr>
                <a:spLocks/>
              </p:cNvSpPr>
              <p:nvPr/>
            </p:nvSpPr>
            <p:spPr bwMode="auto">
              <a:xfrm>
                <a:off x="1194" y="1060"/>
                <a:ext cx="8" cy="39"/>
              </a:xfrm>
              <a:custGeom>
                <a:avLst/>
                <a:gdLst>
                  <a:gd name="T0" fmla="*/ 0 w 8"/>
                  <a:gd name="T1" fmla="*/ 0 h 39"/>
                  <a:gd name="T2" fmla="*/ 3 w 8"/>
                  <a:gd name="T3" fmla="*/ 13 h 39"/>
                  <a:gd name="T4" fmla="*/ 3 w 8"/>
                  <a:gd name="T5" fmla="*/ 26 h 39"/>
                  <a:gd name="T6" fmla="*/ 6 w 8"/>
                  <a:gd name="T7" fmla="*/ 39 h 39"/>
                  <a:gd name="T8" fmla="*/ 8 w 8"/>
                  <a:gd name="T9" fmla="*/ 39 h 39"/>
                  <a:gd name="T10" fmla="*/ 8 w 8"/>
                  <a:gd name="T11" fmla="*/ 39 h 39"/>
                  <a:gd name="T12" fmla="*/ 0 60000 65536"/>
                  <a:gd name="T13" fmla="*/ 0 60000 65536"/>
                  <a:gd name="T14" fmla="*/ 0 60000 65536"/>
                  <a:gd name="T15" fmla="*/ 0 60000 65536"/>
                  <a:gd name="T16" fmla="*/ 0 60000 65536"/>
                  <a:gd name="T17" fmla="*/ 0 60000 65536"/>
                  <a:gd name="T18" fmla="*/ 0 w 8"/>
                  <a:gd name="T19" fmla="*/ 0 h 39"/>
                  <a:gd name="T20" fmla="*/ 8 w 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8" h="39">
                    <a:moveTo>
                      <a:pt x="0" y="0"/>
                    </a:moveTo>
                    <a:lnTo>
                      <a:pt x="3" y="13"/>
                    </a:lnTo>
                    <a:lnTo>
                      <a:pt x="3" y="26"/>
                    </a:lnTo>
                    <a:lnTo>
                      <a:pt x="6" y="39"/>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659" name="Freeform 295"/>
              <p:cNvSpPr>
                <a:spLocks/>
              </p:cNvSpPr>
              <p:nvPr/>
            </p:nvSpPr>
            <p:spPr bwMode="auto">
              <a:xfrm>
                <a:off x="1202" y="1022"/>
                <a:ext cx="5" cy="77"/>
              </a:xfrm>
              <a:custGeom>
                <a:avLst/>
                <a:gdLst>
                  <a:gd name="T0" fmla="*/ 0 w 5"/>
                  <a:gd name="T1" fmla="*/ 77 h 77"/>
                  <a:gd name="T2" fmla="*/ 0 w 5"/>
                  <a:gd name="T3" fmla="*/ 73 h 77"/>
                  <a:gd name="T4" fmla="*/ 3 w 5"/>
                  <a:gd name="T5" fmla="*/ 64 h 77"/>
                  <a:gd name="T6" fmla="*/ 3 w 5"/>
                  <a:gd name="T7" fmla="*/ 43 h 77"/>
                  <a:gd name="T8" fmla="*/ 5 w 5"/>
                  <a:gd name="T9" fmla="*/ 21 h 77"/>
                  <a:gd name="T10" fmla="*/ 5 w 5"/>
                  <a:gd name="T11" fmla="*/ 0 h 77"/>
                  <a:gd name="T12" fmla="*/ 0 60000 65536"/>
                  <a:gd name="T13" fmla="*/ 0 60000 65536"/>
                  <a:gd name="T14" fmla="*/ 0 60000 65536"/>
                  <a:gd name="T15" fmla="*/ 0 60000 65536"/>
                  <a:gd name="T16" fmla="*/ 0 60000 65536"/>
                  <a:gd name="T17" fmla="*/ 0 60000 65536"/>
                  <a:gd name="T18" fmla="*/ 0 w 5"/>
                  <a:gd name="T19" fmla="*/ 0 h 77"/>
                  <a:gd name="T20" fmla="*/ 5 w 5"/>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 h="77">
                    <a:moveTo>
                      <a:pt x="0" y="77"/>
                    </a:moveTo>
                    <a:lnTo>
                      <a:pt x="0" y="73"/>
                    </a:lnTo>
                    <a:lnTo>
                      <a:pt x="3" y="64"/>
                    </a:lnTo>
                    <a:lnTo>
                      <a:pt x="3" y="43"/>
                    </a:lnTo>
                    <a:lnTo>
                      <a:pt x="5" y="21"/>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60" name="Freeform 296"/>
              <p:cNvSpPr>
                <a:spLocks/>
              </p:cNvSpPr>
              <p:nvPr/>
            </p:nvSpPr>
            <p:spPr bwMode="auto">
              <a:xfrm>
                <a:off x="1207" y="974"/>
                <a:ext cx="5" cy="48"/>
              </a:xfrm>
              <a:custGeom>
                <a:avLst/>
                <a:gdLst>
                  <a:gd name="T0" fmla="*/ 0 w 5"/>
                  <a:gd name="T1" fmla="*/ 48 h 48"/>
                  <a:gd name="T2" fmla="*/ 3 w 5"/>
                  <a:gd name="T3" fmla="*/ 17 h 48"/>
                  <a:gd name="T4" fmla="*/ 3 w 5"/>
                  <a:gd name="T5" fmla="*/ 9 h 48"/>
                  <a:gd name="T6" fmla="*/ 5 w 5"/>
                  <a:gd name="T7" fmla="*/ 0 h 48"/>
                  <a:gd name="T8" fmla="*/ 0 60000 65536"/>
                  <a:gd name="T9" fmla="*/ 0 60000 65536"/>
                  <a:gd name="T10" fmla="*/ 0 60000 65536"/>
                  <a:gd name="T11" fmla="*/ 0 60000 65536"/>
                  <a:gd name="T12" fmla="*/ 0 w 5"/>
                  <a:gd name="T13" fmla="*/ 0 h 48"/>
                  <a:gd name="T14" fmla="*/ 5 w 5"/>
                  <a:gd name="T15" fmla="*/ 48 h 48"/>
                </a:gdLst>
                <a:ahLst/>
                <a:cxnLst>
                  <a:cxn ang="T8">
                    <a:pos x="T0" y="T1"/>
                  </a:cxn>
                  <a:cxn ang="T9">
                    <a:pos x="T2" y="T3"/>
                  </a:cxn>
                  <a:cxn ang="T10">
                    <a:pos x="T4" y="T5"/>
                  </a:cxn>
                  <a:cxn ang="T11">
                    <a:pos x="T6" y="T7"/>
                  </a:cxn>
                </a:cxnLst>
                <a:rect l="T12" t="T13" r="T14" b="T15"/>
                <a:pathLst>
                  <a:path w="5" h="48">
                    <a:moveTo>
                      <a:pt x="0" y="48"/>
                    </a:moveTo>
                    <a:lnTo>
                      <a:pt x="3" y="17"/>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61" name="Freeform 297"/>
              <p:cNvSpPr>
                <a:spLocks/>
              </p:cNvSpPr>
              <p:nvPr/>
            </p:nvSpPr>
            <p:spPr bwMode="auto">
              <a:xfrm>
                <a:off x="1212" y="974"/>
                <a:ext cx="8" cy="9"/>
              </a:xfrm>
              <a:custGeom>
                <a:avLst/>
                <a:gdLst>
                  <a:gd name="T0" fmla="*/ 0 w 8"/>
                  <a:gd name="T1" fmla="*/ 0 h 9"/>
                  <a:gd name="T2" fmla="*/ 3 w 8"/>
                  <a:gd name="T3" fmla="*/ 0 h 9"/>
                  <a:gd name="T4" fmla="*/ 3 w 8"/>
                  <a:gd name="T5" fmla="*/ 0 h 9"/>
                  <a:gd name="T6" fmla="*/ 5 w 8"/>
                  <a:gd name="T7" fmla="*/ 4 h 9"/>
                  <a:gd name="T8" fmla="*/ 8 w 8"/>
                  <a:gd name="T9" fmla="*/ 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0"/>
                    </a:moveTo>
                    <a:lnTo>
                      <a:pt x="3" y="0"/>
                    </a:lnTo>
                    <a:lnTo>
                      <a:pt x="5" y="4"/>
                    </a:lnTo>
                    <a:lnTo>
                      <a:pt x="8" y="9"/>
                    </a:lnTo>
                  </a:path>
                </a:pathLst>
              </a:custGeom>
              <a:solidFill>
                <a:srgbClr val="CC00CC"/>
              </a:solidFill>
              <a:ln w="12700">
                <a:solidFill>
                  <a:srgbClr val="CC00CC"/>
                </a:solidFill>
                <a:prstDash val="solid"/>
                <a:round/>
                <a:headEnd/>
                <a:tailEnd/>
              </a:ln>
            </p:spPr>
            <p:txBody>
              <a:bodyPr/>
              <a:lstStyle/>
              <a:p>
                <a:endParaRPr lang="es-ES"/>
              </a:p>
            </p:txBody>
          </p:sp>
          <p:sp>
            <p:nvSpPr>
              <p:cNvPr id="130662" name="Freeform 298"/>
              <p:cNvSpPr>
                <a:spLocks/>
              </p:cNvSpPr>
              <p:nvPr/>
            </p:nvSpPr>
            <p:spPr bwMode="auto">
              <a:xfrm>
                <a:off x="1220" y="983"/>
                <a:ext cx="5" cy="8"/>
              </a:xfrm>
              <a:custGeom>
                <a:avLst/>
                <a:gdLst>
                  <a:gd name="T0" fmla="*/ 0 w 5"/>
                  <a:gd name="T1" fmla="*/ 0 h 8"/>
                  <a:gd name="T2" fmla="*/ 3 w 5"/>
                  <a:gd name="T3" fmla="*/ 4 h 8"/>
                  <a:gd name="T4" fmla="*/ 5 w 5"/>
                  <a:gd name="T5" fmla="*/ 8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3" y="4"/>
                    </a:lnTo>
                    <a:lnTo>
                      <a:pt x="5" y="8"/>
                    </a:lnTo>
                  </a:path>
                </a:pathLst>
              </a:custGeom>
              <a:solidFill>
                <a:srgbClr val="CC00CC"/>
              </a:solidFill>
              <a:ln w="12700">
                <a:solidFill>
                  <a:srgbClr val="CC00CC"/>
                </a:solidFill>
                <a:prstDash val="solid"/>
                <a:round/>
                <a:headEnd/>
                <a:tailEnd/>
              </a:ln>
            </p:spPr>
            <p:txBody>
              <a:bodyPr/>
              <a:lstStyle/>
              <a:p>
                <a:endParaRPr lang="es-ES"/>
              </a:p>
            </p:txBody>
          </p:sp>
          <p:sp>
            <p:nvSpPr>
              <p:cNvPr id="130663" name="Freeform 299"/>
              <p:cNvSpPr>
                <a:spLocks/>
              </p:cNvSpPr>
              <p:nvPr/>
            </p:nvSpPr>
            <p:spPr bwMode="auto">
              <a:xfrm>
                <a:off x="1225" y="991"/>
                <a:ext cx="5" cy="31"/>
              </a:xfrm>
              <a:custGeom>
                <a:avLst/>
                <a:gdLst>
                  <a:gd name="T0" fmla="*/ 0 w 5"/>
                  <a:gd name="T1" fmla="*/ 0 h 31"/>
                  <a:gd name="T2" fmla="*/ 3 w 5"/>
                  <a:gd name="T3" fmla="*/ 13 h 31"/>
                  <a:gd name="T4" fmla="*/ 5 w 5"/>
                  <a:gd name="T5" fmla="*/ 31 h 31"/>
                  <a:gd name="T6" fmla="*/ 0 60000 65536"/>
                  <a:gd name="T7" fmla="*/ 0 60000 65536"/>
                  <a:gd name="T8" fmla="*/ 0 60000 65536"/>
                  <a:gd name="T9" fmla="*/ 0 w 5"/>
                  <a:gd name="T10" fmla="*/ 0 h 31"/>
                  <a:gd name="T11" fmla="*/ 5 w 5"/>
                  <a:gd name="T12" fmla="*/ 31 h 31"/>
                </a:gdLst>
                <a:ahLst/>
                <a:cxnLst>
                  <a:cxn ang="T6">
                    <a:pos x="T0" y="T1"/>
                  </a:cxn>
                  <a:cxn ang="T7">
                    <a:pos x="T2" y="T3"/>
                  </a:cxn>
                  <a:cxn ang="T8">
                    <a:pos x="T4" y="T5"/>
                  </a:cxn>
                </a:cxnLst>
                <a:rect l="T9" t="T10" r="T11" b="T12"/>
                <a:pathLst>
                  <a:path w="5" h="31">
                    <a:moveTo>
                      <a:pt x="0" y="0"/>
                    </a:moveTo>
                    <a:lnTo>
                      <a:pt x="3" y="13"/>
                    </a:lnTo>
                    <a:lnTo>
                      <a:pt x="5" y="31"/>
                    </a:lnTo>
                  </a:path>
                </a:pathLst>
              </a:custGeom>
              <a:solidFill>
                <a:srgbClr val="CC00CC"/>
              </a:solidFill>
              <a:ln w="12700">
                <a:solidFill>
                  <a:srgbClr val="CC00CC"/>
                </a:solidFill>
                <a:prstDash val="solid"/>
                <a:round/>
                <a:headEnd/>
                <a:tailEnd/>
              </a:ln>
            </p:spPr>
            <p:txBody>
              <a:bodyPr/>
              <a:lstStyle/>
              <a:p>
                <a:endParaRPr lang="es-ES"/>
              </a:p>
            </p:txBody>
          </p:sp>
          <p:sp>
            <p:nvSpPr>
              <p:cNvPr id="130664" name="Freeform 300"/>
              <p:cNvSpPr>
                <a:spLocks/>
              </p:cNvSpPr>
              <p:nvPr/>
            </p:nvSpPr>
            <p:spPr bwMode="auto">
              <a:xfrm>
                <a:off x="1230" y="1022"/>
                <a:ext cx="8" cy="38"/>
              </a:xfrm>
              <a:custGeom>
                <a:avLst/>
                <a:gdLst>
                  <a:gd name="T0" fmla="*/ 0 w 8"/>
                  <a:gd name="T1" fmla="*/ 0 h 38"/>
                  <a:gd name="T2" fmla="*/ 3 w 8"/>
                  <a:gd name="T3" fmla="*/ 8 h 38"/>
                  <a:gd name="T4" fmla="*/ 3 w 8"/>
                  <a:gd name="T5" fmla="*/ 21 h 38"/>
                  <a:gd name="T6" fmla="*/ 5 w 8"/>
                  <a:gd name="T7" fmla="*/ 30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3" y="8"/>
                    </a:lnTo>
                    <a:lnTo>
                      <a:pt x="3" y="21"/>
                    </a:lnTo>
                    <a:lnTo>
                      <a:pt x="5" y="30"/>
                    </a:lnTo>
                    <a:lnTo>
                      <a:pt x="8" y="38"/>
                    </a:lnTo>
                  </a:path>
                </a:pathLst>
              </a:custGeom>
              <a:solidFill>
                <a:srgbClr val="CC00CC"/>
              </a:solidFill>
              <a:ln w="12700">
                <a:solidFill>
                  <a:srgbClr val="CC00CC"/>
                </a:solidFill>
                <a:prstDash val="solid"/>
                <a:round/>
                <a:headEnd/>
                <a:tailEnd/>
              </a:ln>
            </p:spPr>
            <p:txBody>
              <a:bodyPr/>
              <a:lstStyle/>
              <a:p>
                <a:endParaRPr lang="es-ES"/>
              </a:p>
            </p:txBody>
          </p:sp>
          <p:sp>
            <p:nvSpPr>
              <p:cNvPr id="130665" name="Freeform 301"/>
              <p:cNvSpPr>
                <a:spLocks/>
              </p:cNvSpPr>
              <p:nvPr/>
            </p:nvSpPr>
            <p:spPr bwMode="auto">
              <a:xfrm>
                <a:off x="1238" y="1060"/>
                <a:ext cx="5" cy="5"/>
              </a:xfrm>
              <a:custGeom>
                <a:avLst/>
                <a:gdLst>
                  <a:gd name="T0" fmla="*/ 0 w 5"/>
                  <a:gd name="T1" fmla="*/ 0 h 5"/>
                  <a:gd name="T2" fmla="*/ 2 w 5"/>
                  <a:gd name="T3" fmla="*/ 5 h 5"/>
                  <a:gd name="T4" fmla="*/ 5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66" name="Freeform 302"/>
              <p:cNvSpPr>
                <a:spLocks/>
              </p:cNvSpPr>
              <p:nvPr/>
            </p:nvSpPr>
            <p:spPr bwMode="auto">
              <a:xfrm>
                <a:off x="1243" y="1022"/>
                <a:ext cx="5" cy="38"/>
              </a:xfrm>
              <a:custGeom>
                <a:avLst/>
                <a:gdLst>
                  <a:gd name="T0" fmla="*/ 0 w 5"/>
                  <a:gd name="T1" fmla="*/ 38 h 38"/>
                  <a:gd name="T2" fmla="*/ 0 w 5"/>
                  <a:gd name="T3" fmla="*/ 30 h 38"/>
                  <a:gd name="T4" fmla="*/ 3 w 5"/>
                  <a:gd name="T5" fmla="*/ 17 h 38"/>
                  <a:gd name="T6" fmla="*/ 3 w 5"/>
                  <a:gd name="T7" fmla="*/ 4 h 38"/>
                  <a:gd name="T8" fmla="*/ 5 w 5"/>
                  <a:gd name="T9" fmla="*/ 0 h 38"/>
                  <a:gd name="T10" fmla="*/ 0 60000 65536"/>
                  <a:gd name="T11" fmla="*/ 0 60000 65536"/>
                  <a:gd name="T12" fmla="*/ 0 60000 65536"/>
                  <a:gd name="T13" fmla="*/ 0 60000 65536"/>
                  <a:gd name="T14" fmla="*/ 0 60000 65536"/>
                  <a:gd name="T15" fmla="*/ 0 w 5"/>
                  <a:gd name="T16" fmla="*/ 0 h 38"/>
                  <a:gd name="T17" fmla="*/ 5 w 5"/>
                  <a:gd name="T18" fmla="*/ 38 h 38"/>
                </a:gdLst>
                <a:ahLst/>
                <a:cxnLst>
                  <a:cxn ang="T10">
                    <a:pos x="T0" y="T1"/>
                  </a:cxn>
                  <a:cxn ang="T11">
                    <a:pos x="T2" y="T3"/>
                  </a:cxn>
                  <a:cxn ang="T12">
                    <a:pos x="T4" y="T5"/>
                  </a:cxn>
                  <a:cxn ang="T13">
                    <a:pos x="T6" y="T7"/>
                  </a:cxn>
                  <a:cxn ang="T14">
                    <a:pos x="T8" y="T9"/>
                  </a:cxn>
                </a:cxnLst>
                <a:rect l="T15" t="T16" r="T17" b="T18"/>
                <a:pathLst>
                  <a:path w="5" h="38">
                    <a:moveTo>
                      <a:pt x="0" y="38"/>
                    </a:moveTo>
                    <a:lnTo>
                      <a:pt x="0" y="30"/>
                    </a:lnTo>
                    <a:lnTo>
                      <a:pt x="3" y="17"/>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67" name="Freeform 303"/>
              <p:cNvSpPr>
                <a:spLocks/>
              </p:cNvSpPr>
              <p:nvPr/>
            </p:nvSpPr>
            <p:spPr bwMode="auto">
              <a:xfrm>
                <a:off x="1248" y="1022"/>
                <a:ext cx="8" cy="38"/>
              </a:xfrm>
              <a:custGeom>
                <a:avLst/>
                <a:gdLst>
                  <a:gd name="T0" fmla="*/ 0 w 8"/>
                  <a:gd name="T1" fmla="*/ 0 h 38"/>
                  <a:gd name="T2" fmla="*/ 3 w 8"/>
                  <a:gd name="T3" fmla="*/ 4 h 38"/>
                  <a:gd name="T4" fmla="*/ 3 w 8"/>
                  <a:gd name="T5" fmla="*/ 12 h 38"/>
                  <a:gd name="T6" fmla="*/ 5 w 8"/>
                  <a:gd name="T7" fmla="*/ 25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3" y="4"/>
                    </a:lnTo>
                    <a:lnTo>
                      <a:pt x="3" y="12"/>
                    </a:lnTo>
                    <a:lnTo>
                      <a:pt x="5" y="25"/>
                    </a:lnTo>
                    <a:lnTo>
                      <a:pt x="8" y="38"/>
                    </a:lnTo>
                  </a:path>
                </a:pathLst>
              </a:custGeom>
              <a:solidFill>
                <a:srgbClr val="CC00CC"/>
              </a:solidFill>
              <a:ln w="12700">
                <a:solidFill>
                  <a:srgbClr val="CC00CC"/>
                </a:solidFill>
                <a:prstDash val="solid"/>
                <a:round/>
                <a:headEnd/>
                <a:tailEnd/>
              </a:ln>
            </p:spPr>
            <p:txBody>
              <a:bodyPr/>
              <a:lstStyle/>
              <a:p>
                <a:endParaRPr lang="es-ES"/>
              </a:p>
            </p:txBody>
          </p:sp>
          <p:sp>
            <p:nvSpPr>
              <p:cNvPr id="130668" name="Line 304"/>
              <p:cNvSpPr>
                <a:spLocks noChangeShapeType="1"/>
              </p:cNvSpPr>
              <p:nvPr/>
            </p:nvSpPr>
            <p:spPr bwMode="auto">
              <a:xfrm>
                <a:off x="1256"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69" name="Freeform 305"/>
              <p:cNvSpPr>
                <a:spLocks/>
              </p:cNvSpPr>
              <p:nvPr/>
            </p:nvSpPr>
            <p:spPr bwMode="auto">
              <a:xfrm>
                <a:off x="1261" y="1099"/>
                <a:ext cx="5" cy="43"/>
              </a:xfrm>
              <a:custGeom>
                <a:avLst/>
                <a:gdLst>
                  <a:gd name="T0" fmla="*/ 0 w 5"/>
                  <a:gd name="T1" fmla="*/ 0 h 43"/>
                  <a:gd name="T2" fmla="*/ 0 w 5"/>
                  <a:gd name="T3" fmla="*/ 13 h 43"/>
                  <a:gd name="T4" fmla="*/ 2 w 5"/>
                  <a:gd name="T5" fmla="*/ 26 h 43"/>
                  <a:gd name="T6" fmla="*/ 2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0" y="13"/>
                    </a:lnTo>
                    <a:lnTo>
                      <a:pt x="2" y="26"/>
                    </a:lnTo>
                    <a:lnTo>
                      <a:pt x="2"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670" name="Freeform 306"/>
              <p:cNvSpPr>
                <a:spLocks/>
              </p:cNvSpPr>
              <p:nvPr/>
            </p:nvSpPr>
            <p:spPr bwMode="auto">
              <a:xfrm>
                <a:off x="1266" y="1099"/>
                <a:ext cx="8" cy="43"/>
              </a:xfrm>
              <a:custGeom>
                <a:avLst/>
                <a:gdLst>
                  <a:gd name="T0" fmla="*/ 0 w 8"/>
                  <a:gd name="T1" fmla="*/ 43 h 43"/>
                  <a:gd name="T2" fmla="*/ 0 w 8"/>
                  <a:gd name="T3" fmla="*/ 43 h 43"/>
                  <a:gd name="T4" fmla="*/ 3 w 8"/>
                  <a:gd name="T5" fmla="*/ 35 h 43"/>
                  <a:gd name="T6" fmla="*/ 3 w 8"/>
                  <a:gd name="T7" fmla="*/ 22 h 43"/>
                  <a:gd name="T8" fmla="*/ 5 w 8"/>
                  <a:gd name="T9" fmla="*/ 9 h 43"/>
                  <a:gd name="T10" fmla="*/ 8 w 8"/>
                  <a:gd name="T11" fmla="*/ 0 h 43"/>
                  <a:gd name="T12" fmla="*/ 8 w 8"/>
                  <a:gd name="T13" fmla="*/ 0 h 43"/>
                  <a:gd name="T14" fmla="*/ 0 60000 65536"/>
                  <a:gd name="T15" fmla="*/ 0 60000 65536"/>
                  <a:gd name="T16" fmla="*/ 0 60000 65536"/>
                  <a:gd name="T17" fmla="*/ 0 60000 65536"/>
                  <a:gd name="T18" fmla="*/ 0 60000 65536"/>
                  <a:gd name="T19" fmla="*/ 0 60000 65536"/>
                  <a:gd name="T20" fmla="*/ 0 60000 65536"/>
                  <a:gd name="T21" fmla="*/ 0 w 8"/>
                  <a:gd name="T22" fmla="*/ 0 h 43"/>
                  <a:gd name="T23" fmla="*/ 8 w 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3">
                    <a:moveTo>
                      <a:pt x="0" y="43"/>
                    </a:moveTo>
                    <a:lnTo>
                      <a:pt x="0" y="43"/>
                    </a:lnTo>
                    <a:lnTo>
                      <a:pt x="3" y="35"/>
                    </a:lnTo>
                    <a:lnTo>
                      <a:pt x="3" y="22"/>
                    </a:lnTo>
                    <a:lnTo>
                      <a:pt x="5" y="9"/>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71" name="Freeform 307"/>
              <p:cNvSpPr>
                <a:spLocks/>
              </p:cNvSpPr>
              <p:nvPr/>
            </p:nvSpPr>
            <p:spPr bwMode="auto">
              <a:xfrm>
                <a:off x="1274" y="1099"/>
                <a:ext cx="5" cy="43"/>
              </a:xfrm>
              <a:custGeom>
                <a:avLst/>
                <a:gdLst>
                  <a:gd name="T0" fmla="*/ 0 w 5"/>
                  <a:gd name="T1" fmla="*/ 0 h 43"/>
                  <a:gd name="T2" fmla="*/ 0 w 5"/>
                  <a:gd name="T3" fmla="*/ 0 h 43"/>
                  <a:gd name="T4" fmla="*/ 2 w 5"/>
                  <a:gd name="T5" fmla="*/ 9 h 43"/>
                  <a:gd name="T6" fmla="*/ 2 w 5"/>
                  <a:gd name="T7" fmla="*/ 22 h 43"/>
                  <a:gd name="T8" fmla="*/ 5 w 5"/>
                  <a:gd name="T9" fmla="*/ 35 h 43"/>
                  <a:gd name="T10" fmla="*/ 5 w 5"/>
                  <a:gd name="T11" fmla="*/ 43 h 43"/>
                  <a:gd name="T12" fmla="*/ 5 w 5"/>
                  <a:gd name="T13" fmla="*/ 43 h 43"/>
                  <a:gd name="T14" fmla="*/ 0 60000 65536"/>
                  <a:gd name="T15" fmla="*/ 0 60000 65536"/>
                  <a:gd name="T16" fmla="*/ 0 60000 65536"/>
                  <a:gd name="T17" fmla="*/ 0 60000 65536"/>
                  <a:gd name="T18" fmla="*/ 0 60000 65536"/>
                  <a:gd name="T19" fmla="*/ 0 60000 65536"/>
                  <a:gd name="T20" fmla="*/ 0 60000 65536"/>
                  <a:gd name="T21" fmla="*/ 0 w 5"/>
                  <a:gd name="T22" fmla="*/ 0 h 43"/>
                  <a:gd name="T23" fmla="*/ 5 w 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3">
                    <a:moveTo>
                      <a:pt x="0" y="0"/>
                    </a:moveTo>
                    <a:lnTo>
                      <a:pt x="0" y="0"/>
                    </a:lnTo>
                    <a:lnTo>
                      <a:pt x="2" y="9"/>
                    </a:lnTo>
                    <a:lnTo>
                      <a:pt x="2" y="22"/>
                    </a:lnTo>
                    <a:lnTo>
                      <a:pt x="5" y="35"/>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672" name="Freeform 308"/>
              <p:cNvSpPr>
                <a:spLocks/>
              </p:cNvSpPr>
              <p:nvPr/>
            </p:nvSpPr>
            <p:spPr bwMode="auto">
              <a:xfrm>
                <a:off x="1279" y="1099"/>
                <a:ext cx="5" cy="43"/>
              </a:xfrm>
              <a:custGeom>
                <a:avLst/>
                <a:gdLst>
                  <a:gd name="T0" fmla="*/ 0 w 5"/>
                  <a:gd name="T1" fmla="*/ 43 h 43"/>
                  <a:gd name="T2" fmla="*/ 0 w 5"/>
                  <a:gd name="T3" fmla="*/ 39 h 43"/>
                  <a:gd name="T4" fmla="*/ 2 w 5"/>
                  <a:gd name="T5" fmla="*/ 26 h 43"/>
                  <a:gd name="T6" fmla="*/ 2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2" y="26"/>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73" name="Freeform 309"/>
              <p:cNvSpPr>
                <a:spLocks/>
              </p:cNvSpPr>
              <p:nvPr/>
            </p:nvSpPr>
            <p:spPr bwMode="auto">
              <a:xfrm>
                <a:off x="1284" y="1060"/>
                <a:ext cx="8" cy="39"/>
              </a:xfrm>
              <a:custGeom>
                <a:avLst/>
                <a:gdLst>
                  <a:gd name="T0" fmla="*/ 0 w 8"/>
                  <a:gd name="T1" fmla="*/ 39 h 39"/>
                  <a:gd name="T2" fmla="*/ 2 w 8"/>
                  <a:gd name="T3" fmla="*/ 18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2"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74" name="Line 310"/>
              <p:cNvSpPr>
                <a:spLocks noChangeShapeType="1"/>
              </p:cNvSpPr>
              <p:nvPr/>
            </p:nvSpPr>
            <p:spPr bwMode="auto">
              <a:xfrm flipV="1">
                <a:off x="1292"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75" name="Freeform 311"/>
              <p:cNvSpPr>
                <a:spLocks/>
              </p:cNvSpPr>
              <p:nvPr/>
            </p:nvSpPr>
            <p:spPr bwMode="auto">
              <a:xfrm>
                <a:off x="1297" y="983"/>
                <a:ext cx="5" cy="39"/>
              </a:xfrm>
              <a:custGeom>
                <a:avLst/>
                <a:gdLst>
                  <a:gd name="T0" fmla="*/ 0 w 5"/>
                  <a:gd name="T1" fmla="*/ 39 h 39"/>
                  <a:gd name="T2" fmla="*/ 0 w 5"/>
                  <a:gd name="T3" fmla="*/ 26 h 39"/>
                  <a:gd name="T4" fmla="*/ 2 w 5"/>
                  <a:gd name="T5" fmla="*/ 13 h 39"/>
                  <a:gd name="T6" fmla="*/ 2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2" y="13"/>
                    </a:ln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76" name="Freeform 312"/>
              <p:cNvSpPr>
                <a:spLocks/>
              </p:cNvSpPr>
              <p:nvPr/>
            </p:nvSpPr>
            <p:spPr bwMode="auto">
              <a:xfrm>
                <a:off x="1302" y="983"/>
                <a:ext cx="7" cy="39"/>
              </a:xfrm>
              <a:custGeom>
                <a:avLst/>
                <a:gdLst>
                  <a:gd name="T0" fmla="*/ 0 w 7"/>
                  <a:gd name="T1" fmla="*/ 0 h 39"/>
                  <a:gd name="T2" fmla="*/ 0 w 7"/>
                  <a:gd name="T3" fmla="*/ 0 h 39"/>
                  <a:gd name="T4" fmla="*/ 2 w 7"/>
                  <a:gd name="T5" fmla="*/ 4 h 39"/>
                  <a:gd name="T6" fmla="*/ 2 w 7"/>
                  <a:gd name="T7" fmla="*/ 17 h 39"/>
                  <a:gd name="T8" fmla="*/ 5 w 7"/>
                  <a:gd name="T9" fmla="*/ 34 h 39"/>
                  <a:gd name="T10" fmla="*/ 7 w 7"/>
                  <a:gd name="T11" fmla="*/ 39 h 39"/>
                  <a:gd name="T12" fmla="*/ 7 w 7"/>
                  <a:gd name="T13" fmla="*/ 39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0"/>
                    </a:moveTo>
                    <a:lnTo>
                      <a:pt x="0" y="0"/>
                    </a:lnTo>
                    <a:lnTo>
                      <a:pt x="2" y="4"/>
                    </a:lnTo>
                    <a:lnTo>
                      <a:pt x="2" y="17"/>
                    </a:lnTo>
                    <a:lnTo>
                      <a:pt x="5" y="34"/>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677" name="Freeform 313"/>
              <p:cNvSpPr>
                <a:spLocks/>
              </p:cNvSpPr>
              <p:nvPr/>
            </p:nvSpPr>
            <p:spPr bwMode="auto">
              <a:xfrm>
                <a:off x="1309" y="983"/>
                <a:ext cx="6" cy="39"/>
              </a:xfrm>
              <a:custGeom>
                <a:avLst/>
                <a:gdLst>
                  <a:gd name="T0" fmla="*/ 0 w 6"/>
                  <a:gd name="T1" fmla="*/ 39 h 39"/>
                  <a:gd name="T2" fmla="*/ 0 w 6"/>
                  <a:gd name="T3" fmla="*/ 39 h 39"/>
                  <a:gd name="T4" fmla="*/ 3 w 6"/>
                  <a:gd name="T5" fmla="*/ 34 h 39"/>
                  <a:gd name="T6" fmla="*/ 3 w 6"/>
                  <a:gd name="T7" fmla="*/ 17 h 39"/>
                  <a:gd name="T8" fmla="*/ 6 w 6"/>
                  <a:gd name="T9" fmla="*/ 4 h 39"/>
                  <a:gd name="T10" fmla="*/ 6 w 6"/>
                  <a:gd name="T11" fmla="*/ 0 h 39"/>
                  <a:gd name="T12" fmla="*/ 6 w 6"/>
                  <a:gd name="T13" fmla="*/ 0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39"/>
                    </a:moveTo>
                    <a:lnTo>
                      <a:pt x="0" y="39"/>
                    </a:lnTo>
                    <a:lnTo>
                      <a:pt x="3" y="34"/>
                    </a:lnTo>
                    <a:lnTo>
                      <a:pt x="3" y="17"/>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678" name="Freeform 314"/>
              <p:cNvSpPr>
                <a:spLocks/>
              </p:cNvSpPr>
              <p:nvPr/>
            </p:nvSpPr>
            <p:spPr bwMode="auto">
              <a:xfrm>
                <a:off x="1315" y="983"/>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679" name="Freeform 315"/>
              <p:cNvSpPr>
                <a:spLocks/>
              </p:cNvSpPr>
              <p:nvPr/>
            </p:nvSpPr>
            <p:spPr bwMode="auto">
              <a:xfrm>
                <a:off x="1320" y="1022"/>
                <a:ext cx="7" cy="38"/>
              </a:xfrm>
              <a:custGeom>
                <a:avLst/>
                <a:gdLst>
                  <a:gd name="T0" fmla="*/ 0 w 7"/>
                  <a:gd name="T1" fmla="*/ 0 h 38"/>
                  <a:gd name="T2" fmla="*/ 2 w 7"/>
                  <a:gd name="T3" fmla="*/ 17 h 38"/>
                  <a:gd name="T4" fmla="*/ 7 w 7"/>
                  <a:gd name="T5" fmla="*/ 38 h 38"/>
                  <a:gd name="T6" fmla="*/ 0 60000 65536"/>
                  <a:gd name="T7" fmla="*/ 0 60000 65536"/>
                  <a:gd name="T8" fmla="*/ 0 60000 65536"/>
                  <a:gd name="T9" fmla="*/ 0 w 7"/>
                  <a:gd name="T10" fmla="*/ 0 h 38"/>
                  <a:gd name="T11" fmla="*/ 7 w 7"/>
                  <a:gd name="T12" fmla="*/ 38 h 38"/>
                </a:gdLst>
                <a:ahLst/>
                <a:cxnLst>
                  <a:cxn ang="T6">
                    <a:pos x="T0" y="T1"/>
                  </a:cxn>
                  <a:cxn ang="T7">
                    <a:pos x="T2" y="T3"/>
                  </a:cxn>
                  <a:cxn ang="T8">
                    <a:pos x="T4" y="T5"/>
                  </a:cxn>
                </a:cxnLst>
                <a:rect l="T9" t="T10" r="T11" b="T12"/>
                <a:pathLst>
                  <a:path w="7" h="38">
                    <a:moveTo>
                      <a:pt x="0" y="0"/>
                    </a:moveTo>
                    <a:lnTo>
                      <a:pt x="2" y="17"/>
                    </a:lnTo>
                    <a:lnTo>
                      <a:pt x="7" y="38"/>
                    </a:lnTo>
                  </a:path>
                </a:pathLst>
              </a:custGeom>
              <a:solidFill>
                <a:srgbClr val="CC00CC"/>
              </a:solidFill>
              <a:ln w="12700">
                <a:solidFill>
                  <a:srgbClr val="CC00CC"/>
                </a:solidFill>
                <a:prstDash val="solid"/>
                <a:round/>
                <a:headEnd/>
                <a:tailEnd/>
              </a:ln>
            </p:spPr>
            <p:txBody>
              <a:bodyPr/>
              <a:lstStyle/>
              <a:p>
                <a:endParaRPr lang="es-ES"/>
              </a:p>
            </p:txBody>
          </p:sp>
          <p:sp>
            <p:nvSpPr>
              <p:cNvPr id="130680" name="Line 316"/>
              <p:cNvSpPr>
                <a:spLocks noChangeShapeType="1"/>
              </p:cNvSpPr>
              <p:nvPr/>
            </p:nvSpPr>
            <p:spPr bwMode="auto">
              <a:xfrm>
                <a:off x="1327"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81" name="Freeform 317"/>
              <p:cNvSpPr>
                <a:spLocks/>
              </p:cNvSpPr>
              <p:nvPr/>
            </p:nvSpPr>
            <p:spPr bwMode="auto">
              <a:xfrm>
                <a:off x="1332" y="1099"/>
                <a:ext cx="6" cy="43"/>
              </a:xfrm>
              <a:custGeom>
                <a:avLst/>
                <a:gdLst>
                  <a:gd name="T0" fmla="*/ 0 w 6"/>
                  <a:gd name="T1" fmla="*/ 0 h 43"/>
                  <a:gd name="T2" fmla="*/ 0 w 6"/>
                  <a:gd name="T3" fmla="*/ 13 h 43"/>
                  <a:gd name="T4" fmla="*/ 3 w 6"/>
                  <a:gd name="T5" fmla="*/ 26 h 43"/>
                  <a:gd name="T6" fmla="*/ 3 w 6"/>
                  <a:gd name="T7" fmla="*/ 39 h 43"/>
                  <a:gd name="T8" fmla="*/ 6 w 6"/>
                  <a:gd name="T9" fmla="*/ 43 h 43"/>
                  <a:gd name="T10" fmla="*/ 0 60000 65536"/>
                  <a:gd name="T11" fmla="*/ 0 60000 65536"/>
                  <a:gd name="T12" fmla="*/ 0 60000 65536"/>
                  <a:gd name="T13" fmla="*/ 0 60000 65536"/>
                  <a:gd name="T14" fmla="*/ 0 60000 65536"/>
                  <a:gd name="T15" fmla="*/ 0 w 6"/>
                  <a:gd name="T16" fmla="*/ 0 h 43"/>
                  <a:gd name="T17" fmla="*/ 6 w 6"/>
                  <a:gd name="T18" fmla="*/ 43 h 43"/>
                </a:gdLst>
                <a:ahLst/>
                <a:cxnLst>
                  <a:cxn ang="T10">
                    <a:pos x="T0" y="T1"/>
                  </a:cxn>
                  <a:cxn ang="T11">
                    <a:pos x="T2" y="T3"/>
                  </a:cxn>
                  <a:cxn ang="T12">
                    <a:pos x="T4" y="T5"/>
                  </a:cxn>
                  <a:cxn ang="T13">
                    <a:pos x="T6" y="T7"/>
                  </a:cxn>
                  <a:cxn ang="T14">
                    <a:pos x="T8" y="T9"/>
                  </a:cxn>
                </a:cxnLst>
                <a:rect l="T15" t="T16" r="T17" b="T18"/>
                <a:pathLst>
                  <a:path w="6" h="43">
                    <a:moveTo>
                      <a:pt x="0" y="0"/>
                    </a:moveTo>
                    <a:lnTo>
                      <a:pt x="0" y="13"/>
                    </a:lnTo>
                    <a:lnTo>
                      <a:pt x="3" y="26"/>
                    </a:lnTo>
                    <a:lnTo>
                      <a:pt x="3" y="39"/>
                    </a:lnTo>
                    <a:lnTo>
                      <a:pt x="6" y="43"/>
                    </a:lnTo>
                  </a:path>
                </a:pathLst>
              </a:custGeom>
              <a:solidFill>
                <a:srgbClr val="CC00CC"/>
              </a:solidFill>
              <a:ln w="12700">
                <a:solidFill>
                  <a:srgbClr val="CC00CC"/>
                </a:solidFill>
                <a:prstDash val="solid"/>
                <a:round/>
                <a:headEnd/>
                <a:tailEnd/>
              </a:ln>
            </p:spPr>
            <p:txBody>
              <a:bodyPr/>
              <a:lstStyle/>
              <a:p>
                <a:endParaRPr lang="es-ES"/>
              </a:p>
            </p:txBody>
          </p:sp>
          <p:sp>
            <p:nvSpPr>
              <p:cNvPr id="130682" name="Freeform 318"/>
              <p:cNvSpPr>
                <a:spLocks/>
              </p:cNvSpPr>
              <p:nvPr/>
            </p:nvSpPr>
            <p:spPr bwMode="auto">
              <a:xfrm>
                <a:off x="1338"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683" name="Line 319"/>
              <p:cNvSpPr>
                <a:spLocks noChangeShapeType="1"/>
              </p:cNvSpPr>
              <p:nvPr/>
            </p:nvSpPr>
            <p:spPr bwMode="auto">
              <a:xfrm flipV="1">
                <a:off x="1345"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84" name="Line 320"/>
              <p:cNvSpPr>
                <a:spLocks noChangeShapeType="1"/>
              </p:cNvSpPr>
              <p:nvPr/>
            </p:nvSpPr>
            <p:spPr bwMode="auto">
              <a:xfrm flipV="1">
                <a:off x="1350"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85" name="Freeform 321"/>
              <p:cNvSpPr>
                <a:spLocks/>
              </p:cNvSpPr>
              <p:nvPr/>
            </p:nvSpPr>
            <p:spPr bwMode="auto">
              <a:xfrm>
                <a:off x="1355" y="983"/>
                <a:ext cx="8" cy="39"/>
              </a:xfrm>
              <a:custGeom>
                <a:avLst/>
                <a:gdLst>
                  <a:gd name="T0" fmla="*/ 0 w 8"/>
                  <a:gd name="T1" fmla="*/ 39 h 39"/>
                  <a:gd name="T2" fmla="*/ 3 w 8"/>
                  <a:gd name="T3" fmla="*/ 26 h 39"/>
                  <a:gd name="T4" fmla="*/ 3 w 8"/>
                  <a:gd name="T5" fmla="*/ 13 h 39"/>
                  <a:gd name="T6" fmla="*/ 6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6"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86" name="Freeform 322"/>
              <p:cNvSpPr>
                <a:spLocks/>
              </p:cNvSpPr>
              <p:nvPr/>
            </p:nvSpPr>
            <p:spPr bwMode="auto">
              <a:xfrm>
                <a:off x="1363" y="983"/>
                <a:ext cx="5" cy="39"/>
              </a:xfrm>
              <a:custGeom>
                <a:avLst/>
                <a:gdLst>
                  <a:gd name="T0" fmla="*/ 0 w 5"/>
                  <a:gd name="T1" fmla="*/ 0 h 39"/>
                  <a:gd name="T2" fmla="*/ 3 w 5"/>
                  <a:gd name="T3" fmla="*/ 4 h 39"/>
                  <a:gd name="T4" fmla="*/ 3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4"/>
                    </a:lnTo>
                    <a:lnTo>
                      <a:pt x="3"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687" name="Line 323"/>
              <p:cNvSpPr>
                <a:spLocks noChangeShapeType="1"/>
              </p:cNvSpPr>
              <p:nvPr/>
            </p:nvSpPr>
            <p:spPr bwMode="auto">
              <a:xfrm>
                <a:off x="1368"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88" name="Freeform 324"/>
              <p:cNvSpPr>
                <a:spLocks/>
              </p:cNvSpPr>
              <p:nvPr/>
            </p:nvSpPr>
            <p:spPr bwMode="auto">
              <a:xfrm>
                <a:off x="1373" y="1060"/>
                <a:ext cx="8" cy="39"/>
              </a:xfrm>
              <a:custGeom>
                <a:avLst/>
                <a:gdLst>
                  <a:gd name="T0" fmla="*/ 0 w 8"/>
                  <a:gd name="T1" fmla="*/ 0 h 39"/>
                  <a:gd name="T2" fmla="*/ 3 w 8"/>
                  <a:gd name="T3" fmla="*/ 18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3" y="18"/>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689" name="Freeform 325"/>
              <p:cNvSpPr>
                <a:spLocks/>
              </p:cNvSpPr>
              <p:nvPr/>
            </p:nvSpPr>
            <p:spPr bwMode="auto">
              <a:xfrm>
                <a:off x="1381" y="1099"/>
                <a:ext cx="5" cy="43"/>
              </a:xfrm>
              <a:custGeom>
                <a:avLst/>
                <a:gdLst>
                  <a:gd name="T0" fmla="*/ 0 w 5"/>
                  <a:gd name="T1" fmla="*/ 0 h 43"/>
                  <a:gd name="T2" fmla="*/ 3 w 5"/>
                  <a:gd name="T3" fmla="*/ 13 h 43"/>
                  <a:gd name="T4" fmla="*/ 3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3" y="13"/>
                    </a:lnTo>
                    <a:lnTo>
                      <a:pt x="3"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690" name="Freeform 326"/>
              <p:cNvSpPr>
                <a:spLocks/>
              </p:cNvSpPr>
              <p:nvPr/>
            </p:nvSpPr>
            <p:spPr bwMode="auto">
              <a:xfrm>
                <a:off x="1386" y="1099"/>
                <a:ext cx="5" cy="43"/>
              </a:xfrm>
              <a:custGeom>
                <a:avLst/>
                <a:gdLst>
                  <a:gd name="T0" fmla="*/ 0 w 5"/>
                  <a:gd name="T1" fmla="*/ 43 h 43"/>
                  <a:gd name="T2" fmla="*/ 0 w 5"/>
                  <a:gd name="T3" fmla="*/ 39 h 43"/>
                  <a:gd name="T4" fmla="*/ 3 w 5"/>
                  <a:gd name="T5" fmla="*/ 26 h 43"/>
                  <a:gd name="T6" fmla="*/ 3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3" y="26"/>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91" name="Freeform 327"/>
              <p:cNvSpPr>
                <a:spLocks/>
              </p:cNvSpPr>
              <p:nvPr/>
            </p:nvSpPr>
            <p:spPr bwMode="auto">
              <a:xfrm>
                <a:off x="1391" y="1060"/>
                <a:ext cx="8" cy="39"/>
              </a:xfrm>
              <a:custGeom>
                <a:avLst/>
                <a:gdLst>
                  <a:gd name="T0" fmla="*/ 0 w 8"/>
                  <a:gd name="T1" fmla="*/ 39 h 39"/>
                  <a:gd name="T2" fmla="*/ 3 w 8"/>
                  <a:gd name="T3" fmla="*/ 18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3"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692" name="Line 328"/>
              <p:cNvSpPr>
                <a:spLocks noChangeShapeType="1"/>
              </p:cNvSpPr>
              <p:nvPr/>
            </p:nvSpPr>
            <p:spPr bwMode="auto">
              <a:xfrm flipV="1">
                <a:off x="1399"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93" name="Freeform 329"/>
              <p:cNvSpPr>
                <a:spLocks/>
              </p:cNvSpPr>
              <p:nvPr/>
            </p:nvSpPr>
            <p:spPr bwMode="auto">
              <a:xfrm>
                <a:off x="1404" y="983"/>
                <a:ext cx="5" cy="39"/>
              </a:xfrm>
              <a:custGeom>
                <a:avLst/>
                <a:gdLst>
                  <a:gd name="T0" fmla="*/ 0 w 5"/>
                  <a:gd name="T1" fmla="*/ 39 h 39"/>
                  <a:gd name="T2" fmla="*/ 0 w 5"/>
                  <a:gd name="T3" fmla="*/ 26 h 39"/>
                  <a:gd name="T4" fmla="*/ 3 w 5"/>
                  <a:gd name="T5" fmla="*/ 13 h 39"/>
                  <a:gd name="T6" fmla="*/ 3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3" y="13"/>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94" name="Freeform 330"/>
              <p:cNvSpPr>
                <a:spLocks/>
              </p:cNvSpPr>
              <p:nvPr/>
            </p:nvSpPr>
            <p:spPr bwMode="auto">
              <a:xfrm>
                <a:off x="1409" y="983"/>
                <a:ext cx="8" cy="39"/>
              </a:xfrm>
              <a:custGeom>
                <a:avLst/>
                <a:gdLst>
                  <a:gd name="T0" fmla="*/ 0 w 8"/>
                  <a:gd name="T1" fmla="*/ 0 h 39"/>
                  <a:gd name="T2" fmla="*/ 3 w 8"/>
                  <a:gd name="T3" fmla="*/ 4 h 39"/>
                  <a:gd name="T4" fmla="*/ 3 w 8"/>
                  <a:gd name="T5" fmla="*/ 13 h 39"/>
                  <a:gd name="T6" fmla="*/ 5 w 8"/>
                  <a:gd name="T7" fmla="*/ 26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4"/>
                    </a:lnTo>
                    <a:lnTo>
                      <a:pt x="3" y="13"/>
                    </a:lnTo>
                    <a:lnTo>
                      <a:pt x="5" y="26"/>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695" name="Line 331"/>
              <p:cNvSpPr>
                <a:spLocks noChangeShapeType="1"/>
              </p:cNvSpPr>
              <p:nvPr/>
            </p:nvSpPr>
            <p:spPr bwMode="auto">
              <a:xfrm>
                <a:off x="1417"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96" name="Line 332"/>
              <p:cNvSpPr>
                <a:spLocks noChangeShapeType="1"/>
              </p:cNvSpPr>
              <p:nvPr/>
            </p:nvSpPr>
            <p:spPr bwMode="auto">
              <a:xfrm>
                <a:off x="1422"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697" name="Freeform 333"/>
              <p:cNvSpPr>
                <a:spLocks/>
              </p:cNvSpPr>
              <p:nvPr/>
            </p:nvSpPr>
            <p:spPr bwMode="auto">
              <a:xfrm>
                <a:off x="1427" y="1099"/>
                <a:ext cx="8" cy="43"/>
              </a:xfrm>
              <a:custGeom>
                <a:avLst/>
                <a:gdLst>
                  <a:gd name="T0" fmla="*/ 0 w 8"/>
                  <a:gd name="T1" fmla="*/ 0 h 43"/>
                  <a:gd name="T2" fmla="*/ 2 w 8"/>
                  <a:gd name="T3" fmla="*/ 13 h 43"/>
                  <a:gd name="T4" fmla="*/ 2 w 8"/>
                  <a:gd name="T5" fmla="*/ 26 h 43"/>
                  <a:gd name="T6" fmla="*/ 5 w 8"/>
                  <a:gd name="T7" fmla="*/ 39 h 43"/>
                  <a:gd name="T8" fmla="*/ 8 w 8"/>
                  <a:gd name="T9" fmla="*/ 43 h 43"/>
                  <a:gd name="T10" fmla="*/ 0 60000 65536"/>
                  <a:gd name="T11" fmla="*/ 0 60000 65536"/>
                  <a:gd name="T12" fmla="*/ 0 60000 65536"/>
                  <a:gd name="T13" fmla="*/ 0 60000 65536"/>
                  <a:gd name="T14" fmla="*/ 0 60000 65536"/>
                  <a:gd name="T15" fmla="*/ 0 w 8"/>
                  <a:gd name="T16" fmla="*/ 0 h 43"/>
                  <a:gd name="T17" fmla="*/ 8 w 8"/>
                  <a:gd name="T18" fmla="*/ 43 h 43"/>
                </a:gdLst>
                <a:ahLst/>
                <a:cxnLst>
                  <a:cxn ang="T10">
                    <a:pos x="T0" y="T1"/>
                  </a:cxn>
                  <a:cxn ang="T11">
                    <a:pos x="T2" y="T3"/>
                  </a:cxn>
                  <a:cxn ang="T12">
                    <a:pos x="T4" y="T5"/>
                  </a:cxn>
                  <a:cxn ang="T13">
                    <a:pos x="T6" y="T7"/>
                  </a:cxn>
                  <a:cxn ang="T14">
                    <a:pos x="T8" y="T9"/>
                  </a:cxn>
                </a:cxnLst>
                <a:rect l="T15" t="T16" r="T17" b="T18"/>
                <a:pathLst>
                  <a:path w="8" h="43">
                    <a:moveTo>
                      <a:pt x="0" y="0"/>
                    </a:moveTo>
                    <a:lnTo>
                      <a:pt x="2" y="13"/>
                    </a:lnTo>
                    <a:lnTo>
                      <a:pt x="2" y="26"/>
                    </a:lnTo>
                    <a:lnTo>
                      <a:pt x="5" y="39"/>
                    </a:lnTo>
                    <a:lnTo>
                      <a:pt x="8" y="43"/>
                    </a:lnTo>
                  </a:path>
                </a:pathLst>
              </a:custGeom>
              <a:solidFill>
                <a:srgbClr val="CC00CC"/>
              </a:solidFill>
              <a:ln w="12700">
                <a:solidFill>
                  <a:srgbClr val="CC00CC"/>
                </a:solidFill>
                <a:prstDash val="solid"/>
                <a:round/>
                <a:headEnd/>
                <a:tailEnd/>
              </a:ln>
            </p:spPr>
            <p:txBody>
              <a:bodyPr/>
              <a:lstStyle/>
              <a:p>
                <a:endParaRPr lang="es-ES"/>
              </a:p>
            </p:txBody>
          </p:sp>
          <p:sp>
            <p:nvSpPr>
              <p:cNvPr id="130698" name="Freeform 334"/>
              <p:cNvSpPr>
                <a:spLocks/>
              </p:cNvSpPr>
              <p:nvPr/>
            </p:nvSpPr>
            <p:spPr bwMode="auto">
              <a:xfrm>
                <a:off x="1435" y="1099"/>
                <a:ext cx="5" cy="43"/>
              </a:xfrm>
              <a:custGeom>
                <a:avLst/>
                <a:gdLst>
                  <a:gd name="T0" fmla="*/ 0 w 5"/>
                  <a:gd name="T1" fmla="*/ 43 h 43"/>
                  <a:gd name="T2" fmla="*/ 2 w 5"/>
                  <a:gd name="T3" fmla="*/ 39 h 43"/>
                  <a:gd name="T4" fmla="*/ 2 w 5"/>
                  <a:gd name="T5" fmla="*/ 26 h 43"/>
                  <a:gd name="T6" fmla="*/ 5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2" y="39"/>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699" name="Freeform 76"/>
              <p:cNvSpPr>
                <a:spLocks/>
              </p:cNvSpPr>
              <p:nvPr/>
            </p:nvSpPr>
            <p:spPr bwMode="auto">
              <a:xfrm>
                <a:off x="1464" y="1099"/>
                <a:ext cx="8" cy="43"/>
              </a:xfrm>
              <a:custGeom>
                <a:avLst/>
                <a:gdLst>
                  <a:gd name="T0" fmla="*/ 0 w 8"/>
                  <a:gd name="T1" fmla="*/ 43 h 43"/>
                  <a:gd name="T2" fmla="*/ 3 w 8"/>
                  <a:gd name="T3" fmla="*/ 21 h 43"/>
                  <a:gd name="T4" fmla="*/ 8 w 8"/>
                  <a:gd name="T5" fmla="*/ 0 h 43"/>
                  <a:gd name="T6" fmla="*/ 0 60000 65536"/>
                  <a:gd name="T7" fmla="*/ 0 60000 65536"/>
                  <a:gd name="T8" fmla="*/ 0 60000 65536"/>
                  <a:gd name="T9" fmla="*/ 0 w 8"/>
                  <a:gd name="T10" fmla="*/ 0 h 43"/>
                  <a:gd name="T11" fmla="*/ 8 w 8"/>
                  <a:gd name="T12" fmla="*/ 43 h 43"/>
                </a:gdLst>
                <a:ahLst/>
                <a:cxnLst>
                  <a:cxn ang="T6">
                    <a:pos x="T0" y="T1"/>
                  </a:cxn>
                  <a:cxn ang="T7">
                    <a:pos x="T2" y="T3"/>
                  </a:cxn>
                  <a:cxn ang="T8">
                    <a:pos x="T4" y="T5"/>
                  </a:cxn>
                </a:cxnLst>
                <a:rect l="T9" t="T10" r="T11" b="T12"/>
                <a:pathLst>
                  <a:path w="8" h="43">
                    <a:moveTo>
                      <a:pt x="0" y="43"/>
                    </a:moveTo>
                    <a:lnTo>
                      <a:pt x="3" y="21"/>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00" name="Freeform 77"/>
              <p:cNvSpPr>
                <a:spLocks/>
              </p:cNvSpPr>
              <p:nvPr/>
            </p:nvSpPr>
            <p:spPr bwMode="auto">
              <a:xfrm>
                <a:off x="1472" y="1055"/>
                <a:ext cx="5" cy="44"/>
              </a:xfrm>
              <a:custGeom>
                <a:avLst/>
                <a:gdLst>
                  <a:gd name="T0" fmla="*/ 0 w 5"/>
                  <a:gd name="T1" fmla="*/ 44 h 44"/>
                  <a:gd name="T2" fmla="*/ 2 w 5"/>
                  <a:gd name="T3" fmla="*/ 31 h 44"/>
                  <a:gd name="T4" fmla="*/ 2 w 5"/>
                  <a:gd name="T5" fmla="*/ 18 h 44"/>
                  <a:gd name="T6" fmla="*/ 5 w 5"/>
                  <a:gd name="T7" fmla="*/ 4 h 44"/>
                  <a:gd name="T8" fmla="*/ 5 w 5"/>
                  <a:gd name="T9" fmla="*/ 0 h 44"/>
                  <a:gd name="T10" fmla="*/ 0 60000 65536"/>
                  <a:gd name="T11" fmla="*/ 0 60000 65536"/>
                  <a:gd name="T12" fmla="*/ 0 60000 65536"/>
                  <a:gd name="T13" fmla="*/ 0 60000 65536"/>
                  <a:gd name="T14" fmla="*/ 0 60000 65536"/>
                  <a:gd name="T15" fmla="*/ 0 w 5"/>
                  <a:gd name="T16" fmla="*/ 0 h 44"/>
                  <a:gd name="T17" fmla="*/ 5 w 5"/>
                  <a:gd name="T18" fmla="*/ 44 h 44"/>
                </a:gdLst>
                <a:ahLst/>
                <a:cxnLst>
                  <a:cxn ang="T10">
                    <a:pos x="T0" y="T1"/>
                  </a:cxn>
                  <a:cxn ang="T11">
                    <a:pos x="T2" y="T3"/>
                  </a:cxn>
                  <a:cxn ang="T12">
                    <a:pos x="T4" y="T5"/>
                  </a:cxn>
                  <a:cxn ang="T13">
                    <a:pos x="T6" y="T7"/>
                  </a:cxn>
                  <a:cxn ang="T14">
                    <a:pos x="T8" y="T9"/>
                  </a:cxn>
                </a:cxnLst>
                <a:rect l="T15" t="T16" r="T17" b="T18"/>
                <a:pathLst>
                  <a:path w="5" h="44">
                    <a:moveTo>
                      <a:pt x="0" y="44"/>
                    </a:moveTo>
                    <a:lnTo>
                      <a:pt x="2" y="31"/>
                    </a:lnTo>
                    <a:lnTo>
                      <a:pt x="2" y="18"/>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01" name="Freeform 78"/>
              <p:cNvSpPr>
                <a:spLocks/>
              </p:cNvSpPr>
              <p:nvPr/>
            </p:nvSpPr>
            <p:spPr bwMode="auto">
              <a:xfrm>
                <a:off x="1477" y="1055"/>
                <a:ext cx="5" cy="26"/>
              </a:xfrm>
              <a:custGeom>
                <a:avLst/>
                <a:gdLst>
                  <a:gd name="T0" fmla="*/ 0 w 5"/>
                  <a:gd name="T1" fmla="*/ 0 h 26"/>
                  <a:gd name="T2" fmla="*/ 0 w 5"/>
                  <a:gd name="T3" fmla="*/ 0 h 26"/>
                  <a:gd name="T4" fmla="*/ 2 w 5"/>
                  <a:gd name="T5" fmla="*/ 9 h 26"/>
                  <a:gd name="T6" fmla="*/ 5 w 5"/>
                  <a:gd name="T7" fmla="*/ 26 h 26"/>
                  <a:gd name="T8" fmla="*/ 0 60000 65536"/>
                  <a:gd name="T9" fmla="*/ 0 60000 65536"/>
                  <a:gd name="T10" fmla="*/ 0 60000 65536"/>
                  <a:gd name="T11" fmla="*/ 0 60000 65536"/>
                  <a:gd name="T12" fmla="*/ 0 w 5"/>
                  <a:gd name="T13" fmla="*/ 0 h 26"/>
                  <a:gd name="T14" fmla="*/ 5 w 5"/>
                  <a:gd name="T15" fmla="*/ 26 h 26"/>
                </a:gdLst>
                <a:ahLst/>
                <a:cxnLst>
                  <a:cxn ang="T8">
                    <a:pos x="T0" y="T1"/>
                  </a:cxn>
                  <a:cxn ang="T9">
                    <a:pos x="T2" y="T3"/>
                  </a:cxn>
                  <a:cxn ang="T10">
                    <a:pos x="T4" y="T5"/>
                  </a:cxn>
                  <a:cxn ang="T11">
                    <a:pos x="T6" y="T7"/>
                  </a:cxn>
                </a:cxnLst>
                <a:rect l="T12" t="T13" r="T14" b="T15"/>
                <a:pathLst>
                  <a:path w="5" h="26">
                    <a:moveTo>
                      <a:pt x="0" y="0"/>
                    </a:moveTo>
                    <a:lnTo>
                      <a:pt x="0" y="0"/>
                    </a:lnTo>
                    <a:lnTo>
                      <a:pt x="2" y="9"/>
                    </a:lnTo>
                    <a:lnTo>
                      <a:pt x="5" y="26"/>
                    </a:lnTo>
                  </a:path>
                </a:pathLst>
              </a:custGeom>
              <a:solidFill>
                <a:srgbClr val="CC00CC"/>
              </a:solidFill>
              <a:ln w="12700">
                <a:solidFill>
                  <a:srgbClr val="CC00CC"/>
                </a:solidFill>
                <a:prstDash val="solid"/>
                <a:round/>
                <a:headEnd/>
                <a:tailEnd/>
              </a:ln>
            </p:spPr>
            <p:txBody>
              <a:bodyPr/>
              <a:lstStyle/>
              <a:p>
                <a:endParaRPr lang="es-ES"/>
              </a:p>
            </p:txBody>
          </p:sp>
          <p:sp>
            <p:nvSpPr>
              <p:cNvPr id="130702" name="Freeform 79"/>
              <p:cNvSpPr>
                <a:spLocks/>
              </p:cNvSpPr>
              <p:nvPr/>
            </p:nvSpPr>
            <p:spPr bwMode="auto">
              <a:xfrm>
                <a:off x="1482" y="1081"/>
                <a:ext cx="8" cy="61"/>
              </a:xfrm>
              <a:custGeom>
                <a:avLst/>
                <a:gdLst>
                  <a:gd name="T0" fmla="*/ 0 w 8"/>
                  <a:gd name="T1" fmla="*/ 0 h 61"/>
                  <a:gd name="T2" fmla="*/ 3 w 8"/>
                  <a:gd name="T3" fmla="*/ 13 h 61"/>
                  <a:gd name="T4" fmla="*/ 3 w 8"/>
                  <a:gd name="T5" fmla="*/ 31 h 61"/>
                  <a:gd name="T6" fmla="*/ 5 w 8"/>
                  <a:gd name="T7" fmla="*/ 48 h 61"/>
                  <a:gd name="T8" fmla="*/ 8 w 8"/>
                  <a:gd name="T9" fmla="*/ 61 h 61"/>
                  <a:gd name="T10" fmla="*/ 0 60000 65536"/>
                  <a:gd name="T11" fmla="*/ 0 60000 65536"/>
                  <a:gd name="T12" fmla="*/ 0 60000 65536"/>
                  <a:gd name="T13" fmla="*/ 0 60000 65536"/>
                  <a:gd name="T14" fmla="*/ 0 60000 65536"/>
                  <a:gd name="T15" fmla="*/ 0 w 8"/>
                  <a:gd name="T16" fmla="*/ 0 h 61"/>
                  <a:gd name="T17" fmla="*/ 8 w 8"/>
                  <a:gd name="T18" fmla="*/ 61 h 61"/>
                </a:gdLst>
                <a:ahLst/>
                <a:cxnLst>
                  <a:cxn ang="T10">
                    <a:pos x="T0" y="T1"/>
                  </a:cxn>
                  <a:cxn ang="T11">
                    <a:pos x="T2" y="T3"/>
                  </a:cxn>
                  <a:cxn ang="T12">
                    <a:pos x="T4" y="T5"/>
                  </a:cxn>
                  <a:cxn ang="T13">
                    <a:pos x="T6" y="T7"/>
                  </a:cxn>
                  <a:cxn ang="T14">
                    <a:pos x="T8" y="T9"/>
                  </a:cxn>
                </a:cxnLst>
                <a:rect l="T15" t="T16" r="T17" b="T18"/>
                <a:pathLst>
                  <a:path w="8" h="61">
                    <a:moveTo>
                      <a:pt x="0" y="0"/>
                    </a:moveTo>
                    <a:lnTo>
                      <a:pt x="3" y="13"/>
                    </a:lnTo>
                    <a:lnTo>
                      <a:pt x="3" y="31"/>
                    </a:lnTo>
                    <a:lnTo>
                      <a:pt x="5" y="48"/>
                    </a:lnTo>
                    <a:lnTo>
                      <a:pt x="8" y="61"/>
                    </a:lnTo>
                  </a:path>
                </a:pathLst>
              </a:custGeom>
              <a:solidFill>
                <a:srgbClr val="CC00CC"/>
              </a:solidFill>
              <a:ln w="12700">
                <a:solidFill>
                  <a:srgbClr val="CC00CC"/>
                </a:solidFill>
                <a:prstDash val="solid"/>
                <a:round/>
                <a:headEnd/>
                <a:tailEnd/>
              </a:ln>
            </p:spPr>
            <p:txBody>
              <a:bodyPr/>
              <a:lstStyle/>
              <a:p>
                <a:endParaRPr lang="es-ES"/>
              </a:p>
            </p:txBody>
          </p:sp>
          <p:sp>
            <p:nvSpPr>
              <p:cNvPr id="130703" name="Freeform 80"/>
              <p:cNvSpPr>
                <a:spLocks/>
              </p:cNvSpPr>
              <p:nvPr/>
            </p:nvSpPr>
            <p:spPr bwMode="auto">
              <a:xfrm>
                <a:off x="1490" y="1142"/>
                <a:ext cx="5" cy="31"/>
              </a:xfrm>
              <a:custGeom>
                <a:avLst/>
                <a:gdLst>
                  <a:gd name="T0" fmla="*/ 0 w 5"/>
                  <a:gd name="T1" fmla="*/ 0 h 31"/>
                  <a:gd name="T2" fmla="*/ 2 w 5"/>
                  <a:gd name="T3" fmla="*/ 13 h 31"/>
                  <a:gd name="T4" fmla="*/ 2 w 5"/>
                  <a:gd name="T5" fmla="*/ 22 h 31"/>
                  <a:gd name="T6" fmla="*/ 5 w 5"/>
                  <a:gd name="T7" fmla="*/ 31 h 31"/>
                  <a:gd name="T8" fmla="*/ 5 w 5"/>
                  <a:gd name="T9" fmla="*/ 31 h 31"/>
                  <a:gd name="T10" fmla="*/ 5 w 5"/>
                  <a:gd name="T11" fmla="*/ 26 h 31"/>
                  <a:gd name="T12" fmla="*/ 0 60000 65536"/>
                  <a:gd name="T13" fmla="*/ 0 60000 65536"/>
                  <a:gd name="T14" fmla="*/ 0 60000 65536"/>
                  <a:gd name="T15" fmla="*/ 0 60000 65536"/>
                  <a:gd name="T16" fmla="*/ 0 60000 65536"/>
                  <a:gd name="T17" fmla="*/ 0 60000 65536"/>
                  <a:gd name="T18" fmla="*/ 0 w 5"/>
                  <a:gd name="T19" fmla="*/ 0 h 31"/>
                  <a:gd name="T20" fmla="*/ 5 w 5"/>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 h="31">
                    <a:moveTo>
                      <a:pt x="0" y="0"/>
                    </a:moveTo>
                    <a:lnTo>
                      <a:pt x="2" y="13"/>
                    </a:lnTo>
                    <a:lnTo>
                      <a:pt x="2" y="22"/>
                    </a:lnTo>
                    <a:lnTo>
                      <a:pt x="5" y="31"/>
                    </a:lnTo>
                    <a:lnTo>
                      <a:pt x="5" y="26"/>
                    </a:lnTo>
                  </a:path>
                </a:pathLst>
              </a:custGeom>
              <a:solidFill>
                <a:srgbClr val="CC00CC"/>
              </a:solidFill>
              <a:ln w="12700">
                <a:solidFill>
                  <a:srgbClr val="CC00CC"/>
                </a:solidFill>
                <a:prstDash val="solid"/>
                <a:round/>
                <a:headEnd/>
                <a:tailEnd/>
              </a:ln>
            </p:spPr>
            <p:txBody>
              <a:bodyPr/>
              <a:lstStyle/>
              <a:p>
                <a:endParaRPr lang="es-ES"/>
              </a:p>
            </p:txBody>
          </p:sp>
          <p:sp>
            <p:nvSpPr>
              <p:cNvPr id="130704" name="Freeform 81"/>
              <p:cNvSpPr>
                <a:spLocks/>
              </p:cNvSpPr>
              <p:nvPr/>
            </p:nvSpPr>
            <p:spPr bwMode="auto">
              <a:xfrm>
                <a:off x="1495" y="1059"/>
                <a:ext cx="5" cy="109"/>
              </a:xfrm>
              <a:custGeom>
                <a:avLst/>
                <a:gdLst>
                  <a:gd name="T0" fmla="*/ 0 w 5"/>
                  <a:gd name="T1" fmla="*/ 109 h 109"/>
                  <a:gd name="T2" fmla="*/ 0 w 5"/>
                  <a:gd name="T3" fmla="*/ 101 h 109"/>
                  <a:gd name="T4" fmla="*/ 0 w 5"/>
                  <a:gd name="T5" fmla="*/ 92 h 109"/>
                  <a:gd name="T6" fmla="*/ 2 w 5"/>
                  <a:gd name="T7" fmla="*/ 57 h 109"/>
                  <a:gd name="T8" fmla="*/ 2 w 5"/>
                  <a:gd name="T9" fmla="*/ 27 h 109"/>
                  <a:gd name="T10" fmla="*/ 5 w 5"/>
                  <a:gd name="T11" fmla="*/ 14 h 109"/>
                  <a:gd name="T12" fmla="*/ 5 w 5"/>
                  <a:gd name="T13" fmla="*/ 0 h 109"/>
                  <a:gd name="T14" fmla="*/ 0 60000 65536"/>
                  <a:gd name="T15" fmla="*/ 0 60000 65536"/>
                  <a:gd name="T16" fmla="*/ 0 60000 65536"/>
                  <a:gd name="T17" fmla="*/ 0 60000 65536"/>
                  <a:gd name="T18" fmla="*/ 0 60000 65536"/>
                  <a:gd name="T19" fmla="*/ 0 60000 65536"/>
                  <a:gd name="T20" fmla="*/ 0 60000 65536"/>
                  <a:gd name="T21" fmla="*/ 0 w 5"/>
                  <a:gd name="T22" fmla="*/ 0 h 109"/>
                  <a:gd name="T23" fmla="*/ 5 w 5"/>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9">
                    <a:moveTo>
                      <a:pt x="0" y="109"/>
                    </a:moveTo>
                    <a:lnTo>
                      <a:pt x="0" y="101"/>
                    </a:lnTo>
                    <a:lnTo>
                      <a:pt x="0" y="92"/>
                    </a:lnTo>
                    <a:lnTo>
                      <a:pt x="2" y="57"/>
                    </a:lnTo>
                    <a:lnTo>
                      <a:pt x="2" y="27"/>
                    </a:lnTo>
                    <a:lnTo>
                      <a:pt x="5" y="1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05" name="Freeform 82"/>
              <p:cNvSpPr>
                <a:spLocks/>
              </p:cNvSpPr>
              <p:nvPr/>
            </p:nvSpPr>
            <p:spPr bwMode="auto">
              <a:xfrm>
                <a:off x="1500" y="1020"/>
                <a:ext cx="7" cy="39"/>
              </a:xfrm>
              <a:custGeom>
                <a:avLst/>
                <a:gdLst>
                  <a:gd name="T0" fmla="*/ 0 w 7"/>
                  <a:gd name="T1" fmla="*/ 39 h 39"/>
                  <a:gd name="T2" fmla="*/ 2 w 7"/>
                  <a:gd name="T3" fmla="*/ 26 h 39"/>
                  <a:gd name="T4" fmla="*/ 2 w 7"/>
                  <a:gd name="T5" fmla="*/ 18 h 39"/>
                  <a:gd name="T6" fmla="*/ 5 w 7"/>
                  <a:gd name="T7" fmla="*/ 9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2" y="26"/>
                    </a:lnTo>
                    <a:lnTo>
                      <a:pt x="2" y="18"/>
                    </a:lnTo>
                    <a:lnTo>
                      <a:pt x="5" y="9"/>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06" name="Freeform 83"/>
              <p:cNvSpPr>
                <a:spLocks/>
              </p:cNvSpPr>
              <p:nvPr/>
            </p:nvSpPr>
            <p:spPr bwMode="auto">
              <a:xfrm>
                <a:off x="1507" y="951"/>
                <a:ext cx="6" cy="69"/>
              </a:xfrm>
              <a:custGeom>
                <a:avLst/>
                <a:gdLst>
                  <a:gd name="T0" fmla="*/ 0 w 6"/>
                  <a:gd name="T1" fmla="*/ 69 h 69"/>
                  <a:gd name="T2" fmla="*/ 3 w 6"/>
                  <a:gd name="T3" fmla="*/ 52 h 69"/>
                  <a:gd name="T4" fmla="*/ 3 w 6"/>
                  <a:gd name="T5" fmla="*/ 26 h 69"/>
                  <a:gd name="T6" fmla="*/ 6 w 6"/>
                  <a:gd name="T7" fmla="*/ 8 h 69"/>
                  <a:gd name="T8" fmla="*/ 6 w 6"/>
                  <a:gd name="T9" fmla="*/ 4 h 69"/>
                  <a:gd name="T10" fmla="*/ 6 w 6"/>
                  <a:gd name="T11" fmla="*/ 0 h 69"/>
                  <a:gd name="T12" fmla="*/ 0 60000 65536"/>
                  <a:gd name="T13" fmla="*/ 0 60000 65536"/>
                  <a:gd name="T14" fmla="*/ 0 60000 65536"/>
                  <a:gd name="T15" fmla="*/ 0 60000 65536"/>
                  <a:gd name="T16" fmla="*/ 0 60000 65536"/>
                  <a:gd name="T17" fmla="*/ 0 60000 65536"/>
                  <a:gd name="T18" fmla="*/ 0 w 6"/>
                  <a:gd name="T19" fmla="*/ 0 h 69"/>
                  <a:gd name="T20" fmla="*/ 6 w 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 h="69">
                    <a:moveTo>
                      <a:pt x="0" y="69"/>
                    </a:moveTo>
                    <a:lnTo>
                      <a:pt x="3" y="52"/>
                    </a:lnTo>
                    <a:lnTo>
                      <a:pt x="3" y="26"/>
                    </a:lnTo>
                    <a:lnTo>
                      <a:pt x="6" y="8"/>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707" name="Freeform 84"/>
              <p:cNvSpPr>
                <a:spLocks/>
              </p:cNvSpPr>
              <p:nvPr/>
            </p:nvSpPr>
            <p:spPr bwMode="auto">
              <a:xfrm>
                <a:off x="1513" y="951"/>
                <a:ext cx="5" cy="69"/>
              </a:xfrm>
              <a:custGeom>
                <a:avLst/>
                <a:gdLst>
                  <a:gd name="T0" fmla="*/ 0 w 5"/>
                  <a:gd name="T1" fmla="*/ 0 h 69"/>
                  <a:gd name="T2" fmla="*/ 0 w 5"/>
                  <a:gd name="T3" fmla="*/ 4 h 69"/>
                  <a:gd name="T4" fmla="*/ 0 w 5"/>
                  <a:gd name="T5" fmla="*/ 8 h 69"/>
                  <a:gd name="T6" fmla="*/ 2 w 5"/>
                  <a:gd name="T7" fmla="*/ 26 h 69"/>
                  <a:gd name="T8" fmla="*/ 2 w 5"/>
                  <a:gd name="T9" fmla="*/ 52 h 69"/>
                  <a:gd name="T10" fmla="*/ 5 w 5"/>
                  <a:gd name="T11" fmla="*/ 69 h 69"/>
                  <a:gd name="T12" fmla="*/ 0 60000 65536"/>
                  <a:gd name="T13" fmla="*/ 0 60000 65536"/>
                  <a:gd name="T14" fmla="*/ 0 60000 65536"/>
                  <a:gd name="T15" fmla="*/ 0 60000 65536"/>
                  <a:gd name="T16" fmla="*/ 0 60000 65536"/>
                  <a:gd name="T17" fmla="*/ 0 60000 65536"/>
                  <a:gd name="T18" fmla="*/ 0 w 5"/>
                  <a:gd name="T19" fmla="*/ 0 h 69"/>
                  <a:gd name="T20" fmla="*/ 5 w 5"/>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 h="69">
                    <a:moveTo>
                      <a:pt x="0" y="0"/>
                    </a:moveTo>
                    <a:lnTo>
                      <a:pt x="0" y="4"/>
                    </a:lnTo>
                    <a:lnTo>
                      <a:pt x="0" y="8"/>
                    </a:lnTo>
                    <a:lnTo>
                      <a:pt x="2" y="26"/>
                    </a:lnTo>
                    <a:lnTo>
                      <a:pt x="2" y="52"/>
                    </a:lnTo>
                    <a:lnTo>
                      <a:pt x="5" y="69"/>
                    </a:lnTo>
                  </a:path>
                </a:pathLst>
              </a:custGeom>
              <a:solidFill>
                <a:srgbClr val="CC00CC"/>
              </a:solidFill>
              <a:ln w="12700">
                <a:solidFill>
                  <a:srgbClr val="CC00CC"/>
                </a:solidFill>
                <a:prstDash val="solid"/>
                <a:round/>
                <a:headEnd/>
                <a:tailEnd/>
              </a:ln>
            </p:spPr>
            <p:txBody>
              <a:bodyPr/>
              <a:lstStyle/>
              <a:p>
                <a:endParaRPr lang="es-ES"/>
              </a:p>
            </p:txBody>
          </p:sp>
          <p:sp>
            <p:nvSpPr>
              <p:cNvPr id="130708" name="Freeform 85"/>
              <p:cNvSpPr>
                <a:spLocks/>
              </p:cNvSpPr>
              <p:nvPr/>
            </p:nvSpPr>
            <p:spPr bwMode="auto">
              <a:xfrm>
                <a:off x="1518" y="1020"/>
                <a:ext cx="7" cy="39"/>
              </a:xfrm>
              <a:custGeom>
                <a:avLst/>
                <a:gdLst>
                  <a:gd name="T0" fmla="*/ 0 w 7"/>
                  <a:gd name="T1" fmla="*/ 0 h 39"/>
                  <a:gd name="T2" fmla="*/ 2 w 7"/>
                  <a:gd name="T3" fmla="*/ 13 h 39"/>
                  <a:gd name="T4" fmla="*/ 2 w 7"/>
                  <a:gd name="T5" fmla="*/ 22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2" y="13"/>
                    </a:ln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709" name="Freeform 86"/>
              <p:cNvSpPr>
                <a:spLocks/>
              </p:cNvSpPr>
              <p:nvPr/>
            </p:nvSpPr>
            <p:spPr bwMode="auto">
              <a:xfrm>
                <a:off x="1525" y="1059"/>
                <a:ext cx="5" cy="40"/>
              </a:xfrm>
              <a:custGeom>
                <a:avLst/>
                <a:gdLst>
                  <a:gd name="T0" fmla="*/ 0 w 5"/>
                  <a:gd name="T1" fmla="*/ 0 h 40"/>
                  <a:gd name="T2" fmla="*/ 3 w 5"/>
                  <a:gd name="T3" fmla="*/ 18 h 40"/>
                  <a:gd name="T4" fmla="*/ 5 w 5"/>
                  <a:gd name="T5" fmla="*/ 27 h 40"/>
                  <a:gd name="T6" fmla="*/ 5 w 5"/>
                  <a:gd name="T7" fmla="*/ 40 h 40"/>
                  <a:gd name="T8" fmla="*/ 0 60000 65536"/>
                  <a:gd name="T9" fmla="*/ 0 60000 65536"/>
                  <a:gd name="T10" fmla="*/ 0 60000 65536"/>
                  <a:gd name="T11" fmla="*/ 0 60000 65536"/>
                  <a:gd name="T12" fmla="*/ 0 w 5"/>
                  <a:gd name="T13" fmla="*/ 0 h 40"/>
                  <a:gd name="T14" fmla="*/ 5 w 5"/>
                  <a:gd name="T15" fmla="*/ 40 h 40"/>
                </a:gdLst>
                <a:ahLst/>
                <a:cxnLst>
                  <a:cxn ang="T8">
                    <a:pos x="T0" y="T1"/>
                  </a:cxn>
                  <a:cxn ang="T9">
                    <a:pos x="T2" y="T3"/>
                  </a:cxn>
                  <a:cxn ang="T10">
                    <a:pos x="T4" y="T5"/>
                  </a:cxn>
                  <a:cxn ang="T11">
                    <a:pos x="T6" y="T7"/>
                  </a:cxn>
                </a:cxnLst>
                <a:rect l="T12" t="T13" r="T14" b="T15"/>
                <a:pathLst>
                  <a:path w="5" h="40">
                    <a:moveTo>
                      <a:pt x="0" y="0"/>
                    </a:moveTo>
                    <a:lnTo>
                      <a:pt x="3" y="18"/>
                    </a:lnTo>
                    <a:lnTo>
                      <a:pt x="5" y="27"/>
                    </a:lnTo>
                    <a:lnTo>
                      <a:pt x="5" y="40"/>
                    </a:lnTo>
                  </a:path>
                </a:pathLst>
              </a:custGeom>
              <a:solidFill>
                <a:srgbClr val="CC00CC"/>
              </a:solidFill>
              <a:ln w="12700">
                <a:solidFill>
                  <a:srgbClr val="CC00CC"/>
                </a:solidFill>
                <a:prstDash val="solid"/>
                <a:round/>
                <a:headEnd/>
                <a:tailEnd/>
              </a:ln>
            </p:spPr>
            <p:txBody>
              <a:bodyPr/>
              <a:lstStyle/>
              <a:p>
                <a:endParaRPr lang="es-ES"/>
              </a:p>
            </p:txBody>
          </p:sp>
          <p:sp>
            <p:nvSpPr>
              <p:cNvPr id="130710" name="Freeform 87"/>
              <p:cNvSpPr>
                <a:spLocks/>
              </p:cNvSpPr>
              <p:nvPr/>
            </p:nvSpPr>
            <p:spPr bwMode="auto">
              <a:xfrm>
                <a:off x="1530" y="1099"/>
                <a:ext cx="6" cy="122"/>
              </a:xfrm>
              <a:custGeom>
                <a:avLst/>
                <a:gdLst>
                  <a:gd name="T0" fmla="*/ 0 w 6"/>
                  <a:gd name="T1" fmla="*/ 0 h 122"/>
                  <a:gd name="T2" fmla="*/ 0 w 6"/>
                  <a:gd name="T3" fmla="*/ 13 h 122"/>
                  <a:gd name="T4" fmla="*/ 0 w 6"/>
                  <a:gd name="T5" fmla="*/ 30 h 122"/>
                  <a:gd name="T6" fmla="*/ 3 w 6"/>
                  <a:gd name="T7" fmla="*/ 69 h 122"/>
                  <a:gd name="T8" fmla="*/ 3 w 6"/>
                  <a:gd name="T9" fmla="*/ 91 h 122"/>
                  <a:gd name="T10" fmla="*/ 3 w 6"/>
                  <a:gd name="T11" fmla="*/ 104 h 122"/>
                  <a:gd name="T12" fmla="*/ 6 w 6"/>
                  <a:gd name="T13" fmla="*/ 117 h 122"/>
                  <a:gd name="T14" fmla="*/ 6 w 6"/>
                  <a:gd name="T15" fmla="*/ 122 h 12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2"/>
                  <a:gd name="T26" fmla="*/ 6 w 6"/>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2">
                    <a:moveTo>
                      <a:pt x="0" y="0"/>
                    </a:moveTo>
                    <a:lnTo>
                      <a:pt x="0" y="13"/>
                    </a:lnTo>
                    <a:lnTo>
                      <a:pt x="0" y="30"/>
                    </a:lnTo>
                    <a:lnTo>
                      <a:pt x="3" y="69"/>
                    </a:lnTo>
                    <a:lnTo>
                      <a:pt x="3" y="91"/>
                    </a:lnTo>
                    <a:lnTo>
                      <a:pt x="3" y="104"/>
                    </a:lnTo>
                    <a:lnTo>
                      <a:pt x="6" y="117"/>
                    </a:lnTo>
                    <a:lnTo>
                      <a:pt x="6" y="122"/>
                    </a:lnTo>
                  </a:path>
                </a:pathLst>
              </a:custGeom>
              <a:solidFill>
                <a:srgbClr val="CC00CC"/>
              </a:solidFill>
              <a:ln w="12700">
                <a:solidFill>
                  <a:srgbClr val="CC00CC"/>
                </a:solidFill>
                <a:prstDash val="solid"/>
                <a:round/>
                <a:headEnd/>
                <a:tailEnd/>
              </a:ln>
            </p:spPr>
            <p:txBody>
              <a:bodyPr/>
              <a:lstStyle/>
              <a:p>
                <a:endParaRPr lang="es-ES"/>
              </a:p>
            </p:txBody>
          </p:sp>
          <p:sp>
            <p:nvSpPr>
              <p:cNvPr id="130711" name="Freeform 88"/>
              <p:cNvSpPr>
                <a:spLocks/>
              </p:cNvSpPr>
              <p:nvPr/>
            </p:nvSpPr>
            <p:spPr bwMode="auto">
              <a:xfrm>
                <a:off x="1536" y="1107"/>
                <a:ext cx="7" cy="114"/>
              </a:xfrm>
              <a:custGeom>
                <a:avLst/>
                <a:gdLst>
                  <a:gd name="T0" fmla="*/ 0 w 7"/>
                  <a:gd name="T1" fmla="*/ 114 h 114"/>
                  <a:gd name="T2" fmla="*/ 0 w 7"/>
                  <a:gd name="T3" fmla="*/ 109 h 114"/>
                  <a:gd name="T4" fmla="*/ 2 w 7"/>
                  <a:gd name="T5" fmla="*/ 100 h 114"/>
                  <a:gd name="T6" fmla="*/ 2 w 7"/>
                  <a:gd name="T7" fmla="*/ 83 h 114"/>
                  <a:gd name="T8" fmla="*/ 2 w 7"/>
                  <a:gd name="T9" fmla="*/ 66 h 114"/>
                  <a:gd name="T10" fmla="*/ 5 w 7"/>
                  <a:gd name="T11" fmla="*/ 31 h 114"/>
                  <a:gd name="T12" fmla="*/ 7 w 7"/>
                  <a:gd name="T13" fmla="*/ 13 h 114"/>
                  <a:gd name="T14" fmla="*/ 7 w 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4"/>
                  <a:gd name="T26" fmla="*/ 7 w 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4">
                    <a:moveTo>
                      <a:pt x="0" y="114"/>
                    </a:moveTo>
                    <a:lnTo>
                      <a:pt x="0" y="109"/>
                    </a:lnTo>
                    <a:lnTo>
                      <a:pt x="2" y="100"/>
                    </a:lnTo>
                    <a:lnTo>
                      <a:pt x="2" y="83"/>
                    </a:lnTo>
                    <a:lnTo>
                      <a:pt x="2" y="66"/>
                    </a:lnTo>
                    <a:lnTo>
                      <a:pt x="5" y="31"/>
                    </a:lnTo>
                    <a:lnTo>
                      <a:pt x="7"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12" name="Freeform 89"/>
              <p:cNvSpPr>
                <a:spLocks/>
              </p:cNvSpPr>
              <p:nvPr/>
            </p:nvSpPr>
            <p:spPr bwMode="auto">
              <a:xfrm>
                <a:off x="1543" y="1064"/>
                <a:ext cx="5" cy="43"/>
              </a:xfrm>
              <a:custGeom>
                <a:avLst/>
                <a:gdLst>
                  <a:gd name="T0" fmla="*/ 0 w 5"/>
                  <a:gd name="T1" fmla="*/ 43 h 43"/>
                  <a:gd name="T2" fmla="*/ 3 w 5"/>
                  <a:gd name="T3" fmla="*/ 30 h 43"/>
                  <a:gd name="T4" fmla="*/ 3 w 5"/>
                  <a:gd name="T5" fmla="*/ 17 h 43"/>
                  <a:gd name="T6" fmla="*/ 5 w 5"/>
                  <a:gd name="T7" fmla="*/ 0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43"/>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13" name="Freeform 90"/>
              <p:cNvSpPr>
                <a:spLocks/>
              </p:cNvSpPr>
              <p:nvPr/>
            </p:nvSpPr>
            <p:spPr bwMode="auto">
              <a:xfrm>
                <a:off x="1548" y="1033"/>
                <a:ext cx="5" cy="31"/>
              </a:xfrm>
              <a:custGeom>
                <a:avLst/>
                <a:gdLst>
                  <a:gd name="T0" fmla="*/ 0 w 5"/>
                  <a:gd name="T1" fmla="*/ 31 h 31"/>
                  <a:gd name="T2" fmla="*/ 0 w 5"/>
                  <a:gd name="T3" fmla="*/ 22 h 31"/>
                  <a:gd name="T4" fmla="*/ 3 w 5"/>
                  <a:gd name="T5" fmla="*/ 18 h 31"/>
                  <a:gd name="T6" fmla="*/ 3 w 5"/>
                  <a:gd name="T7" fmla="*/ 9 h 31"/>
                  <a:gd name="T8" fmla="*/ 5 w 5"/>
                  <a:gd name="T9" fmla="*/ 0 h 31"/>
                  <a:gd name="T10" fmla="*/ 0 60000 65536"/>
                  <a:gd name="T11" fmla="*/ 0 60000 65536"/>
                  <a:gd name="T12" fmla="*/ 0 60000 65536"/>
                  <a:gd name="T13" fmla="*/ 0 60000 65536"/>
                  <a:gd name="T14" fmla="*/ 0 60000 65536"/>
                  <a:gd name="T15" fmla="*/ 0 w 5"/>
                  <a:gd name="T16" fmla="*/ 0 h 31"/>
                  <a:gd name="T17" fmla="*/ 5 w 5"/>
                  <a:gd name="T18" fmla="*/ 31 h 31"/>
                </a:gdLst>
                <a:ahLst/>
                <a:cxnLst>
                  <a:cxn ang="T10">
                    <a:pos x="T0" y="T1"/>
                  </a:cxn>
                  <a:cxn ang="T11">
                    <a:pos x="T2" y="T3"/>
                  </a:cxn>
                  <a:cxn ang="T12">
                    <a:pos x="T4" y="T5"/>
                  </a:cxn>
                  <a:cxn ang="T13">
                    <a:pos x="T6" y="T7"/>
                  </a:cxn>
                  <a:cxn ang="T14">
                    <a:pos x="T8" y="T9"/>
                  </a:cxn>
                </a:cxnLst>
                <a:rect l="T15" t="T16" r="T17" b="T18"/>
                <a:pathLst>
                  <a:path w="5" h="31">
                    <a:moveTo>
                      <a:pt x="0" y="31"/>
                    </a:moveTo>
                    <a:lnTo>
                      <a:pt x="0" y="22"/>
                    </a:lnTo>
                    <a:lnTo>
                      <a:pt x="3" y="18"/>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14" name="Freeform 91"/>
              <p:cNvSpPr>
                <a:spLocks/>
              </p:cNvSpPr>
              <p:nvPr/>
            </p:nvSpPr>
            <p:spPr bwMode="auto">
              <a:xfrm>
                <a:off x="1553" y="972"/>
                <a:ext cx="8" cy="61"/>
              </a:xfrm>
              <a:custGeom>
                <a:avLst/>
                <a:gdLst>
                  <a:gd name="T0" fmla="*/ 0 w 8"/>
                  <a:gd name="T1" fmla="*/ 61 h 61"/>
                  <a:gd name="T2" fmla="*/ 3 w 8"/>
                  <a:gd name="T3" fmla="*/ 48 h 61"/>
                  <a:gd name="T4" fmla="*/ 3 w 8"/>
                  <a:gd name="T5" fmla="*/ 31 h 61"/>
                  <a:gd name="T6" fmla="*/ 6 w 8"/>
                  <a:gd name="T7" fmla="*/ 13 h 61"/>
                  <a:gd name="T8" fmla="*/ 8 w 8"/>
                  <a:gd name="T9" fmla="*/ 0 h 61"/>
                  <a:gd name="T10" fmla="*/ 0 60000 65536"/>
                  <a:gd name="T11" fmla="*/ 0 60000 65536"/>
                  <a:gd name="T12" fmla="*/ 0 60000 65536"/>
                  <a:gd name="T13" fmla="*/ 0 60000 65536"/>
                  <a:gd name="T14" fmla="*/ 0 60000 65536"/>
                  <a:gd name="T15" fmla="*/ 0 w 8"/>
                  <a:gd name="T16" fmla="*/ 0 h 61"/>
                  <a:gd name="T17" fmla="*/ 8 w 8"/>
                  <a:gd name="T18" fmla="*/ 61 h 61"/>
                </a:gdLst>
                <a:ahLst/>
                <a:cxnLst>
                  <a:cxn ang="T10">
                    <a:pos x="T0" y="T1"/>
                  </a:cxn>
                  <a:cxn ang="T11">
                    <a:pos x="T2" y="T3"/>
                  </a:cxn>
                  <a:cxn ang="T12">
                    <a:pos x="T4" y="T5"/>
                  </a:cxn>
                  <a:cxn ang="T13">
                    <a:pos x="T6" y="T7"/>
                  </a:cxn>
                  <a:cxn ang="T14">
                    <a:pos x="T8" y="T9"/>
                  </a:cxn>
                </a:cxnLst>
                <a:rect l="T15" t="T16" r="T17" b="T18"/>
                <a:pathLst>
                  <a:path w="8" h="61">
                    <a:moveTo>
                      <a:pt x="0" y="61"/>
                    </a:moveTo>
                    <a:lnTo>
                      <a:pt x="3" y="48"/>
                    </a:lnTo>
                    <a:lnTo>
                      <a:pt x="3" y="31"/>
                    </a:lnTo>
                    <a:lnTo>
                      <a:pt x="6"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15" name="Freeform 92"/>
              <p:cNvSpPr>
                <a:spLocks/>
              </p:cNvSpPr>
              <p:nvPr/>
            </p:nvSpPr>
            <p:spPr bwMode="auto">
              <a:xfrm>
                <a:off x="1561" y="959"/>
                <a:ext cx="5" cy="13"/>
              </a:xfrm>
              <a:custGeom>
                <a:avLst/>
                <a:gdLst>
                  <a:gd name="T0" fmla="*/ 0 w 5"/>
                  <a:gd name="T1" fmla="*/ 13 h 13"/>
                  <a:gd name="T2" fmla="*/ 3 w 5"/>
                  <a:gd name="T3" fmla="*/ 0 h 13"/>
                  <a:gd name="T4" fmla="*/ 5 w 5"/>
                  <a:gd name="T5" fmla="*/ 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3" y="0"/>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16" name="Freeform 93"/>
              <p:cNvSpPr>
                <a:spLocks/>
              </p:cNvSpPr>
              <p:nvPr/>
            </p:nvSpPr>
            <p:spPr bwMode="auto">
              <a:xfrm>
                <a:off x="1566" y="959"/>
                <a:ext cx="5" cy="96"/>
              </a:xfrm>
              <a:custGeom>
                <a:avLst/>
                <a:gdLst>
                  <a:gd name="T0" fmla="*/ 0 w 5"/>
                  <a:gd name="T1" fmla="*/ 0 h 96"/>
                  <a:gd name="T2" fmla="*/ 0 w 5"/>
                  <a:gd name="T3" fmla="*/ 9 h 96"/>
                  <a:gd name="T4" fmla="*/ 0 w 5"/>
                  <a:gd name="T5" fmla="*/ 18 h 96"/>
                  <a:gd name="T6" fmla="*/ 3 w 5"/>
                  <a:gd name="T7" fmla="*/ 48 h 96"/>
                  <a:gd name="T8" fmla="*/ 3 w 5"/>
                  <a:gd name="T9" fmla="*/ 74 h 96"/>
                  <a:gd name="T10" fmla="*/ 5 w 5"/>
                  <a:gd name="T11" fmla="*/ 87 h 96"/>
                  <a:gd name="T12" fmla="*/ 5 w 5"/>
                  <a:gd name="T13" fmla="*/ 96 h 96"/>
                  <a:gd name="T14" fmla="*/ 0 60000 65536"/>
                  <a:gd name="T15" fmla="*/ 0 60000 65536"/>
                  <a:gd name="T16" fmla="*/ 0 60000 65536"/>
                  <a:gd name="T17" fmla="*/ 0 60000 65536"/>
                  <a:gd name="T18" fmla="*/ 0 60000 65536"/>
                  <a:gd name="T19" fmla="*/ 0 60000 65536"/>
                  <a:gd name="T20" fmla="*/ 0 60000 65536"/>
                  <a:gd name="T21" fmla="*/ 0 w 5"/>
                  <a:gd name="T22" fmla="*/ 0 h 96"/>
                  <a:gd name="T23" fmla="*/ 5 w 5"/>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6">
                    <a:moveTo>
                      <a:pt x="0" y="0"/>
                    </a:moveTo>
                    <a:lnTo>
                      <a:pt x="0" y="9"/>
                    </a:lnTo>
                    <a:lnTo>
                      <a:pt x="0" y="18"/>
                    </a:lnTo>
                    <a:lnTo>
                      <a:pt x="3" y="48"/>
                    </a:lnTo>
                    <a:lnTo>
                      <a:pt x="3" y="74"/>
                    </a:lnTo>
                    <a:lnTo>
                      <a:pt x="5" y="87"/>
                    </a:lnTo>
                    <a:lnTo>
                      <a:pt x="5" y="96"/>
                    </a:lnTo>
                  </a:path>
                </a:pathLst>
              </a:custGeom>
              <a:solidFill>
                <a:srgbClr val="CC00CC"/>
              </a:solidFill>
              <a:ln w="12700">
                <a:solidFill>
                  <a:srgbClr val="CC00CC"/>
                </a:solidFill>
                <a:prstDash val="solid"/>
                <a:round/>
                <a:headEnd/>
                <a:tailEnd/>
              </a:ln>
            </p:spPr>
            <p:txBody>
              <a:bodyPr/>
              <a:lstStyle/>
              <a:p>
                <a:endParaRPr lang="es-ES"/>
              </a:p>
            </p:txBody>
          </p:sp>
          <p:sp>
            <p:nvSpPr>
              <p:cNvPr id="130717" name="Freeform 94"/>
              <p:cNvSpPr>
                <a:spLocks/>
              </p:cNvSpPr>
              <p:nvPr/>
            </p:nvSpPr>
            <p:spPr bwMode="auto">
              <a:xfrm>
                <a:off x="1571" y="1055"/>
                <a:ext cx="8" cy="18"/>
              </a:xfrm>
              <a:custGeom>
                <a:avLst/>
                <a:gdLst>
                  <a:gd name="T0" fmla="*/ 0 w 8"/>
                  <a:gd name="T1" fmla="*/ 0 h 18"/>
                  <a:gd name="T2" fmla="*/ 3 w 8"/>
                  <a:gd name="T3" fmla="*/ 4 h 18"/>
                  <a:gd name="T4" fmla="*/ 3 w 8"/>
                  <a:gd name="T5" fmla="*/ 9 h 18"/>
                  <a:gd name="T6" fmla="*/ 8 w 8"/>
                  <a:gd name="T7" fmla="*/ 18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0"/>
                    </a:moveTo>
                    <a:lnTo>
                      <a:pt x="3" y="4"/>
                    </a:lnTo>
                    <a:lnTo>
                      <a:pt x="3" y="9"/>
                    </a:lnTo>
                    <a:lnTo>
                      <a:pt x="8" y="18"/>
                    </a:lnTo>
                  </a:path>
                </a:pathLst>
              </a:custGeom>
              <a:solidFill>
                <a:srgbClr val="CC00CC"/>
              </a:solidFill>
              <a:ln w="12700">
                <a:solidFill>
                  <a:srgbClr val="CC00CC"/>
                </a:solidFill>
                <a:prstDash val="solid"/>
                <a:round/>
                <a:headEnd/>
                <a:tailEnd/>
              </a:ln>
            </p:spPr>
            <p:txBody>
              <a:bodyPr/>
              <a:lstStyle/>
              <a:p>
                <a:endParaRPr lang="es-ES"/>
              </a:p>
            </p:txBody>
          </p:sp>
          <p:sp>
            <p:nvSpPr>
              <p:cNvPr id="130718" name="Freeform 95"/>
              <p:cNvSpPr>
                <a:spLocks/>
              </p:cNvSpPr>
              <p:nvPr/>
            </p:nvSpPr>
            <p:spPr bwMode="auto">
              <a:xfrm>
                <a:off x="1579" y="1073"/>
                <a:ext cx="5" cy="39"/>
              </a:xfrm>
              <a:custGeom>
                <a:avLst/>
                <a:gdLst>
                  <a:gd name="T0" fmla="*/ 0 w 5"/>
                  <a:gd name="T1" fmla="*/ 0 h 39"/>
                  <a:gd name="T2" fmla="*/ 3 w 5"/>
                  <a:gd name="T3" fmla="*/ 8 h 39"/>
                  <a:gd name="T4" fmla="*/ 3 w 5"/>
                  <a:gd name="T5" fmla="*/ 21 h 39"/>
                  <a:gd name="T6" fmla="*/ 5 w 5"/>
                  <a:gd name="T7" fmla="*/ 34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8"/>
                    </a:lnTo>
                    <a:lnTo>
                      <a:pt x="3" y="21"/>
                    </a:lnTo>
                    <a:lnTo>
                      <a:pt x="5" y="34"/>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719" name="Freeform 96"/>
              <p:cNvSpPr>
                <a:spLocks/>
              </p:cNvSpPr>
              <p:nvPr/>
            </p:nvSpPr>
            <p:spPr bwMode="auto">
              <a:xfrm>
                <a:off x="1584" y="1094"/>
                <a:ext cx="5" cy="18"/>
              </a:xfrm>
              <a:custGeom>
                <a:avLst/>
                <a:gdLst>
                  <a:gd name="T0" fmla="*/ 0 w 5"/>
                  <a:gd name="T1" fmla="*/ 18 h 18"/>
                  <a:gd name="T2" fmla="*/ 0 w 5"/>
                  <a:gd name="T3" fmla="*/ 18 h 18"/>
                  <a:gd name="T4" fmla="*/ 3 w 5"/>
                  <a:gd name="T5" fmla="*/ 13 h 18"/>
                  <a:gd name="T6" fmla="*/ 5 w 5"/>
                  <a:gd name="T7" fmla="*/ 0 h 18"/>
                  <a:gd name="T8" fmla="*/ 0 60000 65536"/>
                  <a:gd name="T9" fmla="*/ 0 60000 65536"/>
                  <a:gd name="T10" fmla="*/ 0 60000 65536"/>
                  <a:gd name="T11" fmla="*/ 0 60000 65536"/>
                  <a:gd name="T12" fmla="*/ 0 w 5"/>
                  <a:gd name="T13" fmla="*/ 0 h 18"/>
                  <a:gd name="T14" fmla="*/ 5 w 5"/>
                  <a:gd name="T15" fmla="*/ 18 h 18"/>
                </a:gdLst>
                <a:ahLst/>
                <a:cxnLst>
                  <a:cxn ang="T8">
                    <a:pos x="T0" y="T1"/>
                  </a:cxn>
                  <a:cxn ang="T9">
                    <a:pos x="T2" y="T3"/>
                  </a:cxn>
                  <a:cxn ang="T10">
                    <a:pos x="T4" y="T5"/>
                  </a:cxn>
                  <a:cxn ang="T11">
                    <a:pos x="T6" y="T7"/>
                  </a:cxn>
                </a:cxnLst>
                <a:rect l="T12" t="T13" r="T14" b="T15"/>
                <a:pathLst>
                  <a:path w="5" h="18">
                    <a:moveTo>
                      <a:pt x="0" y="18"/>
                    </a:moveTo>
                    <a:lnTo>
                      <a:pt x="0" y="18"/>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20" name="Freeform 97"/>
              <p:cNvSpPr>
                <a:spLocks/>
              </p:cNvSpPr>
              <p:nvPr/>
            </p:nvSpPr>
            <p:spPr bwMode="auto">
              <a:xfrm>
                <a:off x="1589" y="1064"/>
                <a:ext cx="8" cy="30"/>
              </a:xfrm>
              <a:custGeom>
                <a:avLst/>
                <a:gdLst>
                  <a:gd name="T0" fmla="*/ 0 w 8"/>
                  <a:gd name="T1" fmla="*/ 30 h 30"/>
                  <a:gd name="T2" fmla="*/ 3 w 8"/>
                  <a:gd name="T3" fmla="*/ 17 h 30"/>
                  <a:gd name="T4" fmla="*/ 8 w 8"/>
                  <a:gd name="T5" fmla="*/ 0 h 30"/>
                  <a:gd name="T6" fmla="*/ 0 60000 65536"/>
                  <a:gd name="T7" fmla="*/ 0 60000 65536"/>
                  <a:gd name="T8" fmla="*/ 0 60000 65536"/>
                  <a:gd name="T9" fmla="*/ 0 w 8"/>
                  <a:gd name="T10" fmla="*/ 0 h 30"/>
                  <a:gd name="T11" fmla="*/ 8 w 8"/>
                  <a:gd name="T12" fmla="*/ 30 h 30"/>
                </a:gdLst>
                <a:ahLst/>
                <a:cxnLst>
                  <a:cxn ang="T6">
                    <a:pos x="T0" y="T1"/>
                  </a:cxn>
                  <a:cxn ang="T7">
                    <a:pos x="T2" y="T3"/>
                  </a:cxn>
                  <a:cxn ang="T8">
                    <a:pos x="T4" y="T5"/>
                  </a:cxn>
                </a:cxnLst>
                <a:rect l="T9" t="T10" r="T11" b="T12"/>
                <a:pathLst>
                  <a:path w="8" h="30">
                    <a:moveTo>
                      <a:pt x="0" y="30"/>
                    </a:moveTo>
                    <a:lnTo>
                      <a:pt x="3" y="17"/>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21" name="Freeform 98"/>
              <p:cNvSpPr>
                <a:spLocks/>
              </p:cNvSpPr>
              <p:nvPr/>
            </p:nvSpPr>
            <p:spPr bwMode="auto">
              <a:xfrm>
                <a:off x="1597" y="1016"/>
                <a:ext cx="5" cy="48"/>
              </a:xfrm>
              <a:custGeom>
                <a:avLst/>
                <a:gdLst>
                  <a:gd name="T0" fmla="*/ 0 w 5"/>
                  <a:gd name="T1" fmla="*/ 48 h 48"/>
                  <a:gd name="T2" fmla="*/ 2 w 5"/>
                  <a:gd name="T3" fmla="*/ 26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2" y="26"/>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22" name="Freeform 99"/>
              <p:cNvSpPr>
                <a:spLocks/>
              </p:cNvSpPr>
              <p:nvPr/>
            </p:nvSpPr>
            <p:spPr bwMode="auto">
              <a:xfrm>
                <a:off x="1602" y="972"/>
                <a:ext cx="5" cy="44"/>
              </a:xfrm>
              <a:custGeom>
                <a:avLst/>
                <a:gdLst>
                  <a:gd name="T0" fmla="*/ 0 w 5"/>
                  <a:gd name="T1" fmla="*/ 44 h 44"/>
                  <a:gd name="T2" fmla="*/ 0 w 5"/>
                  <a:gd name="T3" fmla="*/ 31 h 44"/>
                  <a:gd name="T4" fmla="*/ 3 w 5"/>
                  <a:gd name="T5" fmla="*/ 13 h 44"/>
                  <a:gd name="T6" fmla="*/ 3 w 5"/>
                  <a:gd name="T7" fmla="*/ 5 h 44"/>
                  <a:gd name="T8" fmla="*/ 5 w 5"/>
                  <a:gd name="T9" fmla="*/ 0 h 44"/>
                  <a:gd name="T10" fmla="*/ 0 60000 65536"/>
                  <a:gd name="T11" fmla="*/ 0 60000 65536"/>
                  <a:gd name="T12" fmla="*/ 0 60000 65536"/>
                  <a:gd name="T13" fmla="*/ 0 60000 65536"/>
                  <a:gd name="T14" fmla="*/ 0 60000 65536"/>
                  <a:gd name="T15" fmla="*/ 0 w 5"/>
                  <a:gd name="T16" fmla="*/ 0 h 44"/>
                  <a:gd name="T17" fmla="*/ 5 w 5"/>
                  <a:gd name="T18" fmla="*/ 44 h 44"/>
                </a:gdLst>
                <a:ahLst/>
                <a:cxnLst>
                  <a:cxn ang="T10">
                    <a:pos x="T0" y="T1"/>
                  </a:cxn>
                  <a:cxn ang="T11">
                    <a:pos x="T2" y="T3"/>
                  </a:cxn>
                  <a:cxn ang="T12">
                    <a:pos x="T4" y="T5"/>
                  </a:cxn>
                  <a:cxn ang="T13">
                    <a:pos x="T6" y="T7"/>
                  </a:cxn>
                  <a:cxn ang="T14">
                    <a:pos x="T8" y="T9"/>
                  </a:cxn>
                </a:cxnLst>
                <a:rect l="T15" t="T16" r="T17" b="T18"/>
                <a:pathLst>
                  <a:path w="5" h="44">
                    <a:moveTo>
                      <a:pt x="0" y="44"/>
                    </a:moveTo>
                    <a:lnTo>
                      <a:pt x="0" y="31"/>
                    </a:lnTo>
                    <a:lnTo>
                      <a:pt x="3" y="13"/>
                    </a:lnTo>
                    <a:lnTo>
                      <a:pt x="3"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23" name="Freeform 100"/>
              <p:cNvSpPr>
                <a:spLocks/>
              </p:cNvSpPr>
              <p:nvPr/>
            </p:nvSpPr>
            <p:spPr bwMode="auto">
              <a:xfrm>
                <a:off x="1607" y="972"/>
                <a:ext cx="8" cy="57"/>
              </a:xfrm>
              <a:custGeom>
                <a:avLst/>
                <a:gdLst>
                  <a:gd name="T0" fmla="*/ 0 w 8"/>
                  <a:gd name="T1" fmla="*/ 0 h 57"/>
                  <a:gd name="T2" fmla="*/ 0 w 8"/>
                  <a:gd name="T3" fmla="*/ 5 h 57"/>
                  <a:gd name="T4" fmla="*/ 3 w 8"/>
                  <a:gd name="T5" fmla="*/ 9 h 57"/>
                  <a:gd name="T6" fmla="*/ 3 w 8"/>
                  <a:gd name="T7" fmla="*/ 22 h 57"/>
                  <a:gd name="T8" fmla="*/ 5 w 8"/>
                  <a:gd name="T9" fmla="*/ 44 h 57"/>
                  <a:gd name="T10" fmla="*/ 8 w 8"/>
                  <a:gd name="T11" fmla="*/ 57 h 57"/>
                  <a:gd name="T12" fmla="*/ 0 60000 65536"/>
                  <a:gd name="T13" fmla="*/ 0 60000 65536"/>
                  <a:gd name="T14" fmla="*/ 0 60000 65536"/>
                  <a:gd name="T15" fmla="*/ 0 60000 65536"/>
                  <a:gd name="T16" fmla="*/ 0 60000 65536"/>
                  <a:gd name="T17" fmla="*/ 0 60000 65536"/>
                  <a:gd name="T18" fmla="*/ 0 w 8"/>
                  <a:gd name="T19" fmla="*/ 0 h 57"/>
                  <a:gd name="T20" fmla="*/ 8 w 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 h="57">
                    <a:moveTo>
                      <a:pt x="0" y="0"/>
                    </a:moveTo>
                    <a:lnTo>
                      <a:pt x="0" y="5"/>
                    </a:lnTo>
                    <a:lnTo>
                      <a:pt x="3" y="9"/>
                    </a:lnTo>
                    <a:lnTo>
                      <a:pt x="3" y="22"/>
                    </a:lnTo>
                    <a:lnTo>
                      <a:pt x="5" y="44"/>
                    </a:lnTo>
                    <a:lnTo>
                      <a:pt x="8" y="57"/>
                    </a:lnTo>
                  </a:path>
                </a:pathLst>
              </a:custGeom>
              <a:solidFill>
                <a:srgbClr val="CC00CC"/>
              </a:solidFill>
              <a:ln w="12700">
                <a:solidFill>
                  <a:srgbClr val="CC00CC"/>
                </a:solidFill>
                <a:prstDash val="solid"/>
                <a:round/>
                <a:headEnd/>
                <a:tailEnd/>
              </a:ln>
            </p:spPr>
            <p:txBody>
              <a:bodyPr/>
              <a:lstStyle/>
              <a:p>
                <a:endParaRPr lang="es-ES"/>
              </a:p>
            </p:txBody>
          </p:sp>
          <p:sp>
            <p:nvSpPr>
              <p:cNvPr id="130724" name="Freeform 101"/>
              <p:cNvSpPr>
                <a:spLocks/>
              </p:cNvSpPr>
              <p:nvPr/>
            </p:nvSpPr>
            <p:spPr bwMode="auto">
              <a:xfrm>
                <a:off x="1615" y="1029"/>
                <a:ext cx="5" cy="39"/>
              </a:xfrm>
              <a:custGeom>
                <a:avLst/>
                <a:gdLst>
                  <a:gd name="T0" fmla="*/ 0 w 5"/>
                  <a:gd name="T1" fmla="*/ 0 h 39"/>
                  <a:gd name="T2" fmla="*/ 2 w 5"/>
                  <a:gd name="T3" fmla="*/ 22 h 39"/>
                  <a:gd name="T4" fmla="*/ 5 w 5"/>
                  <a:gd name="T5" fmla="*/ 39 h 39"/>
                  <a:gd name="T6" fmla="*/ 0 60000 65536"/>
                  <a:gd name="T7" fmla="*/ 0 60000 65536"/>
                  <a:gd name="T8" fmla="*/ 0 60000 65536"/>
                  <a:gd name="T9" fmla="*/ 0 w 5"/>
                  <a:gd name="T10" fmla="*/ 0 h 39"/>
                  <a:gd name="T11" fmla="*/ 5 w 5"/>
                  <a:gd name="T12" fmla="*/ 39 h 39"/>
                </a:gdLst>
                <a:ahLst/>
                <a:cxnLst>
                  <a:cxn ang="T6">
                    <a:pos x="T0" y="T1"/>
                  </a:cxn>
                  <a:cxn ang="T7">
                    <a:pos x="T2" y="T3"/>
                  </a:cxn>
                  <a:cxn ang="T8">
                    <a:pos x="T4" y="T5"/>
                  </a:cxn>
                </a:cxnLst>
                <a:rect l="T9" t="T10" r="T11" b="T12"/>
                <a:pathLst>
                  <a:path w="5" h="39">
                    <a:moveTo>
                      <a:pt x="0" y="0"/>
                    </a:moveTo>
                    <a:lnTo>
                      <a:pt x="2" y="22"/>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725" name="Freeform 102"/>
              <p:cNvSpPr>
                <a:spLocks/>
              </p:cNvSpPr>
              <p:nvPr/>
            </p:nvSpPr>
            <p:spPr bwMode="auto">
              <a:xfrm>
                <a:off x="1620" y="1068"/>
                <a:ext cx="5" cy="44"/>
              </a:xfrm>
              <a:custGeom>
                <a:avLst/>
                <a:gdLst>
                  <a:gd name="T0" fmla="*/ 0 w 5"/>
                  <a:gd name="T1" fmla="*/ 0 h 44"/>
                  <a:gd name="T2" fmla="*/ 2 w 5"/>
                  <a:gd name="T3" fmla="*/ 18 h 44"/>
                  <a:gd name="T4" fmla="*/ 2 w 5"/>
                  <a:gd name="T5" fmla="*/ 31 h 44"/>
                  <a:gd name="T6" fmla="*/ 5 w 5"/>
                  <a:gd name="T7" fmla="*/ 44 h 44"/>
                  <a:gd name="T8" fmla="*/ 0 60000 65536"/>
                  <a:gd name="T9" fmla="*/ 0 60000 65536"/>
                  <a:gd name="T10" fmla="*/ 0 60000 65536"/>
                  <a:gd name="T11" fmla="*/ 0 60000 65536"/>
                  <a:gd name="T12" fmla="*/ 0 w 5"/>
                  <a:gd name="T13" fmla="*/ 0 h 44"/>
                  <a:gd name="T14" fmla="*/ 5 w 5"/>
                  <a:gd name="T15" fmla="*/ 44 h 44"/>
                </a:gdLst>
                <a:ahLst/>
                <a:cxnLst>
                  <a:cxn ang="T8">
                    <a:pos x="T0" y="T1"/>
                  </a:cxn>
                  <a:cxn ang="T9">
                    <a:pos x="T2" y="T3"/>
                  </a:cxn>
                  <a:cxn ang="T10">
                    <a:pos x="T4" y="T5"/>
                  </a:cxn>
                  <a:cxn ang="T11">
                    <a:pos x="T6" y="T7"/>
                  </a:cxn>
                </a:cxnLst>
                <a:rect l="T12" t="T13" r="T14" b="T15"/>
                <a:pathLst>
                  <a:path w="5" h="44">
                    <a:moveTo>
                      <a:pt x="0" y="0"/>
                    </a:moveTo>
                    <a:lnTo>
                      <a:pt x="2" y="18"/>
                    </a:lnTo>
                    <a:lnTo>
                      <a:pt x="2" y="31"/>
                    </a:lnTo>
                    <a:lnTo>
                      <a:pt x="5" y="44"/>
                    </a:lnTo>
                  </a:path>
                </a:pathLst>
              </a:custGeom>
              <a:solidFill>
                <a:srgbClr val="CC00CC"/>
              </a:solidFill>
              <a:ln w="12700">
                <a:solidFill>
                  <a:srgbClr val="CC00CC"/>
                </a:solidFill>
                <a:prstDash val="solid"/>
                <a:round/>
                <a:headEnd/>
                <a:tailEnd/>
              </a:ln>
            </p:spPr>
            <p:txBody>
              <a:bodyPr/>
              <a:lstStyle/>
              <a:p>
                <a:endParaRPr lang="es-ES"/>
              </a:p>
            </p:txBody>
          </p:sp>
          <p:sp>
            <p:nvSpPr>
              <p:cNvPr id="130726" name="Freeform 103"/>
              <p:cNvSpPr>
                <a:spLocks/>
              </p:cNvSpPr>
              <p:nvPr/>
            </p:nvSpPr>
            <p:spPr bwMode="auto">
              <a:xfrm>
                <a:off x="1625" y="1112"/>
                <a:ext cx="8" cy="78"/>
              </a:xfrm>
              <a:custGeom>
                <a:avLst/>
                <a:gdLst>
                  <a:gd name="T0" fmla="*/ 0 w 8"/>
                  <a:gd name="T1" fmla="*/ 0 h 78"/>
                  <a:gd name="T2" fmla="*/ 0 w 8"/>
                  <a:gd name="T3" fmla="*/ 8 h 78"/>
                  <a:gd name="T4" fmla="*/ 3 w 8"/>
                  <a:gd name="T5" fmla="*/ 21 h 78"/>
                  <a:gd name="T6" fmla="*/ 3 w 8"/>
                  <a:gd name="T7" fmla="*/ 48 h 78"/>
                  <a:gd name="T8" fmla="*/ 5 w 8"/>
                  <a:gd name="T9" fmla="*/ 69 h 78"/>
                  <a:gd name="T10" fmla="*/ 8 w 8"/>
                  <a:gd name="T11" fmla="*/ 74 h 78"/>
                  <a:gd name="T12" fmla="*/ 8 w 8"/>
                  <a:gd name="T13" fmla="*/ 78 h 78"/>
                  <a:gd name="T14" fmla="*/ 0 60000 65536"/>
                  <a:gd name="T15" fmla="*/ 0 60000 65536"/>
                  <a:gd name="T16" fmla="*/ 0 60000 65536"/>
                  <a:gd name="T17" fmla="*/ 0 60000 65536"/>
                  <a:gd name="T18" fmla="*/ 0 60000 65536"/>
                  <a:gd name="T19" fmla="*/ 0 60000 65536"/>
                  <a:gd name="T20" fmla="*/ 0 60000 65536"/>
                  <a:gd name="T21" fmla="*/ 0 w 8"/>
                  <a:gd name="T22" fmla="*/ 0 h 78"/>
                  <a:gd name="T23" fmla="*/ 8 w 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8">
                    <a:moveTo>
                      <a:pt x="0" y="0"/>
                    </a:moveTo>
                    <a:lnTo>
                      <a:pt x="0" y="8"/>
                    </a:lnTo>
                    <a:lnTo>
                      <a:pt x="3" y="21"/>
                    </a:lnTo>
                    <a:lnTo>
                      <a:pt x="3" y="48"/>
                    </a:lnTo>
                    <a:lnTo>
                      <a:pt x="5" y="69"/>
                    </a:lnTo>
                    <a:lnTo>
                      <a:pt x="8" y="74"/>
                    </a:lnTo>
                    <a:lnTo>
                      <a:pt x="8" y="78"/>
                    </a:lnTo>
                  </a:path>
                </a:pathLst>
              </a:custGeom>
              <a:solidFill>
                <a:srgbClr val="CC00CC"/>
              </a:solidFill>
              <a:ln w="12700">
                <a:solidFill>
                  <a:srgbClr val="CC00CC"/>
                </a:solidFill>
                <a:prstDash val="solid"/>
                <a:round/>
                <a:headEnd/>
                <a:tailEnd/>
              </a:ln>
            </p:spPr>
            <p:txBody>
              <a:bodyPr/>
              <a:lstStyle/>
              <a:p>
                <a:endParaRPr lang="es-ES"/>
              </a:p>
            </p:txBody>
          </p:sp>
          <p:sp>
            <p:nvSpPr>
              <p:cNvPr id="130727" name="Freeform 104"/>
              <p:cNvSpPr>
                <a:spLocks/>
              </p:cNvSpPr>
              <p:nvPr/>
            </p:nvSpPr>
            <p:spPr bwMode="auto">
              <a:xfrm>
                <a:off x="1633" y="1112"/>
                <a:ext cx="5" cy="78"/>
              </a:xfrm>
              <a:custGeom>
                <a:avLst/>
                <a:gdLst>
                  <a:gd name="T0" fmla="*/ 0 w 5"/>
                  <a:gd name="T1" fmla="*/ 78 h 78"/>
                  <a:gd name="T2" fmla="*/ 0 w 5"/>
                  <a:gd name="T3" fmla="*/ 74 h 78"/>
                  <a:gd name="T4" fmla="*/ 2 w 5"/>
                  <a:gd name="T5" fmla="*/ 69 h 78"/>
                  <a:gd name="T6" fmla="*/ 2 w 5"/>
                  <a:gd name="T7" fmla="*/ 56 h 78"/>
                  <a:gd name="T8" fmla="*/ 2 w 5"/>
                  <a:gd name="T9" fmla="*/ 43 h 78"/>
                  <a:gd name="T10" fmla="*/ 5 w 5"/>
                  <a:gd name="T11" fmla="*/ 17 h 78"/>
                  <a:gd name="T12" fmla="*/ 5 w 5"/>
                  <a:gd name="T13" fmla="*/ 8 h 78"/>
                  <a:gd name="T14" fmla="*/ 5 w 5"/>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78"/>
                    </a:moveTo>
                    <a:lnTo>
                      <a:pt x="0" y="74"/>
                    </a:lnTo>
                    <a:lnTo>
                      <a:pt x="2" y="69"/>
                    </a:lnTo>
                    <a:lnTo>
                      <a:pt x="2" y="56"/>
                    </a:lnTo>
                    <a:lnTo>
                      <a:pt x="2" y="43"/>
                    </a:lnTo>
                    <a:lnTo>
                      <a:pt x="5" y="17"/>
                    </a:lnTo>
                    <a:lnTo>
                      <a:pt x="5"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28" name="Freeform 105"/>
              <p:cNvSpPr>
                <a:spLocks/>
              </p:cNvSpPr>
              <p:nvPr/>
            </p:nvSpPr>
            <p:spPr bwMode="auto">
              <a:xfrm>
                <a:off x="1638" y="1103"/>
                <a:ext cx="5" cy="9"/>
              </a:xfrm>
              <a:custGeom>
                <a:avLst/>
                <a:gdLst>
                  <a:gd name="T0" fmla="*/ 0 w 5"/>
                  <a:gd name="T1" fmla="*/ 9 h 9"/>
                  <a:gd name="T2" fmla="*/ 2 w 5"/>
                  <a:gd name="T3" fmla="*/ 4 h 9"/>
                  <a:gd name="T4" fmla="*/ 5 w 5"/>
                  <a:gd name="T5" fmla="*/ 0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9"/>
                    </a:move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29" name="Freeform 106"/>
              <p:cNvSpPr>
                <a:spLocks/>
              </p:cNvSpPr>
              <p:nvPr/>
            </p:nvSpPr>
            <p:spPr bwMode="auto">
              <a:xfrm>
                <a:off x="1643" y="1033"/>
                <a:ext cx="8" cy="70"/>
              </a:xfrm>
              <a:custGeom>
                <a:avLst/>
                <a:gdLst>
                  <a:gd name="T0" fmla="*/ 0 w 8"/>
                  <a:gd name="T1" fmla="*/ 70 h 70"/>
                  <a:gd name="T2" fmla="*/ 2 w 8"/>
                  <a:gd name="T3" fmla="*/ 57 h 70"/>
                  <a:gd name="T4" fmla="*/ 2 w 8"/>
                  <a:gd name="T5" fmla="*/ 40 h 70"/>
                  <a:gd name="T6" fmla="*/ 5 w 8"/>
                  <a:gd name="T7" fmla="*/ 1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2" y="57"/>
                    </a:lnTo>
                    <a:lnTo>
                      <a:pt x="2" y="40"/>
                    </a:lnTo>
                    <a:lnTo>
                      <a:pt x="5"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30" name="Freeform 107"/>
              <p:cNvSpPr>
                <a:spLocks/>
              </p:cNvSpPr>
              <p:nvPr/>
            </p:nvSpPr>
            <p:spPr bwMode="auto">
              <a:xfrm>
                <a:off x="1651" y="972"/>
                <a:ext cx="5" cy="61"/>
              </a:xfrm>
              <a:custGeom>
                <a:avLst/>
                <a:gdLst>
                  <a:gd name="T0" fmla="*/ 0 w 5"/>
                  <a:gd name="T1" fmla="*/ 61 h 61"/>
                  <a:gd name="T2" fmla="*/ 2 w 5"/>
                  <a:gd name="T3" fmla="*/ 44 h 61"/>
                  <a:gd name="T4" fmla="*/ 2 w 5"/>
                  <a:gd name="T5" fmla="*/ 22 h 61"/>
                  <a:gd name="T6" fmla="*/ 5 w 5"/>
                  <a:gd name="T7" fmla="*/ 9 h 61"/>
                  <a:gd name="T8" fmla="*/ 5 w 5"/>
                  <a:gd name="T9" fmla="*/ 0 h 61"/>
                  <a:gd name="T10" fmla="*/ 0 60000 65536"/>
                  <a:gd name="T11" fmla="*/ 0 60000 65536"/>
                  <a:gd name="T12" fmla="*/ 0 60000 65536"/>
                  <a:gd name="T13" fmla="*/ 0 60000 65536"/>
                  <a:gd name="T14" fmla="*/ 0 60000 65536"/>
                  <a:gd name="T15" fmla="*/ 0 w 5"/>
                  <a:gd name="T16" fmla="*/ 0 h 61"/>
                  <a:gd name="T17" fmla="*/ 5 w 5"/>
                  <a:gd name="T18" fmla="*/ 61 h 61"/>
                </a:gdLst>
                <a:ahLst/>
                <a:cxnLst>
                  <a:cxn ang="T10">
                    <a:pos x="T0" y="T1"/>
                  </a:cxn>
                  <a:cxn ang="T11">
                    <a:pos x="T2" y="T3"/>
                  </a:cxn>
                  <a:cxn ang="T12">
                    <a:pos x="T4" y="T5"/>
                  </a:cxn>
                  <a:cxn ang="T13">
                    <a:pos x="T6" y="T7"/>
                  </a:cxn>
                  <a:cxn ang="T14">
                    <a:pos x="T8" y="T9"/>
                  </a:cxn>
                </a:cxnLst>
                <a:rect l="T15" t="T16" r="T17" b="T18"/>
                <a:pathLst>
                  <a:path w="5" h="61">
                    <a:moveTo>
                      <a:pt x="0" y="61"/>
                    </a:moveTo>
                    <a:lnTo>
                      <a:pt x="2" y="44"/>
                    </a:lnTo>
                    <a:lnTo>
                      <a:pt x="2" y="22"/>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31" name="Freeform 108"/>
              <p:cNvSpPr>
                <a:spLocks/>
              </p:cNvSpPr>
              <p:nvPr/>
            </p:nvSpPr>
            <p:spPr bwMode="auto">
              <a:xfrm>
                <a:off x="1656" y="972"/>
                <a:ext cx="5" cy="44"/>
              </a:xfrm>
              <a:custGeom>
                <a:avLst/>
                <a:gdLst>
                  <a:gd name="T0" fmla="*/ 0 w 5"/>
                  <a:gd name="T1" fmla="*/ 0 h 44"/>
                  <a:gd name="T2" fmla="*/ 0 w 5"/>
                  <a:gd name="T3" fmla="*/ 0 h 44"/>
                  <a:gd name="T4" fmla="*/ 0 w 5"/>
                  <a:gd name="T5" fmla="*/ 5 h 44"/>
                  <a:gd name="T6" fmla="*/ 2 w 5"/>
                  <a:gd name="T7" fmla="*/ 18 h 44"/>
                  <a:gd name="T8" fmla="*/ 2 w 5"/>
                  <a:gd name="T9" fmla="*/ 31 h 44"/>
                  <a:gd name="T10" fmla="*/ 5 w 5"/>
                  <a:gd name="T11" fmla="*/ 44 h 44"/>
                  <a:gd name="T12" fmla="*/ 0 60000 65536"/>
                  <a:gd name="T13" fmla="*/ 0 60000 65536"/>
                  <a:gd name="T14" fmla="*/ 0 60000 65536"/>
                  <a:gd name="T15" fmla="*/ 0 60000 65536"/>
                  <a:gd name="T16" fmla="*/ 0 60000 65536"/>
                  <a:gd name="T17" fmla="*/ 0 60000 65536"/>
                  <a:gd name="T18" fmla="*/ 0 w 5"/>
                  <a:gd name="T19" fmla="*/ 0 h 44"/>
                  <a:gd name="T20" fmla="*/ 5 w 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 h="44">
                    <a:moveTo>
                      <a:pt x="0" y="0"/>
                    </a:moveTo>
                    <a:lnTo>
                      <a:pt x="0" y="0"/>
                    </a:lnTo>
                    <a:lnTo>
                      <a:pt x="0" y="5"/>
                    </a:lnTo>
                    <a:lnTo>
                      <a:pt x="2" y="18"/>
                    </a:lnTo>
                    <a:lnTo>
                      <a:pt x="2" y="31"/>
                    </a:lnTo>
                    <a:lnTo>
                      <a:pt x="5" y="44"/>
                    </a:lnTo>
                  </a:path>
                </a:pathLst>
              </a:custGeom>
              <a:solidFill>
                <a:srgbClr val="CC00CC"/>
              </a:solidFill>
              <a:ln w="12700">
                <a:solidFill>
                  <a:srgbClr val="CC00CC"/>
                </a:solidFill>
                <a:prstDash val="solid"/>
                <a:round/>
                <a:headEnd/>
                <a:tailEnd/>
              </a:ln>
            </p:spPr>
            <p:txBody>
              <a:bodyPr/>
              <a:lstStyle/>
              <a:p>
                <a:endParaRPr lang="es-ES"/>
              </a:p>
            </p:txBody>
          </p:sp>
          <p:sp>
            <p:nvSpPr>
              <p:cNvPr id="130732" name="Freeform 109"/>
              <p:cNvSpPr>
                <a:spLocks/>
              </p:cNvSpPr>
              <p:nvPr/>
            </p:nvSpPr>
            <p:spPr bwMode="auto">
              <a:xfrm>
                <a:off x="1661" y="1016"/>
                <a:ext cx="7" cy="39"/>
              </a:xfrm>
              <a:custGeom>
                <a:avLst/>
                <a:gdLst>
                  <a:gd name="T0" fmla="*/ 0 w 7"/>
                  <a:gd name="T1" fmla="*/ 0 h 39"/>
                  <a:gd name="T2" fmla="*/ 2 w 7"/>
                  <a:gd name="T3" fmla="*/ 22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733" name="Freeform 110"/>
              <p:cNvSpPr>
                <a:spLocks/>
              </p:cNvSpPr>
              <p:nvPr/>
            </p:nvSpPr>
            <p:spPr bwMode="auto">
              <a:xfrm>
                <a:off x="1668" y="1055"/>
                <a:ext cx="6" cy="39"/>
              </a:xfrm>
              <a:custGeom>
                <a:avLst/>
                <a:gdLst>
                  <a:gd name="T0" fmla="*/ 0 w 6"/>
                  <a:gd name="T1" fmla="*/ 0 h 39"/>
                  <a:gd name="T2" fmla="*/ 3 w 6"/>
                  <a:gd name="T3" fmla="*/ 18 h 39"/>
                  <a:gd name="T4" fmla="*/ 6 w 6"/>
                  <a:gd name="T5" fmla="*/ 39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0" y="0"/>
                    </a:moveTo>
                    <a:lnTo>
                      <a:pt x="3" y="18"/>
                    </a:lnTo>
                    <a:lnTo>
                      <a:pt x="6" y="39"/>
                    </a:lnTo>
                  </a:path>
                </a:pathLst>
              </a:custGeom>
              <a:solidFill>
                <a:srgbClr val="CC00CC"/>
              </a:solidFill>
              <a:ln w="12700">
                <a:solidFill>
                  <a:srgbClr val="CC00CC"/>
                </a:solidFill>
                <a:prstDash val="solid"/>
                <a:round/>
                <a:headEnd/>
                <a:tailEnd/>
              </a:ln>
            </p:spPr>
            <p:txBody>
              <a:bodyPr/>
              <a:lstStyle/>
              <a:p>
                <a:endParaRPr lang="es-ES"/>
              </a:p>
            </p:txBody>
          </p:sp>
          <p:sp>
            <p:nvSpPr>
              <p:cNvPr id="130734" name="Freeform 111"/>
              <p:cNvSpPr>
                <a:spLocks/>
              </p:cNvSpPr>
              <p:nvPr/>
            </p:nvSpPr>
            <p:spPr bwMode="auto">
              <a:xfrm>
                <a:off x="1674" y="1094"/>
                <a:ext cx="5" cy="48"/>
              </a:xfrm>
              <a:custGeom>
                <a:avLst/>
                <a:gdLst>
                  <a:gd name="T0" fmla="*/ 0 w 5"/>
                  <a:gd name="T1" fmla="*/ 0 h 48"/>
                  <a:gd name="T2" fmla="*/ 0 w 5"/>
                  <a:gd name="T3" fmla="*/ 13 h 48"/>
                  <a:gd name="T4" fmla="*/ 2 w 5"/>
                  <a:gd name="T5" fmla="*/ 31 h 48"/>
                  <a:gd name="T6" fmla="*/ 2 w 5"/>
                  <a:gd name="T7" fmla="*/ 44 h 48"/>
                  <a:gd name="T8" fmla="*/ 5 w 5"/>
                  <a:gd name="T9" fmla="*/ 48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0" y="0"/>
                    </a:moveTo>
                    <a:lnTo>
                      <a:pt x="0" y="13"/>
                    </a:lnTo>
                    <a:lnTo>
                      <a:pt x="2" y="31"/>
                    </a:lnTo>
                    <a:lnTo>
                      <a:pt x="2" y="44"/>
                    </a:lnTo>
                    <a:lnTo>
                      <a:pt x="5" y="48"/>
                    </a:lnTo>
                  </a:path>
                </a:pathLst>
              </a:custGeom>
              <a:solidFill>
                <a:srgbClr val="CC00CC"/>
              </a:solidFill>
              <a:ln w="12700">
                <a:solidFill>
                  <a:srgbClr val="CC00CC"/>
                </a:solidFill>
                <a:prstDash val="solid"/>
                <a:round/>
                <a:headEnd/>
                <a:tailEnd/>
              </a:ln>
            </p:spPr>
            <p:txBody>
              <a:bodyPr/>
              <a:lstStyle/>
              <a:p>
                <a:endParaRPr lang="es-ES"/>
              </a:p>
            </p:txBody>
          </p:sp>
          <p:sp>
            <p:nvSpPr>
              <p:cNvPr id="130735" name="Freeform 112"/>
              <p:cNvSpPr>
                <a:spLocks/>
              </p:cNvSpPr>
              <p:nvPr/>
            </p:nvSpPr>
            <p:spPr bwMode="auto">
              <a:xfrm>
                <a:off x="1679"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36" name="Line 113"/>
              <p:cNvSpPr>
                <a:spLocks noChangeShapeType="1"/>
              </p:cNvSpPr>
              <p:nvPr/>
            </p:nvSpPr>
            <p:spPr bwMode="auto">
              <a:xfrm flipV="1">
                <a:off x="1686"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37" name="Freeform 114"/>
              <p:cNvSpPr>
                <a:spLocks/>
              </p:cNvSpPr>
              <p:nvPr/>
            </p:nvSpPr>
            <p:spPr bwMode="auto">
              <a:xfrm>
                <a:off x="1691" y="1020"/>
                <a:ext cx="6" cy="39"/>
              </a:xfrm>
              <a:custGeom>
                <a:avLst/>
                <a:gdLst>
                  <a:gd name="T0" fmla="*/ 0 w 6"/>
                  <a:gd name="T1" fmla="*/ 39 h 39"/>
                  <a:gd name="T2" fmla="*/ 3 w 6"/>
                  <a:gd name="T3" fmla="*/ 22 h 39"/>
                  <a:gd name="T4" fmla="*/ 6 w 6"/>
                  <a:gd name="T5" fmla="*/ 0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0" y="39"/>
                    </a:moveTo>
                    <a:lnTo>
                      <a:pt x="3" y="22"/>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738" name="Freeform 115"/>
              <p:cNvSpPr>
                <a:spLocks/>
              </p:cNvSpPr>
              <p:nvPr/>
            </p:nvSpPr>
            <p:spPr bwMode="auto">
              <a:xfrm>
                <a:off x="1697" y="968"/>
                <a:ext cx="7" cy="52"/>
              </a:xfrm>
              <a:custGeom>
                <a:avLst/>
                <a:gdLst>
                  <a:gd name="T0" fmla="*/ 0 w 7"/>
                  <a:gd name="T1" fmla="*/ 52 h 52"/>
                  <a:gd name="T2" fmla="*/ 2 w 7"/>
                  <a:gd name="T3" fmla="*/ 39 h 52"/>
                  <a:gd name="T4" fmla="*/ 2 w 7"/>
                  <a:gd name="T5" fmla="*/ 22 h 52"/>
                  <a:gd name="T6" fmla="*/ 5 w 7"/>
                  <a:gd name="T7" fmla="*/ 4 h 52"/>
                  <a:gd name="T8" fmla="*/ 7 w 7"/>
                  <a:gd name="T9" fmla="*/ 0 h 52"/>
                  <a:gd name="T10" fmla="*/ 7 w 7"/>
                  <a:gd name="T11" fmla="*/ 0 h 52"/>
                  <a:gd name="T12" fmla="*/ 0 60000 65536"/>
                  <a:gd name="T13" fmla="*/ 0 60000 65536"/>
                  <a:gd name="T14" fmla="*/ 0 60000 65536"/>
                  <a:gd name="T15" fmla="*/ 0 60000 65536"/>
                  <a:gd name="T16" fmla="*/ 0 60000 65536"/>
                  <a:gd name="T17" fmla="*/ 0 60000 65536"/>
                  <a:gd name="T18" fmla="*/ 0 w 7"/>
                  <a:gd name="T19" fmla="*/ 0 h 52"/>
                  <a:gd name="T20" fmla="*/ 7 w 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7" h="52">
                    <a:moveTo>
                      <a:pt x="0" y="52"/>
                    </a:moveTo>
                    <a:lnTo>
                      <a:pt x="2" y="39"/>
                    </a:lnTo>
                    <a:lnTo>
                      <a:pt x="2" y="22"/>
                    </a:lnTo>
                    <a:lnTo>
                      <a:pt x="5" y="4"/>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39" name="Freeform 116"/>
              <p:cNvSpPr>
                <a:spLocks/>
              </p:cNvSpPr>
              <p:nvPr/>
            </p:nvSpPr>
            <p:spPr bwMode="auto">
              <a:xfrm>
                <a:off x="1704" y="968"/>
                <a:ext cx="5" cy="52"/>
              </a:xfrm>
              <a:custGeom>
                <a:avLst/>
                <a:gdLst>
                  <a:gd name="T0" fmla="*/ 0 w 5"/>
                  <a:gd name="T1" fmla="*/ 0 h 52"/>
                  <a:gd name="T2" fmla="*/ 3 w 5"/>
                  <a:gd name="T3" fmla="*/ 4 h 52"/>
                  <a:gd name="T4" fmla="*/ 3 w 5"/>
                  <a:gd name="T5" fmla="*/ 17 h 52"/>
                  <a:gd name="T6" fmla="*/ 5 w 5"/>
                  <a:gd name="T7" fmla="*/ 35 h 52"/>
                  <a:gd name="T8" fmla="*/ 5 w 5"/>
                  <a:gd name="T9" fmla="*/ 52 h 52"/>
                  <a:gd name="T10" fmla="*/ 0 60000 65536"/>
                  <a:gd name="T11" fmla="*/ 0 60000 65536"/>
                  <a:gd name="T12" fmla="*/ 0 60000 65536"/>
                  <a:gd name="T13" fmla="*/ 0 60000 65536"/>
                  <a:gd name="T14" fmla="*/ 0 60000 65536"/>
                  <a:gd name="T15" fmla="*/ 0 w 5"/>
                  <a:gd name="T16" fmla="*/ 0 h 52"/>
                  <a:gd name="T17" fmla="*/ 5 w 5"/>
                  <a:gd name="T18" fmla="*/ 52 h 52"/>
                </a:gdLst>
                <a:ahLst/>
                <a:cxnLst>
                  <a:cxn ang="T10">
                    <a:pos x="T0" y="T1"/>
                  </a:cxn>
                  <a:cxn ang="T11">
                    <a:pos x="T2" y="T3"/>
                  </a:cxn>
                  <a:cxn ang="T12">
                    <a:pos x="T4" y="T5"/>
                  </a:cxn>
                  <a:cxn ang="T13">
                    <a:pos x="T6" y="T7"/>
                  </a:cxn>
                  <a:cxn ang="T14">
                    <a:pos x="T8" y="T9"/>
                  </a:cxn>
                </a:cxnLst>
                <a:rect l="T15" t="T16" r="T17" b="T18"/>
                <a:pathLst>
                  <a:path w="5" h="52">
                    <a:moveTo>
                      <a:pt x="0" y="0"/>
                    </a:moveTo>
                    <a:lnTo>
                      <a:pt x="3" y="4"/>
                    </a:lnTo>
                    <a:lnTo>
                      <a:pt x="3" y="17"/>
                    </a:lnTo>
                    <a:lnTo>
                      <a:pt x="5" y="35"/>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740" name="Freeform 117"/>
              <p:cNvSpPr>
                <a:spLocks/>
              </p:cNvSpPr>
              <p:nvPr/>
            </p:nvSpPr>
            <p:spPr bwMode="auto">
              <a:xfrm>
                <a:off x="1709" y="1020"/>
                <a:ext cx="5" cy="87"/>
              </a:xfrm>
              <a:custGeom>
                <a:avLst/>
                <a:gdLst>
                  <a:gd name="T0" fmla="*/ 0 w 5"/>
                  <a:gd name="T1" fmla="*/ 0 h 87"/>
                  <a:gd name="T2" fmla="*/ 0 w 5"/>
                  <a:gd name="T3" fmla="*/ 22 h 87"/>
                  <a:gd name="T4" fmla="*/ 3 w 5"/>
                  <a:gd name="T5" fmla="*/ 48 h 87"/>
                  <a:gd name="T6" fmla="*/ 3 w 5"/>
                  <a:gd name="T7" fmla="*/ 70 h 87"/>
                  <a:gd name="T8" fmla="*/ 5 w 5"/>
                  <a:gd name="T9" fmla="*/ 79 h 87"/>
                  <a:gd name="T10" fmla="*/ 5 w 5"/>
                  <a:gd name="T11" fmla="*/ 87 h 87"/>
                  <a:gd name="T12" fmla="*/ 0 60000 65536"/>
                  <a:gd name="T13" fmla="*/ 0 60000 65536"/>
                  <a:gd name="T14" fmla="*/ 0 60000 65536"/>
                  <a:gd name="T15" fmla="*/ 0 60000 65536"/>
                  <a:gd name="T16" fmla="*/ 0 60000 65536"/>
                  <a:gd name="T17" fmla="*/ 0 60000 65536"/>
                  <a:gd name="T18" fmla="*/ 0 w 5"/>
                  <a:gd name="T19" fmla="*/ 0 h 87"/>
                  <a:gd name="T20" fmla="*/ 5 w 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5" h="87">
                    <a:moveTo>
                      <a:pt x="0" y="0"/>
                    </a:moveTo>
                    <a:lnTo>
                      <a:pt x="0" y="22"/>
                    </a:lnTo>
                    <a:lnTo>
                      <a:pt x="3" y="48"/>
                    </a:lnTo>
                    <a:lnTo>
                      <a:pt x="3" y="70"/>
                    </a:lnTo>
                    <a:lnTo>
                      <a:pt x="5" y="79"/>
                    </a:lnTo>
                    <a:lnTo>
                      <a:pt x="5" y="87"/>
                    </a:lnTo>
                  </a:path>
                </a:pathLst>
              </a:custGeom>
              <a:solidFill>
                <a:srgbClr val="CC00CC"/>
              </a:solidFill>
              <a:ln w="12700">
                <a:solidFill>
                  <a:srgbClr val="CC00CC"/>
                </a:solidFill>
                <a:prstDash val="solid"/>
                <a:round/>
                <a:headEnd/>
                <a:tailEnd/>
              </a:ln>
            </p:spPr>
            <p:txBody>
              <a:bodyPr/>
              <a:lstStyle/>
              <a:p>
                <a:endParaRPr lang="es-ES"/>
              </a:p>
            </p:txBody>
          </p:sp>
          <p:sp>
            <p:nvSpPr>
              <p:cNvPr id="130741" name="Freeform 118"/>
              <p:cNvSpPr>
                <a:spLocks/>
              </p:cNvSpPr>
              <p:nvPr/>
            </p:nvSpPr>
            <p:spPr bwMode="auto">
              <a:xfrm>
                <a:off x="1714" y="1099"/>
                <a:ext cx="8" cy="8"/>
              </a:xfrm>
              <a:custGeom>
                <a:avLst/>
                <a:gdLst>
                  <a:gd name="T0" fmla="*/ 0 w 8"/>
                  <a:gd name="T1" fmla="*/ 8 h 8"/>
                  <a:gd name="T2" fmla="*/ 3 w 8"/>
                  <a:gd name="T3" fmla="*/ 8 h 8"/>
                  <a:gd name="T4" fmla="*/ 3 w 8"/>
                  <a:gd name="T5" fmla="*/ 4 h 8"/>
                  <a:gd name="T6" fmla="*/ 6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3" y="8"/>
                    </a:lnTo>
                    <a:lnTo>
                      <a:pt x="3" y="4"/>
                    </a:lnTo>
                    <a:lnTo>
                      <a:pt x="6" y="0"/>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42" name="Freeform 119"/>
              <p:cNvSpPr>
                <a:spLocks/>
              </p:cNvSpPr>
              <p:nvPr/>
            </p:nvSpPr>
            <p:spPr bwMode="auto">
              <a:xfrm>
                <a:off x="1722" y="1099"/>
                <a:ext cx="5" cy="52"/>
              </a:xfrm>
              <a:custGeom>
                <a:avLst/>
                <a:gdLst>
                  <a:gd name="T0" fmla="*/ 0 w 5"/>
                  <a:gd name="T1" fmla="*/ 0 h 52"/>
                  <a:gd name="T2" fmla="*/ 0 w 5"/>
                  <a:gd name="T3" fmla="*/ 4 h 52"/>
                  <a:gd name="T4" fmla="*/ 3 w 5"/>
                  <a:gd name="T5" fmla="*/ 8 h 52"/>
                  <a:gd name="T6" fmla="*/ 3 w 5"/>
                  <a:gd name="T7" fmla="*/ 26 h 52"/>
                  <a:gd name="T8" fmla="*/ 5 w 5"/>
                  <a:gd name="T9" fmla="*/ 43 h 52"/>
                  <a:gd name="T10" fmla="*/ 5 w 5"/>
                  <a:gd name="T11" fmla="*/ 48 h 52"/>
                  <a:gd name="T12" fmla="*/ 5 w 5"/>
                  <a:gd name="T13" fmla="*/ 52 h 52"/>
                  <a:gd name="T14" fmla="*/ 0 60000 65536"/>
                  <a:gd name="T15" fmla="*/ 0 60000 65536"/>
                  <a:gd name="T16" fmla="*/ 0 60000 65536"/>
                  <a:gd name="T17" fmla="*/ 0 60000 65536"/>
                  <a:gd name="T18" fmla="*/ 0 60000 65536"/>
                  <a:gd name="T19" fmla="*/ 0 60000 65536"/>
                  <a:gd name="T20" fmla="*/ 0 60000 65536"/>
                  <a:gd name="T21" fmla="*/ 0 w 5"/>
                  <a:gd name="T22" fmla="*/ 0 h 52"/>
                  <a:gd name="T23" fmla="*/ 5 w 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2">
                    <a:moveTo>
                      <a:pt x="0" y="0"/>
                    </a:moveTo>
                    <a:lnTo>
                      <a:pt x="0" y="4"/>
                    </a:lnTo>
                    <a:lnTo>
                      <a:pt x="3" y="8"/>
                    </a:lnTo>
                    <a:lnTo>
                      <a:pt x="3" y="26"/>
                    </a:lnTo>
                    <a:lnTo>
                      <a:pt x="5" y="43"/>
                    </a:lnTo>
                    <a:lnTo>
                      <a:pt x="5" y="48"/>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743" name="Freeform 120"/>
              <p:cNvSpPr>
                <a:spLocks/>
              </p:cNvSpPr>
              <p:nvPr/>
            </p:nvSpPr>
            <p:spPr bwMode="auto">
              <a:xfrm>
                <a:off x="1727" y="1116"/>
                <a:ext cx="5" cy="35"/>
              </a:xfrm>
              <a:custGeom>
                <a:avLst/>
                <a:gdLst>
                  <a:gd name="T0" fmla="*/ 0 w 5"/>
                  <a:gd name="T1" fmla="*/ 35 h 35"/>
                  <a:gd name="T2" fmla="*/ 0 w 5"/>
                  <a:gd name="T3" fmla="*/ 31 h 35"/>
                  <a:gd name="T4" fmla="*/ 3 w 5"/>
                  <a:gd name="T5" fmla="*/ 22 h 35"/>
                  <a:gd name="T6" fmla="*/ 3 w 5"/>
                  <a:gd name="T7" fmla="*/ 9 h 35"/>
                  <a:gd name="T8" fmla="*/ 5 w 5"/>
                  <a:gd name="T9" fmla="*/ 0 h 35"/>
                  <a:gd name="T10" fmla="*/ 0 60000 65536"/>
                  <a:gd name="T11" fmla="*/ 0 60000 65536"/>
                  <a:gd name="T12" fmla="*/ 0 60000 65536"/>
                  <a:gd name="T13" fmla="*/ 0 60000 65536"/>
                  <a:gd name="T14" fmla="*/ 0 60000 65536"/>
                  <a:gd name="T15" fmla="*/ 0 w 5"/>
                  <a:gd name="T16" fmla="*/ 0 h 35"/>
                  <a:gd name="T17" fmla="*/ 5 w 5"/>
                  <a:gd name="T18" fmla="*/ 35 h 35"/>
                </a:gdLst>
                <a:ahLst/>
                <a:cxnLst>
                  <a:cxn ang="T10">
                    <a:pos x="T0" y="T1"/>
                  </a:cxn>
                  <a:cxn ang="T11">
                    <a:pos x="T2" y="T3"/>
                  </a:cxn>
                  <a:cxn ang="T12">
                    <a:pos x="T4" y="T5"/>
                  </a:cxn>
                  <a:cxn ang="T13">
                    <a:pos x="T6" y="T7"/>
                  </a:cxn>
                  <a:cxn ang="T14">
                    <a:pos x="T8" y="T9"/>
                  </a:cxn>
                </a:cxnLst>
                <a:rect l="T15" t="T16" r="T17" b="T18"/>
                <a:pathLst>
                  <a:path w="5" h="35">
                    <a:moveTo>
                      <a:pt x="0" y="35"/>
                    </a:moveTo>
                    <a:lnTo>
                      <a:pt x="0" y="31"/>
                    </a:lnTo>
                    <a:lnTo>
                      <a:pt x="3" y="22"/>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44" name="Freeform 121"/>
              <p:cNvSpPr>
                <a:spLocks/>
              </p:cNvSpPr>
              <p:nvPr/>
            </p:nvSpPr>
            <p:spPr bwMode="auto">
              <a:xfrm>
                <a:off x="1732" y="1103"/>
                <a:ext cx="8" cy="13"/>
              </a:xfrm>
              <a:custGeom>
                <a:avLst/>
                <a:gdLst>
                  <a:gd name="T0" fmla="*/ 0 w 8"/>
                  <a:gd name="T1" fmla="*/ 13 h 13"/>
                  <a:gd name="T2" fmla="*/ 3 w 8"/>
                  <a:gd name="T3" fmla="*/ 9 h 13"/>
                  <a:gd name="T4" fmla="*/ 3 w 8"/>
                  <a:gd name="T5" fmla="*/ 9 h 13"/>
                  <a:gd name="T6" fmla="*/ 5 w 8"/>
                  <a:gd name="T7" fmla="*/ 4 h 13"/>
                  <a:gd name="T8" fmla="*/ 8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13"/>
                    </a:moveTo>
                    <a:lnTo>
                      <a:pt x="3" y="9"/>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45" name="Freeform 122"/>
              <p:cNvSpPr>
                <a:spLocks/>
              </p:cNvSpPr>
              <p:nvPr/>
            </p:nvSpPr>
            <p:spPr bwMode="auto">
              <a:xfrm>
                <a:off x="1740" y="1055"/>
                <a:ext cx="5" cy="48"/>
              </a:xfrm>
              <a:custGeom>
                <a:avLst/>
                <a:gdLst>
                  <a:gd name="T0" fmla="*/ 0 w 5"/>
                  <a:gd name="T1" fmla="*/ 48 h 48"/>
                  <a:gd name="T2" fmla="*/ 3 w 5"/>
                  <a:gd name="T3" fmla="*/ 31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3" y="31"/>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46" name="Freeform 123"/>
              <p:cNvSpPr>
                <a:spLocks/>
              </p:cNvSpPr>
              <p:nvPr/>
            </p:nvSpPr>
            <p:spPr bwMode="auto">
              <a:xfrm>
                <a:off x="1745" y="964"/>
                <a:ext cx="5" cy="91"/>
              </a:xfrm>
              <a:custGeom>
                <a:avLst/>
                <a:gdLst>
                  <a:gd name="T0" fmla="*/ 0 w 5"/>
                  <a:gd name="T1" fmla="*/ 91 h 91"/>
                  <a:gd name="T2" fmla="*/ 0 w 5"/>
                  <a:gd name="T3" fmla="*/ 82 h 91"/>
                  <a:gd name="T4" fmla="*/ 0 w 5"/>
                  <a:gd name="T5" fmla="*/ 65 h 91"/>
                  <a:gd name="T6" fmla="*/ 3 w 5"/>
                  <a:gd name="T7" fmla="*/ 39 h 91"/>
                  <a:gd name="T8" fmla="*/ 3 w 5"/>
                  <a:gd name="T9" fmla="*/ 21 h 91"/>
                  <a:gd name="T10" fmla="*/ 3 w 5"/>
                  <a:gd name="T11" fmla="*/ 13 h 91"/>
                  <a:gd name="T12" fmla="*/ 5 w 5"/>
                  <a:gd name="T13" fmla="*/ 4 h 91"/>
                  <a:gd name="T14" fmla="*/ 5 w 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1"/>
                  <a:gd name="T26" fmla="*/ 5 w 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1">
                    <a:moveTo>
                      <a:pt x="0" y="91"/>
                    </a:moveTo>
                    <a:lnTo>
                      <a:pt x="0" y="82"/>
                    </a:lnTo>
                    <a:lnTo>
                      <a:pt x="0" y="65"/>
                    </a:lnTo>
                    <a:lnTo>
                      <a:pt x="3" y="39"/>
                    </a:lnTo>
                    <a:lnTo>
                      <a:pt x="3" y="21"/>
                    </a:lnTo>
                    <a:lnTo>
                      <a:pt x="3" y="13"/>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47" name="Freeform 124"/>
              <p:cNvSpPr>
                <a:spLocks/>
              </p:cNvSpPr>
              <p:nvPr/>
            </p:nvSpPr>
            <p:spPr bwMode="auto">
              <a:xfrm>
                <a:off x="1750" y="964"/>
                <a:ext cx="8" cy="91"/>
              </a:xfrm>
              <a:custGeom>
                <a:avLst/>
                <a:gdLst>
                  <a:gd name="T0" fmla="*/ 0 w 8"/>
                  <a:gd name="T1" fmla="*/ 0 h 91"/>
                  <a:gd name="T2" fmla="*/ 0 w 8"/>
                  <a:gd name="T3" fmla="*/ 4 h 91"/>
                  <a:gd name="T4" fmla="*/ 3 w 8"/>
                  <a:gd name="T5" fmla="*/ 8 h 91"/>
                  <a:gd name="T6" fmla="*/ 3 w 8"/>
                  <a:gd name="T7" fmla="*/ 21 h 91"/>
                  <a:gd name="T8" fmla="*/ 3 w 8"/>
                  <a:gd name="T9" fmla="*/ 35 h 91"/>
                  <a:gd name="T10" fmla="*/ 5 w 8"/>
                  <a:gd name="T11" fmla="*/ 65 h 91"/>
                  <a:gd name="T12" fmla="*/ 8 w 8"/>
                  <a:gd name="T13" fmla="*/ 91 h 91"/>
                  <a:gd name="T14" fmla="*/ 0 60000 65536"/>
                  <a:gd name="T15" fmla="*/ 0 60000 65536"/>
                  <a:gd name="T16" fmla="*/ 0 60000 65536"/>
                  <a:gd name="T17" fmla="*/ 0 60000 65536"/>
                  <a:gd name="T18" fmla="*/ 0 60000 65536"/>
                  <a:gd name="T19" fmla="*/ 0 60000 65536"/>
                  <a:gd name="T20" fmla="*/ 0 60000 65536"/>
                  <a:gd name="T21" fmla="*/ 0 w 8"/>
                  <a:gd name="T22" fmla="*/ 0 h 91"/>
                  <a:gd name="T23" fmla="*/ 8 w 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1">
                    <a:moveTo>
                      <a:pt x="0" y="0"/>
                    </a:moveTo>
                    <a:lnTo>
                      <a:pt x="0" y="4"/>
                    </a:lnTo>
                    <a:lnTo>
                      <a:pt x="3" y="8"/>
                    </a:lnTo>
                    <a:lnTo>
                      <a:pt x="3" y="21"/>
                    </a:lnTo>
                    <a:lnTo>
                      <a:pt x="3" y="35"/>
                    </a:lnTo>
                    <a:lnTo>
                      <a:pt x="5" y="65"/>
                    </a:lnTo>
                    <a:lnTo>
                      <a:pt x="8" y="91"/>
                    </a:lnTo>
                  </a:path>
                </a:pathLst>
              </a:custGeom>
              <a:solidFill>
                <a:srgbClr val="CC00CC"/>
              </a:solidFill>
              <a:ln w="12700">
                <a:solidFill>
                  <a:srgbClr val="CC00CC"/>
                </a:solidFill>
                <a:prstDash val="solid"/>
                <a:round/>
                <a:headEnd/>
                <a:tailEnd/>
              </a:ln>
            </p:spPr>
            <p:txBody>
              <a:bodyPr/>
              <a:lstStyle/>
              <a:p>
                <a:endParaRPr lang="es-ES"/>
              </a:p>
            </p:txBody>
          </p:sp>
          <p:sp>
            <p:nvSpPr>
              <p:cNvPr id="130748" name="Freeform 125"/>
              <p:cNvSpPr>
                <a:spLocks/>
              </p:cNvSpPr>
              <p:nvPr/>
            </p:nvSpPr>
            <p:spPr bwMode="auto">
              <a:xfrm>
                <a:off x="1758" y="1055"/>
                <a:ext cx="5" cy="96"/>
              </a:xfrm>
              <a:custGeom>
                <a:avLst/>
                <a:gdLst>
                  <a:gd name="T0" fmla="*/ 0 w 5"/>
                  <a:gd name="T1" fmla="*/ 0 h 96"/>
                  <a:gd name="T2" fmla="*/ 0 w 5"/>
                  <a:gd name="T3" fmla="*/ 13 h 96"/>
                  <a:gd name="T4" fmla="*/ 2 w 5"/>
                  <a:gd name="T5" fmla="*/ 31 h 96"/>
                  <a:gd name="T6" fmla="*/ 2 w 5"/>
                  <a:gd name="T7" fmla="*/ 65 h 96"/>
                  <a:gd name="T8" fmla="*/ 2 w 5"/>
                  <a:gd name="T9" fmla="*/ 78 h 96"/>
                  <a:gd name="T10" fmla="*/ 5 w 5"/>
                  <a:gd name="T11" fmla="*/ 92 h 96"/>
                  <a:gd name="T12" fmla="*/ 5 w 5"/>
                  <a:gd name="T13" fmla="*/ 96 h 96"/>
                  <a:gd name="T14" fmla="*/ 5 w 5"/>
                  <a:gd name="T15" fmla="*/ 96 h 9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6"/>
                  <a:gd name="T26" fmla="*/ 5 w 5"/>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6">
                    <a:moveTo>
                      <a:pt x="0" y="0"/>
                    </a:moveTo>
                    <a:lnTo>
                      <a:pt x="0" y="13"/>
                    </a:lnTo>
                    <a:lnTo>
                      <a:pt x="2" y="31"/>
                    </a:lnTo>
                    <a:lnTo>
                      <a:pt x="2" y="65"/>
                    </a:lnTo>
                    <a:lnTo>
                      <a:pt x="2" y="78"/>
                    </a:lnTo>
                    <a:lnTo>
                      <a:pt x="5" y="92"/>
                    </a:lnTo>
                    <a:lnTo>
                      <a:pt x="5" y="96"/>
                    </a:lnTo>
                  </a:path>
                </a:pathLst>
              </a:custGeom>
              <a:solidFill>
                <a:srgbClr val="CC00CC"/>
              </a:solidFill>
              <a:ln w="12700">
                <a:solidFill>
                  <a:srgbClr val="CC00CC"/>
                </a:solidFill>
                <a:prstDash val="solid"/>
                <a:round/>
                <a:headEnd/>
                <a:tailEnd/>
              </a:ln>
            </p:spPr>
            <p:txBody>
              <a:bodyPr/>
              <a:lstStyle/>
              <a:p>
                <a:endParaRPr lang="es-ES"/>
              </a:p>
            </p:txBody>
          </p:sp>
          <p:sp>
            <p:nvSpPr>
              <p:cNvPr id="130749" name="Freeform 126"/>
              <p:cNvSpPr>
                <a:spLocks/>
              </p:cNvSpPr>
              <p:nvPr/>
            </p:nvSpPr>
            <p:spPr bwMode="auto">
              <a:xfrm>
                <a:off x="1763" y="972"/>
                <a:ext cx="5" cy="179"/>
              </a:xfrm>
              <a:custGeom>
                <a:avLst/>
                <a:gdLst>
                  <a:gd name="T0" fmla="*/ 0 w 5"/>
                  <a:gd name="T1" fmla="*/ 179 h 179"/>
                  <a:gd name="T2" fmla="*/ 0 w 5"/>
                  <a:gd name="T3" fmla="*/ 175 h 179"/>
                  <a:gd name="T4" fmla="*/ 0 w 5"/>
                  <a:gd name="T5" fmla="*/ 166 h 179"/>
                  <a:gd name="T6" fmla="*/ 0 w 5"/>
                  <a:gd name="T7" fmla="*/ 144 h 179"/>
                  <a:gd name="T8" fmla="*/ 3 w 5"/>
                  <a:gd name="T9" fmla="*/ 118 h 179"/>
                  <a:gd name="T10" fmla="*/ 3 w 5"/>
                  <a:gd name="T11" fmla="*/ 83 h 179"/>
                  <a:gd name="T12" fmla="*/ 3 w 5"/>
                  <a:gd name="T13" fmla="*/ 53 h 179"/>
                  <a:gd name="T14" fmla="*/ 3 w 5"/>
                  <a:gd name="T15" fmla="*/ 27 h 179"/>
                  <a:gd name="T16" fmla="*/ 5 w 5"/>
                  <a:gd name="T17" fmla="*/ 9 h 179"/>
                  <a:gd name="T18" fmla="*/ 5 w 5"/>
                  <a:gd name="T19" fmla="*/ 0 h 179"/>
                  <a:gd name="T20" fmla="*/ 5 w 5"/>
                  <a:gd name="T21" fmla="*/ 0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79"/>
                  <a:gd name="T35" fmla="*/ 5 w 5"/>
                  <a:gd name="T36" fmla="*/ 179 h 1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79">
                    <a:moveTo>
                      <a:pt x="0" y="179"/>
                    </a:moveTo>
                    <a:lnTo>
                      <a:pt x="0" y="175"/>
                    </a:lnTo>
                    <a:lnTo>
                      <a:pt x="0" y="166"/>
                    </a:lnTo>
                    <a:lnTo>
                      <a:pt x="0" y="144"/>
                    </a:lnTo>
                    <a:lnTo>
                      <a:pt x="3" y="118"/>
                    </a:lnTo>
                    <a:lnTo>
                      <a:pt x="3" y="83"/>
                    </a:lnTo>
                    <a:lnTo>
                      <a:pt x="3" y="53"/>
                    </a:lnTo>
                    <a:lnTo>
                      <a:pt x="3" y="27"/>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50" name="Freeform 127"/>
              <p:cNvSpPr>
                <a:spLocks/>
              </p:cNvSpPr>
              <p:nvPr/>
            </p:nvSpPr>
            <p:spPr bwMode="auto">
              <a:xfrm>
                <a:off x="1768" y="972"/>
                <a:ext cx="8" cy="170"/>
              </a:xfrm>
              <a:custGeom>
                <a:avLst/>
                <a:gdLst>
                  <a:gd name="T0" fmla="*/ 0 w 8"/>
                  <a:gd name="T1" fmla="*/ 0 h 170"/>
                  <a:gd name="T2" fmla="*/ 0 w 8"/>
                  <a:gd name="T3" fmla="*/ 0 h 170"/>
                  <a:gd name="T4" fmla="*/ 0 w 8"/>
                  <a:gd name="T5" fmla="*/ 5 h 170"/>
                  <a:gd name="T6" fmla="*/ 3 w 8"/>
                  <a:gd name="T7" fmla="*/ 22 h 170"/>
                  <a:gd name="T8" fmla="*/ 3 w 8"/>
                  <a:gd name="T9" fmla="*/ 48 h 170"/>
                  <a:gd name="T10" fmla="*/ 3 w 8"/>
                  <a:gd name="T11" fmla="*/ 74 h 170"/>
                  <a:gd name="T12" fmla="*/ 5 w 8"/>
                  <a:gd name="T13" fmla="*/ 105 h 170"/>
                  <a:gd name="T14" fmla="*/ 5 w 8"/>
                  <a:gd name="T15" fmla="*/ 135 h 170"/>
                  <a:gd name="T16" fmla="*/ 8 w 8"/>
                  <a:gd name="T17" fmla="*/ 157 h 170"/>
                  <a:gd name="T18" fmla="*/ 8 w 8"/>
                  <a:gd name="T19" fmla="*/ 17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0"/>
                  <a:gd name="T32" fmla="*/ 8 w 8"/>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0">
                    <a:moveTo>
                      <a:pt x="0" y="0"/>
                    </a:moveTo>
                    <a:lnTo>
                      <a:pt x="0" y="0"/>
                    </a:lnTo>
                    <a:lnTo>
                      <a:pt x="0" y="5"/>
                    </a:lnTo>
                    <a:lnTo>
                      <a:pt x="3" y="22"/>
                    </a:lnTo>
                    <a:lnTo>
                      <a:pt x="3" y="48"/>
                    </a:lnTo>
                    <a:lnTo>
                      <a:pt x="3" y="74"/>
                    </a:lnTo>
                    <a:lnTo>
                      <a:pt x="5" y="105"/>
                    </a:lnTo>
                    <a:lnTo>
                      <a:pt x="5" y="135"/>
                    </a:lnTo>
                    <a:lnTo>
                      <a:pt x="8" y="157"/>
                    </a:lnTo>
                    <a:lnTo>
                      <a:pt x="8" y="170"/>
                    </a:lnTo>
                  </a:path>
                </a:pathLst>
              </a:custGeom>
              <a:solidFill>
                <a:srgbClr val="CC00CC"/>
              </a:solidFill>
              <a:ln w="12700">
                <a:solidFill>
                  <a:srgbClr val="CC00CC"/>
                </a:solidFill>
                <a:prstDash val="solid"/>
                <a:round/>
                <a:headEnd/>
                <a:tailEnd/>
              </a:ln>
            </p:spPr>
            <p:txBody>
              <a:bodyPr/>
              <a:lstStyle/>
              <a:p>
                <a:endParaRPr lang="es-ES"/>
              </a:p>
            </p:txBody>
          </p:sp>
          <p:sp>
            <p:nvSpPr>
              <p:cNvPr id="130751" name="Freeform 128"/>
              <p:cNvSpPr>
                <a:spLocks/>
              </p:cNvSpPr>
              <p:nvPr/>
            </p:nvSpPr>
            <p:spPr bwMode="auto">
              <a:xfrm>
                <a:off x="1776" y="1112"/>
                <a:ext cx="5" cy="35"/>
              </a:xfrm>
              <a:custGeom>
                <a:avLst/>
                <a:gdLst>
                  <a:gd name="T0" fmla="*/ 0 w 5"/>
                  <a:gd name="T1" fmla="*/ 30 h 35"/>
                  <a:gd name="T2" fmla="*/ 0 w 5"/>
                  <a:gd name="T3" fmla="*/ 35 h 35"/>
                  <a:gd name="T4" fmla="*/ 0 w 5"/>
                  <a:gd name="T5" fmla="*/ 35 h 35"/>
                  <a:gd name="T6" fmla="*/ 2 w 5"/>
                  <a:gd name="T7" fmla="*/ 26 h 35"/>
                  <a:gd name="T8" fmla="*/ 5 w 5"/>
                  <a:gd name="T9" fmla="*/ 13 h 35"/>
                  <a:gd name="T10" fmla="*/ 5 w 5"/>
                  <a:gd name="T11" fmla="*/ 0 h 35"/>
                  <a:gd name="T12" fmla="*/ 0 60000 65536"/>
                  <a:gd name="T13" fmla="*/ 0 60000 65536"/>
                  <a:gd name="T14" fmla="*/ 0 60000 65536"/>
                  <a:gd name="T15" fmla="*/ 0 60000 65536"/>
                  <a:gd name="T16" fmla="*/ 0 60000 65536"/>
                  <a:gd name="T17" fmla="*/ 0 60000 65536"/>
                  <a:gd name="T18" fmla="*/ 0 w 5"/>
                  <a:gd name="T19" fmla="*/ 0 h 35"/>
                  <a:gd name="T20" fmla="*/ 5 w 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 h="35">
                    <a:moveTo>
                      <a:pt x="0" y="30"/>
                    </a:moveTo>
                    <a:lnTo>
                      <a:pt x="0" y="35"/>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52" name="Freeform 129"/>
              <p:cNvSpPr>
                <a:spLocks/>
              </p:cNvSpPr>
              <p:nvPr/>
            </p:nvSpPr>
            <p:spPr bwMode="auto">
              <a:xfrm>
                <a:off x="1781" y="1055"/>
                <a:ext cx="5" cy="57"/>
              </a:xfrm>
              <a:custGeom>
                <a:avLst/>
                <a:gdLst>
                  <a:gd name="T0" fmla="*/ 0 w 5"/>
                  <a:gd name="T1" fmla="*/ 57 h 57"/>
                  <a:gd name="T2" fmla="*/ 0 w 5"/>
                  <a:gd name="T3" fmla="*/ 44 h 57"/>
                  <a:gd name="T4" fmla="*/ 2 w 5"/>
                  <a:gd name="T5" fmla="*/ 31 h 57"/>
                  <a:gd name="T6" fmla="*/ 2 w 5"/>
                  <a:gd name="T7" fmla="*/ 13 h 57"/>
                  <a:gd name="T8" fmla="*/ 5 w 5"/>
                  <a:gd name="T9" fmla="*/ 0 h 57"/>
                  <a:gd name="T10" fmla="*/ 0 60000 65536"/>
                  <a:gd name="T11" fmla="*/ 0 60000 65536"/>
                  <a:gd name="T12" fmla="*/ 0 60000 65536"/>
                  <a:gd name="T13" fmla="*/ 0 60000 65536"/>
                  <a:gd name="T14" fmla="*/ 0 60000 65536"/>
                  <a:gd name="T15" fmla="*/ 0 w 5"/>
                  <a:gd name="T16" fmla="*/ 0 h 57"/>
                  <a:gd name="T17" fmla="*/ 5 w 5"/>
                  <a:gd name="T18" fmla="*/ 57 h 57"/>
                </a:gdLst>
                <a:ahLst/>
                <a:cxnLst>
                  <a:cxn ang="T10">
                    <a:pos x="T0" y="T1"/>
                  </a:cxn>
                  <a:cxn ang="T11">
                    <a:pos x="T2" y="T3"/>
                  </a:cxn>
                  <a:cxn ang="T12">
                    <a:pos x="T4" y="T5"/>
                  </a:cxn>
                  <a:cxn ang="T13">
                    <a:pos x="T6" y="T7"/>
                  </a:cxn>
                  <a:cxn ang="T14">
                    <a:pos x="T8" y="T9"/>
                  </a:cxn>
                </a:cxnLst>
                <a:rect l="T15" t="T16" r="T17" b="T18"/>
                <a:pathLst>
                  <a:path w="5" h="57">
                    <a:moveTo>
                      <a:pt x="0" y="57"/>
                    </a:moveTo>
                    <a:lnTo>
                      <a:pt x="0" y="44"/>
                    </a:lnTo>
                    <a:lnTo>
                      <a:pt x="2" y="31"/>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53" name="Freeform 130"/>
              <p:cNvSpPr>
                <a:spLocks/>
              </p:cNvSpPr>
              <p:nvPr/>
            </p:nvSpPr>
            <p:spPr bwMode="auto">
              <a:xfrm>
                <a:off x="1786" y="1020"/>
                <a:ext cx="8" cy="35"/>
              </a:xfrm>
              <a:custGeom>
                <a:avLst/>
                <a:gdLst>
                  <a:gd name="T0" fmla="*/ 0 w 8"/>
                  <a:gd name="T1" fmla="*/ 35 h 35"/>
                  <a:gd name="T2" fmla="*/ 3 w 8"/>
                  <a:gd name="T3" fmla="*/ 26 h 35"/>
                  <a:gd name="T4" fmla="*/ 3 w 8"/>
                  <a:gd name="T5" fmla="*/ 18 h 35"/>
                  <a:gd name="T6" fmla="*/ 5 w 8"/>
                  <a:gd name="T7" fmla="*/ 9 h 35"/>
                  <a:gd name="T8" fmla="*/ 8 w 8"/>
                  <a:gd name="T9" fmla="*/ 0 h 35"/>
                  <a:gd name="T10" fmla="*/ 0 60000 65536"/>
                  <a:gd name="T11" fmla="*/ 0 60000 65536"/>
                  <a:gd name="T12" fmla="*/ 0 60000 65536"/>
                  <a:gd name="T13" fmla="*/ 0 60000 65536"/>
                  <a:gd name="T14" fmla="*/ 0 60000 65536"/>
                  <a:gd name="T15" fmla="*/ 0 w 8"/>
                  <a:gd name="T16" fmla="*/ 0 h 35"/>
                  <a:gd name="T17" fmla="*/ 8 w 8"/>
                  <a:gd name="T18" fmla="*/ 35 h 35"/>
                </a:gdLst>
                <a:ahLst/>
                <a:cxnLst>
                  <a:cxn ang="T10">
                    <a:pos x="T0" y="T1"/>
                  </a:cxn>
                  <a:cxn ang="T11">
                    <a:pos x="T2" y="T3"/>
                  </a:cxn>
                  <a:cxn ang="T12">
                    <a:pos x="T4" y="T5"/>
                  </a:cxn>
                  <a:cxn ang="T13">
                    <a:pos x="T6" y="T7"/>
                  </a:cxn>
                  <a:cxn ang="T14">
                    <a:pos x="T8" y="T9"/>
                  </a:cxn>
                </a:cxnLst>
                <a:rect l="T15" t="T16" r="T17" b="T18"/>
                <a:pathLst>
                  <a:path w="8" h="35">
                    <a:moveTo>
                      <a:pt x="0" y="35"/>
                    </a:moveTo>
                    <a:lnTo>
                      <a:pt x="3" y="26"/>
                    </a:lnTo>
                    <a:lnTo>
                      <a:pt x="3" y="18"/>
                    </a:lnTo>
                    <a:lnTo>
                      <a:pt x="5" y="9"/>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54" name="Freeform 131"/>
              <p:cNvSpPr>
                <a:spLocks/>
              </p:cNvSpPr>
              <p:nvPr/>
            </p:nvSpPr>
            <p:spPr bwMode="auto">
              <a:xfrm>
                <a:off x="1794" y="968"/>
                <a:ext cx="5" cy="52"/>
              </a:xfrm>
              <a:custGeom>
                <a:avLst/>
                <a:gdLst>
                  <a:gd name="T0" fmla="*/ 0 w 5"/>
                  <a:gd name="T1" fmla="*/ 52 h 52"/>
                  <a:gd name="T2" fmla="*/ 2 w 5"/>
                  <a:gd name="T3" fmla="*/ 39 h 52"/>
                  <a:gd name="T4" fmla="*/ 2 w 5"/>
                  <a:gd name="T5" fmla="*/ 22 h 52"/>
                  <a:gd name="T6" fmla="*/ 5 w 5"/>
                  <a:gd name="T7" fmla="*/ 4 h 52"/>
                  <a:gd name="T8" fmla="*/ 5 w 5"/>
                  <a:gd name="T9" fmla="*/ 0 h 52"/>
                  <a:gd name="T10" fmla="*/ 5 w 5"/>
                  <a:gd name="T11" fmla="*/ 0 h 52"/>
                  <a:gd name="T12" fmla="*/ 0 60000 65536"/>
                  <a:gd name="T13" fmla="*/ 0 60000 65536"/>
                  <a:gd name="T14" fmla="*/ 0 60000 65536"/>
                  <a:gd name="T15" fmla="*/ 0 60000 65536"/>
                  <a:gd name="T16" fmla="*/ 0 60000 65536"/>
                  <a:gd name="T17" fmla="*/ 0 60000 65536"/>
                  <a:gd name="T18" fmla="*/ 0 w 5"/>
                  <a:gd name="T19" fmla="*/ 0 h 52"/>
                  <a:gd name="T20" fmla="*/ 5 w 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 h="52">
                    <a:moveTo>
                      <a:pt x="0" y="52"/>
                    </a:moveTo>
                    <a:lnTo>
                      <a:pt x="2" y="39"/>
                    </a:lnTo>
                    <a:lnTo>
                      <a:pt x="2" y="22"/>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55" name="Freeform 132"/>
              <p:cNvSpPr>
                <a:spLocks/>
              </p:cNvSpPr>
              <p:nvPr/>
            </p:nvSpPr>
            <p:spPr bwMode="auto">
              <a:xfrm>
                <a:off x="1799" y="968"/>
                <a:ext cx="5" cy="52"/>
              </a:xfrm>
              <a:custGeom>
                <a:avLst/>
                <a:gdLst>
                  <a:gd name="T0" fmla="*/ 0 w 5"/>
                  <a:gd name="T1" fmla="*/ 0 h 52"/>
                  <a:gd name="T2" fmla="*/ 0 w 5"/>
                  <a:gd name="T3" fmla="*/ 0 h 52"/>
                  <a:gd name="T4" fmla="*/ 0 w 5"/>
                  <a:gd name="T5" fmla="*/ 4 h 52"/>
                  <a:gd name="T6" fmla="*/ 2 w 5"/>
                  <a:gd name="T7" fmla="*/ 22 h 52"/>
                  <a:gd name="T8" fmla="*/ 2 w 5"/>
                  <a:gd name="T9" fmla="*/ 39 h 52"/>
                  <a:gd name="T10" fmla="*/ 5 w 5"/>
                  <a:gd name="T11" fmla="*/ 52 h 52"/>
                  <a:gd name="T12" fmla="*/ 0 60000 65536"/>
                  <a:gd name="T13" fmla="*/ 0 60000 65536"/>
                  <a:gd name="T14" fmla="*/ 0 60000 65536"/>
                  <a:gd name="T15" fmla="*/ 0 60000 65536"/>
                  <a:gd name="T16" fmla="*/ 0 60000 65536"/>
                  <a:gd name="T17" fmla="*/ 0 60000 65536"/>
                  <a:gd name="T18" fmla="*/ 0 w 5"/>
                  <a:gd name="T19" fmla="*/ 0 h 52"/>
                  <a:gd name="T20" fmla="*/ 5 w 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 h="52">
                    <a:moveTo>
                      <a:pt x="0" y="0"/>
                    </a:moveTo>
                    <a:lnTo>
                      <a:pt x="0" y="0"/>
                    </a:lnTo>
                    <a:lnTo>
                      <a:pt x="0" y="4"/>
                    </a:lnTo>
                    <a:lnTo>
                      <a:pt x="2" y="22"/>
                    </a:lnTo>
                    <a:lnTo>
                      <a:pt x="2" y="39"/>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756" name="Freeform 133"/>
              <p:cNvSpPr>
                <a:spLocks/>
              </p:cNvSpPr>
              <p:nvPr/>
            </p:nvSpPr>
            <p:spPr bwMode="auto">
              <a:xfrm>
                <a:off x="1804"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757" name="Freeform 134"/>
              <p:cNvSpPr>
                <a:spLocks/>
              </p:cNvSpPr>
              <p:nvPr/>
            </p:nvSpPr>
            <p:spPr bwMode="auto">
              <a:xfrm>
                <a:off x="1811" y="1059"/>
                <a:ext cx="6" cy="53"/>
              </a:xfrm>
              <a:custGeom>
                <a:avLst/>
                <a:gdLst>
                  <a:gd name="T0" fmla="*/ 0 w 6"/>
                  <a:gd name="T1" fmla="*/ 0 h 53"/>
                  <a:gd name="T2" fmla="*/ 3 w 6"/>
                  <a:gd name="T3" fmla="*/ 22 h 53"/>
                  <a:gd name="T4" fmla="*/ 6 w 6"/>
                  <a:gd name="T5" fmla="*/ 53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0" y="0"/>
                    </a:moveTo>
                    <a:lnTo>
                      <a:pt x="3" y="22"/>
                    </a:lnTo>
                    <a:lnTo>
                      <a:pt x="6" y="53"/>
                    </a:lnTo>
                  </a:path>
                </a:pathLst>
              </a:custGeom>
              <a:solidFill>
                <a:srgbClr val="CC00CC"/>
              </a:solidFill>
              <a:ln w="12700">
                <a:solidFill>
                  <a:srgbClr val="CC00CC"/>
                </a:solidFill>
                <a:prstDash val="solid"/>
                <a:round/>
                <a:headEnd/>
                <a:tailEnd/>
              </a:ln>
            </p:spPr>
            <p:txBody>
              <a:bodyPr/>
              <a:lstStyle/>
              <a:p>
                <a:endParaRPr lang="es-ES"/>
              </a:p>
            </p:txBody>
          </p:sp>
          <p:sp>
            <p:nvSpPr>
              <p:cNvPr id="130758" name="Freeform 135"/>
              <p:cNvSpPr>
                <a:spLocks/>
              </p:cNvSpPr>
              <p:nvPr/>
            </p:nvSpPr>
            <p:spPr bwMode="auto">
              <a:xfrm>
                <a:off x="1817" y="1112"/>
                <a:ext cx="5" cy="78"/>
              </a:xfrm>
              <a:custGeom>
                <a:avLst/>
                <a:gdLst>
                  <a:gd name="T0" fmla="*/ 0 w 5"/>
                  <a:gd name="T1" fmla="*/ 0 h 78"/>
                  <a:gd name="T2" fmla="*/ 0 w 5"/>
                  <a:gd name="T3" fmla="*/ 8 h 78"/>
                  <a:gd name="T4" fmla="*/ 0 w 5"/>
                  <a:gd name="T5" fmla="*/ 21 h 78"/>
                  <a:gd name="T6" fmla="*/ 2 w 5"/>
                  <a:gd name="T7" fmla="*/ 48 h 78"/>
                  <a:gd name="T8" fmla="*/ 2 w 5"/>
                  <a:gd name="T9" fmla="*/ 61 h 78"/>
                  <a:gd name="T10" fmla="*/ 2 w 5"/>
                  <a:gd name="T11" fmla="*/ 69 h 78"/>
                  <a:gd name="T12" fmla="*/ 5 w 5"/>
                  <a:gd name="T13" fmla="*/ 78 h 78"/>
                  <a:gd name="T14" fmla="*/ 5 w 5"/>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0"/>
                    </a:moveTo>
                    <a:lnTo>
                      <a:pt x="0" y="8"/>
                    </a:lnTo>
                    <a:lnTo>
                      <a:pt x="0" y="21"/>
                    </a:lnTo>
                    <a:lnTo>
                      <a:pt x="2" y="48"/>
                    </a:lnTo>
                    <a:lnTo>
                      <a:pt x="2" y="61"/>
                    </a:lnTo>
                    <a:lnTo>
                      <a:pt x="2" y="69"/>
                    </a:lnTo>
                    <a:lnTo>
                      <a:pt x="5" y="78"/>
                    </a:lnTo>
                  </a:path>
                </a:pathLst>
              </a:custGeom>
              <a:solidFill>
                <a:srgbClr val="CC00CC"/>
              </a:solidFill>
              <a:ln w="12700">
                <a:solidFill>
                  <a:srgbClr val="CC00CC"/>
                </a:solidFill>
                <a:prstDash val="solid"/>
                <a:round/>
                <a:headEnd/>
                <a:tailEnd/>
              </a:ln>
            </p:spPr>
            <p:txBody>
              <a:bodyPr/>
              <a:lstStyle/>
              <a:p>
                <a:endParaRPr lang="es-ES"/>
              </a:p>
            </p:txBody>
          </p:sp>
          <p:sp>
            <p:nvSpPr>
              <p:cNvPr id="130759" name="Freeform 136"/>
              <p:cNvSpPr>
                <a:spLocks/>
              </p:cNvSpPr>
              <p:nvPr/>
            </p:nvSpPr>
            <p:spPr bwMode="auto">
              <a:xfrm>
                <a:off x="1822" y="1099"/>
                <a:ext cx="7" cy="91"/>
              </a:xfrm>
              <a:custGeom>
                <a:avLst/>
                <a:gdLst>
                  <a:gd name="T0" fmla="*/ 0 w 7"/>
                  <a:gd name="T1" fmla="*/ 91 h 91"/>
                  <a:gd name="T2" fmla="*/ 0 w 7"/>
                  <a:gd name="T3" fmla="*/ 87 h 91"/>
                  <a:gd name="T4" fmla="*/ 2 w 7"/>
                  <a:gd name="T5" fmla="*/ 78 h 91"/>
                  <a:gd name="T6" fmla="*/ 2 w 7"/>
                  <a:gd name="T7" fmla="*/ 65 h 91"/>
                  <a:gd name="T8" fmla="*/ 2 w 7"/>
                  <a:gd name="T9" fmla="*/ 52 h 91"/>
                  <a:gd name="T10" fmla="*/ 5 w 7"/>
                  <a:gd name="T11" fmla="*/ 21 h 91"/>
                  <a:gd name="T12" fmla="*/ 7 w 7"/>
                  <a:gd name="T13" fmla="*/ 8 h 91"/>
                  <a:gd name="T14" fmla="*/ 7 w 7"/>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1"/>
                  <a:gd name="T26" fmla="*/ 7 w 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1">
                    <a:moveTo>
                      <a:pt x="0" y="91"/>
                    </a:moveTo>
                    <a:lnTo>
                      <a:pt x="0" y="87"/>
                    </a:lnTo>
                    <a:lnTo>
                      <a:pt x="2" y="78"/>
                    </a:lnTo>
                    <a:lnTo>
                      <a:pt x="2" y="65"/>
                    </a:lnTo>
                    <a:lnTo>
                      <a:pt x="2" y="52"/>
                    </a:lnTo>
                    <a:lnTo>
                      <a:pt x="5" y="21"/>
                    </a:lnTo>
                    <a:lnTo>
                      <a:pt x="7"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60" name="Freeform 137"/>
              <p:cNvSpPr>
                <a:spLocks/>
              </p:cNvSpPr>
              <p:nvPr/>
            </p:nvSpPr>
            <p:spPr bwMode="auto">
              <a:xfrm>
                <a:off x="1829" y="1055"/>
                <a:ext cx="5" cy="44"/>
              </a:xfrm>
              <a:custGeom>
                <a:avLst/>
                <a:gdLst>
                  <a:gd name="T0" fmla="*/ 0 w 5"/>
                  <a:gd name="T1" fmla="*/ 44 h 44"/>
                  <a:gd name="T2" fmla="*/ 3 w 5"/>
                  <a:gd name="T3" fmla="*/ 31 h 44"/>
                  <a:gd name="T4" fmla="*/ 3 w 5"/>
                  <a:gd name="T5" fmla="*/ 18 h 44"/>
                  <a:gd name="T6" fmla="*/ 5 w 5"/>
                  <a:gd name="T7" fmla="*/ 0 h 44"/>
                  <a:gd name="T8" fmla="*/ 0 60000 65536"/>
                  <a:gd name="T9" fmla="*/ 0 60000 65536"/>
                  <a:gd name="T10" fmla="*/ 0 60000 65536"/>
                  <a:gd name="T11" fmla="*/ 0 60000 65536"/>
                  <a:gd name="T12" fmla="*/ 0 w 5"/>
                  <a:gd name="T13" fmla="*/ 0 h 44"/>
                  <a:gd name="T14" fmla="*/ 5 w 5"/>
                  <a:gd name="T15" fmla="*/ 44 h 44"/>
                </a:gdLst>
                <a:ahLst/>
                <a:cxnLst>
                  <a:cxn ang="T8">
                    <a:pos x="T0" y="T1"/>
                  </a:cxn>
                  <a:cxn ang="T9">
                    <a:pos x="T2" y="T3"/>
                  </a:cxn>
                  <a:cxn ang="T10">
                    <a:pos x="T4" y="T5"/>
                  </a:cxn>
                  <a:cxn ang="T11">
                    <a:pos x="T6" y="T7"/>
                  </a:cxn>
                </a:cxnLst>
                <a:rect l="T12" t="T13" r="T14" b="T15"/>
                <a:pathLst>
                  <a:path w="5" h="44">
                    <a:moveTo>
                      <a:pt x="0" y="44"/>
                    </a:moveTo>
                    <a:lnTo>
                      <a:pt x="3" y="31"/>
                    </a:lnTo>
                    <a:lnTo>
                      <a:pt x="3" y="1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61" name="Freeform 138"/>
              <p:cNvSpPr>
                <a:spLocks/>
              </p:cNvSpPr>
              <p:nvPr/>
            </p:nvSpPr>
            <p:spPr bwMode="auto">
              <a:xfrm>
                <a:off x="1834" y="1029"/>
                <a:ext cx="6" cy="26"/>
              </a:xfrm>
              <a:custGeom>
                <a:avLst/>
                <a:gdLst>
                  <a:gd name="T0" fmla="*/ 0 w 6"/>
                  <a:gd name="T1" fmla="*/ 26 h 26"/>
                  <a:gd name="T2" fmla="*/ 3 w 6"/>
                  <a:gd name="T3" fmla="*/ 13 h 26"/>
                  <a:gd name="T4" fmla="*/ 6 w 6"/>
                  <a:gd name="T5" fmla="*/ 9 h 26"/>
                  <a:gd name="T6" fmla="*/ 6 w 6"/>
                  <a:gd name="T7" fmla="*/ 0 h 26"/>
                  <a:gd name="T8" fmla="*/ 0 60000 65536"/>
                  <a:gd name="T9" fmla="*/ 0 60000 65536"/>
                  <a:gd name="T10" fmla="*/ 0 60000 65536"/>
                  <a:gd name="T11" fmla="*/ 0 60000 65536"/>
                  <a:gd name="T12" fmla="*/ 0 w 6"/>
                  <a:gd name="T13" fmla="*/ 0 h 26"/>
                  <a:gd name="T14" fmla="*/ 6 w 6"/>
                  <a:gd name="T15" fmla="*/ 26 h 26"/>
                </a:gdLst>
                <a:ahLst/>
                <a:cxnLst>
                  <a:cxn ang="T8">
                    <a:pos x="T0" y="T1"/>
                  </a:cxn>
                  <a:cxn ang="T9">
                    <a:pos x="T2" y="T3"/>
                  </a:cxn>
                  <a:cxn ang="T10">
                    <a:pos x="T4" y="T5"/>
                  </a:cxn>
                  <a:cxn ang="T11">
                    <a:pos x="T6" y="T7"/>
                  </a:cxn>
                </a:cxnLst>
                <a:rect l="T12" t="T13" r="T14" b="T15"/>
                <a:pathLst>
                  <a:path w="6" h="26">
                    <a:moveTo>
                      <a:pt x="0" y="26"/>
                    </a:moveTo>
                    <a:lnTo>
                      <a:pt x="3" y="13"/>
                    </a:lnTo>
                    <a:lnTo>
                      <a:pt x="6" y="9"/>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762" name="Freeform 139"/>
              <p:cNvSpPr>
                <a:spLocks/>
              </p:cNvSpPr>
              <p:nvPr/>
            </p:nvSpPr>
            <p:spPr bwMode="auto">
              <a:xfrm>
                <a:off x="1840" y="959"/>
                <a:ext cx="5" cy="70"/>
              </a:xfrm>
              <a:custGeom>
                <a:avLst/>
                <a:gdLst>
                  <a:gd name="T0" fmla="*/ 0 w 5"/>
                  <a:gd name="T1" fmla="*/ 70 h 70"/>
                  <a:gd name="T2" fmla="*/ 0 w 5"/>
                  <a:gd name="T3" fmla="*/ 53 h 70"/>
                  <a:gd name="T4" fmla="*/ 2 w 5"/>
                  <a:gd name="T5" fmla="*/ 35 h 70"/>
                  <a:gd name="T6" fmla="*/ 2 w 5"/>
                  <a:gd name="T7" fmla="*/ 13 h 70"/>
                  <a:gd name="T8" fmla="*/ 5 w 5"/>
                  <a:gd name="T9" fmla="*/ 0 h 70"/>
                  <a:gd name="T10" fmla="*/ 0 60000 65536"/>
                  <a:gd name="T11" fmla="*/ 0 60000 65536"/>
                  <a:gd name="T12" fmla="*/ 0 60000 65536"/>
                  <a:gd name="T13" fmla="*/ 0 60000 65536"/>
                  <a:gd name="T14" fmla="*/ 0 60000 65536"/>
                  <a:gd name="T15" fmla="*/ 0 w 5"/>
                  <a:gd name="T16" fmla="*/ 0 h 70"/>
                  <a:gd name="T17" fmla="*/ 5 w 5"/>
                  <a:gd name="T18" fmla="*/ 70 h 70"/>
                </a:gdLst>
                <a:ahLst/>
                <a:cxnLst>
                  <a:cxn ang="T10">
                    <a:pos x="T0" y="T1"/>
                  </a:cxn>
                  <a:cxn ang="T11">
                    <a:pos x="T2" y="T3"/>
                  </a:cxn>
                  <a:cxn ang="T12">
                    <a:pos x="T4" y="T5"/>
                  </a:cxn>
                  <a:cxn ang="T13">
                    <a:pos x="T6" y="T7"/>
                  </a:cxn>
                  <a:cxn ang="T14">
                    <a:pos x="T8" y="T9"/>
                  </a:cxn>
                </a:cxnLst>
                <a:rect l="T15" t="T16" r="T17" b="T18"/>
                <a:pathLst>
                  <a:path w="5" h="70">
                    <a:moveTo>
                      <a:pt x="0" y="70"/>
                    </a:moveTo>
                    <a:lnTo>
                      <a:pt x="0" y="53"/>
                    </a:lnTo>
                    <a:lnTo>
                      <a:pt x="2" y="35"/>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63" name="Freeform 140"/>
              <p:cNvSpPr>
                <a:spLocks/>
              </p:cNvSpPr>
              <p:nvPr/>
            </p:nvSpPr>
            <p:spPr bwMode="auto">
              <a:xfrm>
                <a:off x="1845" y="946"/>
                <a:ext cx="7" cy="13"/>
              </a:xfrm>
              <a:custGeom>
                <a:avLst/>
                <a:gdLst>
                  <a:gd name="T0" fmla="*/ 0 w 7"/>
                  <a:gd name="T1" fmla="*/ 13 h 13"/>
                  <a:gd name="T2" fmla="*/ 2 w 7"/>
                  <a:gd name="T3" fmla="*/ 5 h 13"/>
                  <a:gd name="T4" fmla="*/ 7 w 7"/>
                  <a:gd name="T5" fmla="*/ 0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13"/>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64" name="Freeform 141"/>
              <p:cNvSpPr>
                <a:spLocks/>
              </p:cNvSpPr>
              <p:nvPr/>
            </p:nvSpPr>
            <p:spPr bwMode="auto">
              <a:xfrm>
                <a:off x="1852" y="929"/>
                <a:ext cx="5" cy="17"/>
              </a:xfrm>
              <a:custGeom>
                <a:avLst/>
                <a:gdLst>
                  <a:gd name="T0" fmla="*/ 0 w 5"/>
                  <a:gd name="T1" fmla="*/ 17 h 17"/>
                  <a:gd name="T2" fmla="*/ 3 w 5"/>
                  <a:gd name="T3" fmla="*/ 9 h 17"/>
                  <a:gd name="T4" fmla="*/ 5 w 5"/>
                  <a:gd name="T5" fmla="*/ 0 h 17"/>
                  <a:gd name="T6" fmla="*/ 0 60000 65536"/>
                  <a:gd name="T7" fmla="*/ 0 60000 65536"/>
                  <a:gd name="T8" fmla="*/ 0 60000 65536"/>
                  <a:gd name="T9" fmla="*/ 0 w 5"/>
                  <a:gd name="T10" fmla="*/ 0 h 17"/>
                  <a:gd name="T11" fmla="*/ 5 w 5"/>
                  <a:gd name="T12" fmla="*/ 17 h 17"/>
                </a:gdLst>
                <a:ahLst/>
                <a:cxnLst>
                  <a:cxn ang="T6">
                    <a:pos x="T0" y="T1"/>
                  </a:cxn>
                  <a:cxn ang="T7">
                    <a:pos x="T2" y="T3"/>
                  </a:cxn>
                  <a:cxn ang="T8">
                    <a:pos x="T4" y="T5"/>
                  </a:cxn>
                </a:cxnLst>
                <a:rect l="T9" t="T10" r="T11" b="T12"/>
                <a:pathLst>
                  <a:path w="5" h="17">
                    <a:moveTo>
                      <a:pt x="0" y="17"/>
                    </a:move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65" name="Line 142"/>
              <p:cNvSpPr>
                <a:spLocks noChangeShapeType="1"/>
              </p:cNvSpPr>
              <p:nvPr/>
            </p:nvSpPr>
            <p:spPr bwMode="auto">
              <a:xfrm flipV="1">
                <a:off x="1857" y="916"/>
                <a:ext cx="6" cy="13"/>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66" name="Freeform 143"/>
              <p:cNvSpPr>
                <a:spLocks/>
              </p:cNvSpPr>
              <p:nvPr/>
            </p:nvSpPr>
            <p:spPr bwMode="auto">
              <a:xfrm>
                <a:off x="1863" y="907"/>
                <a:ext cx="7" cy="9"/>
              </a:xfrm>
              <a:custGeom>
                <a:avLst/>
                <a:gdLst>
                  <a:gd name="T0" fmla="*/ 0 w 7"/>
                  <a:gd name="T1" fmla="*/ 9 h 9"/>
                  <a:gd name="T2" fmla="*/ 2 w 7"/>
                  <a:gd name="T3" fmla="*/ 5 h 9"/>
                  <a:gd name="T4" fmla="*/ 7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9"/>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67" name="Freeform 147"/>
              <p:cNvSpPr>
                <a:spLocks/>
              </p:cNvSpPr>
              <p:nvPr/>
            </p:nvSpPr>
            <p:spPr bwMode="auto">
              <a:xfrm>
                <a:off x="1888" y="920"/>
                <a:ext cx="5" cy="22"/>
              </a:xfrm>
              <a:custGeom>
                <a:avLst/>
                <a:gdLst>
                  <a:gd name="T0" fmla="*/ 0 w 5"/>
                  <a:gd name="T1" fmla="*/ 0 h 22"/>
                  <a:gd name="T2" fmla="*/ 3 w 5"/>
                  <a:gd name="T3" fmla="*/ 9 h 22"/>
                  <a:gd name="T4" fmla="*/ 5 w 5"/>
                  <a:gd name="T5" fmla="*/ 22 h 22"/>
                  <a:gd name="T6" fmla="*/ 0 60000 65536"/>
                  <a:gd name="T7" fmla="*/ 0 60000 65536"/>
                  <a:gd name="T8" fmla="*/ 0 60000 65536"/>
                  <a:gd name="T9" fmla="*/ 0 w 5"/>
                  <a:gd name="T10" fmla="*/ 0 h 22"/>
                  <a:gd name="T11" fmla="*/ 5 w 5"/>
                  <a:gd name="T12" fmla="*/ 22 h 22"/>
                </a:gdLst>
                <a:ahLst/>
                <a:cxnLst>
                  <a:cxn ang="T6">
                    <a:pos x="T0" y="T1"/>
                  </a:cxn>
                  <a:cxn ang="T7">
                    <a:pos x="T2" y="T3"/>
                  </a:cxn>
                  <a:cxn ang="T8">
                    <a:pos x="T4" y="T5"/>
                  </a:cxn>
                </a:cxnLst>
                <a:rect l="T9" t="T10" r="T11" b="T12"/>
                <a:pathLst>
                  <a:path w="5" h="22">
                    <a:moveTo>
                      <a:pt x="0" y="0"/>
                    </a:moveTo>
                    <a:lnTo>
                      <a:pt x="3" y="9"/>
                    </a:lnTo>
                    <a:lnTo>
                      <a:pt x="5" y="22"/>
                    </a:lnTo>
                  </a:path>
                </a:pathLst>
              </a:custGeom>
              <a:solidFill>
                <a:srgbClr val="CC00CC"/>
              </a:solidFill>
              <a:ln w="12700">
                <a:solidFill>
                  <a:srgbClr val="CC00CC"/>
                </a:solidFill>
                <a:prstDash val="solid"/>
                <a:round/>
                <a:headEnd/>
                <a:tailEnd/>
              </a:ln>
            </p:spPr>
            <p:txBody>
              <a:bodyPr/>
              <a:lstStyle/>
              <a:p>
                <a:endParaRPr lang="es-ES"/>
              </a:p>
            </p:txBody>
          </p:sp>
          <p:sp>
            <p:nvSpPr>
              <p:cNvPr id="130768" name="Freeform 148"/>
              <p:cNvSpPr>
                <a:spLocks/>
              </p:cNvSpPr>
              <p:nvPr/>
            </p:nvSpPr>
            <p:spPr bwMode="auto">
              <a:xfrm>
                <a:off x="1893" y="942"/>
                <a:ext cx="5" cy="30"/>
              </a:xfrm>
              <a:custGeom>
                <a:avLst/>
                <a:gdLst>
                  <a:gd name="T0" fmla="*/ 0 w 5"/>
                  <a:gd name="T1" fmla="*/ 0 h 30"/>
                  <a:gd name="T2" fmla="*/ 3 w 5"/>
                  <a:gd name="T3" fmla="*/ 17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7"/>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0769" name="Freeform 149"/>
              <p:cNvSpPr>
                <a:spLocks/>
              </p:cNvSpPr>
              <p:nvPr/>
            </p:nvSpPr>
            <p:spPr bwMode="auto">
              <a:xfrm>
                <a:off x="1898" y="972"/>
                <a:ext cx="8" cy="9"/>
              </a:xfrm>
              <a:custGeom>
                <a:avLst/>
                <a:gdLst>
                  <a:gd name="T0" fmla="*/ 0 w 8"/>
                  <a:gd name="T1" fmla="*/ 0 h 9"/>
                  <a:gd name="T2" fmla="*/ 3 w 8"/>
                  <a:gd name="T3" fmla="*/ 5 h 9"/>
                  <a:gd name="T4" fmla="*/ 8 w 8"/>
                  <a:gd name="T5" fmla="*/ 9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0" y="0"/>
                    </a:moveTo>
                    <a:lnTo>
                      <a:pt x="3" y="5"/>
                    </a:lnTo>
                    <a:lnTo>
                      <a:pt x="8" y="9"/>
                    </a:lnTo>
                  </a:path>
                </a:pathLst>
              </a:custGeom>
              <a:solidFill>
                <a:srgbClr val="CC00CC"/>
              </a:solidFill>
              <a:ln w="12700">
                <a:solidFill>
                  <a:srgbClr val="CC00CC"/>
                </a:solidFill>
                <a:prstDash val="solid"/>
                <a:round/>
                <a:headEnd/>
                <a:tailEnd/>
              </a:ln>
            </p:spPr>
            <p:txBody>
              <a:bodyPr/>
              <a:lstStyle/>
              <a:p>
                <a:endParaRPr lang="es-ES"/>
              </a:p>
            </p:txBody>
          </p:sp>
          <p:sp>
            <p:nvSpPr>
              <p:cNvPr id="130770" name="Freeform 150"/>
              <p:cNvSpPr>
                <a:spLocks/>
              </p:cNvSpPr>
              <p:nvPr/>
            </p:nvSpPr>
            <p:spPr bwMode="auto">
              <a:xfrm>
                <a:off x="1906" y="981"/>
                <a:ext cx="5" cy="9"/>
              </a:xfrm>
              <a:custGeom>
                <a:avLst/>
                <a:gdLst>
                  <a:gd name="T0" fmla="*/ 0 w 5"/>
                  <a:gd name="T1" fmla="*/ 0 h 9"/>
                  <a:gd name="T2" fmla="*/ 3 w 5"/>
                  <a:gd name="T3" fmla="*/ 4 h 9"/>
                  <a:gd name="T4" fmla="*/ 5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0"/>
                    </a:moveTo>
                    <a:lnTo>
                      <a:pt x="3" y="4"/>
                    </a:lnTo>
                    <a:lnTo>
                      <a:pt x="5" y="9"/>
                    </a:lnTo>
                  </a:path>
                </a:pathLst>
              </a:custGeom>
              <a:solidFill>
                <a:srgbClr val="CC00CC"/>
              </a:solidFill>
              <a:ln w="12700">
                <a:solidFill>
                  <a:srgbClr val="CC00CC"/>
                </a:solidFill>
                <a:prstDash val="solid"/>
                <a:round/>
                <a:headEnd/>
                <a:tailEnd/>
              </a:ln>
            </p:spPr>
            <p:txBody>
              <a:bodyPr/>
              <a:lstStyle/>
              <a:p>
                <a:endParaRPr lang="es-ES"/>
              </a:p>
            </p:txBody>
          </p:sp>
          <p:sp>
            <p:nvSpPr>
              <p:cNvPr id="130771" name="Freeform 151"/>
              <p:cNvSpPr>
                <a:spLocks/>
              </p:cNvSpPr>
              <p:nvPr/>
            </p:nvSpPr>
            <p:spPr bwMode="auto">
              <a:xfrm>
                <a:off x="1911" y="990"/>
                <a:ext cx="5" cy="30"/>
              </a:xfrm>
              <a:custGeom>
                <a:avLst/>
                <a:gdLst>
                  <a:gd name="T0" fmla="*/ 0 w 5"/>
                  <a:gd name="T1" fmla="*/ 0 h 30"/>
                  <a:gd name="T2" fmla="*/ 3 w 5"/>
                  <a:gd name="T3" fmla="*/ 13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3"/>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0772" name="Freeform 152"/>
              <p:cNvSpPr>
                <a:spLocks/>
              </p:cNvSpPr>
              <p:nvPr/>
            </p:nvSpPr>
            <p:spPr bwMode="auto">
              <a:xfrm>
                <a:off x="1916" y="1020"/>
                <a:ext cx="8" cy="39"/>
              </a:xfrm>
              <a:custGeom>
                <a:avLst/>
                <a:gdLst>
                  <a:gd name="T0" fmla="*/ 0 w 8"/>
                  <a:gd name="T1" fmla="*/ 0 h 39"/>
                  <a:gd name="T2" fmla="*/ 3 w 8"/>
                  <a:gd name="T3" fmla="*/ 9 h 39"/>
                  <a:gd name="T4" fmla="*/ 3 w 8"/>
                  <a:gd name="T5" fmla="*/ 22 h 39"/>
                  <a:gd name="T6" fmla="*/ 5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9"/>
                    </a:lnTo>
                    <a:lnTo>
                      <a:pt x="3" y="22"/>
                    </a:lnTo>
                    <a:lnTo>
                      <a:pt x="5" y="31"/>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773" name="Freeform 153"/>
              <p:cNvSpPr>
                <a:spLocks/>
              </p:cNvSpPr>
              <p:nvPr/>
            </p:nvSpPr>
            <p:spPr bwMode="auto">
              <a:xfrm>
                <a:off x="1924" y="1059"/>
                <a:ext cx="5" cy="5"/>
              </a:xfrm>
              <a:custGeom>
                <a:avLst/>
                <a:gdLst>
                  <a:gd name="T0" fmla="*/ 0 w 5"/>
                  <a:gd name="T1" fmla="*/ 0 h 5"/>
                  <a:gd name="T2" fmla="*/ 2 w 5"/>
                  <a:gd name="T3" fmla="*/ 5 h 5"/>
                  <a:gd name="T4" fmla="*/ 5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74" name="Freeform 154"/>
              <p:cNvSpPr>
                <a:spLocks/>
              </p:cNvSpPr>
              <p:nvPr/>
            </p:nvSpPr>
            <p:spPr bwMode="auto">
              <a:xfrm>
                <a:off x="1929" y="1020"/>
                <a:ext cx="5" cy="39"/>
              </a:xfrm>
              <a:custGeom>
                <a:avLst/>
                <a:gdLst>
                  <a:gd name="T0" fmla="*/ 0 w 5"/>
                  <a:gd name="T1" fmla="*/ 39 h 39"/>
                  <a:gd name="T2" fmla="*/ 0 w 5"/>
                  <a:gd name="T3" fmla="*/ 31 h 39"/>
                  <a:gd name="T4" fmla="*/ 3 w 5"/>
                  <a:gd name="T5" fmla="*/ 22 h 39"/>
                  <a:gd name="T6" fmla="*/ 5 w 5"/>
                  <a:gd name="T7" fmla="*/ 0 h 39"/>
                  <a:gd name="T8" fmla="*/ 0 60000 65536"/>
                  <a:gd name="T9" fmla="*/ 0 60000 65536"/>
                  <a:gd name="T10" fmla="*/ 0 60000 65536"/>
                  <a:gd name="T11" fmla="*/ 0 60000 65536"/>
                  <a:gd name="T12" fmla="*/ 0 w 5"/>
                  <a:gd name="T13" fmla="*/ 0 h 39"/>
                  <a:gd name="T14" fmla="*/ 5 w 5"/>
                  <a:gd name="T15" fmla="*/ 39 h 39"/>
                </a:gdLst>
                <a:ahLst/>
                <a:cxnLst>
                  <a:cxn ang="T8">
                    <a:pos x="T0" y="T1"/>
                  </a:cxn>
                  <a:cxn ang="T9">
                    <a:pos x="T2" y="T3"/>
                  </a:cxn>
                  <a:cxn ang="T10">
                    <a:pos x="T4" y="T5"/>
                  </a:cxn>
                  <a:cxn ang="T11">
                    <a:pos x="T6" y="T7"/>
                  </a:cxn>
                </a:cxnLst>
                <a:rect l="T12" t="T13" r="T14" b="T15"/>
                <a:pathLst>
                  <a:path w="5" h="39">
                    <a:moveTo>
                      <a:pt x="0" y="39"/>
                    </a:moveTo>
                    <a:lnTo>
                      <a:pt x="0" y="31"/>
                    </a:lnTo>
                    <a:lnTo>
                      <a:pt x="3" y="22"/>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75" name="Freeform 155"/>
              <p:cNvSpPr>
                <a:spLocks/>
              </p:cNvSpPr>
              <p:nvPr/>
            </p:nvSpPr>
            <p:spPr bwMode="auto">
              <a:xfrm>
                <a:off x="1934" y="981"/>
                <a:ext cx="8" cy="39"/>
              </a:xfrm>
              <a:custGeom>
                <a:avLst/>
                <a:gdLst>
                  <a:gd name="T0" fmla="*/ 0 w 8"/>
                  <a:gd name="T1" fmla="*/ 39 h 39"/>
                  <a:gd name="T2" fmla="*/ 3 w 8"/>
                  <a:gd name="T3" fmla="*/ 26 h 39"/>
                  <a:gd name="T4" fmla="*/ 3 w 8"/>
                  <a:gd name="T5" fmla="*/ 13 h 39"/>
                  <a:gd name="T6" fmla="*/ 5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76" name="Freeform 156"/>
              <p:cNvSpPr>
                <a:spLocks/>
              </p:cNvSpPr>
              <p:nvPr/>
            </p:nvSpPr>
            <p:spPr bwMode="auto">
              <a:xfrm>
                <a:off x="1942" y="981"/>
                <a:ext cx="5" cy="39"/>
              </a:xfrm>
              <a:custGeom>
                <a:avLst/>
                <a:gdLst>
                  <a:gd name="T0" fmla="*/ 0 w 5"/>
                  <a:gd name="T1" fmla="*/ 0 h 39"/>
                  <a:gd name="T2" fmla="*/ 2 w 5"/>
                  <a:gd name="T3" fmla="*/ 4 h 39"/>
                  <a:gd name="T4" fmla="*/ 2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2" y="4"/>
                    </a:lnTo>
                    <a:lnTo>
                      <a:pt x="2"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777" name="Line 157"/>
              <p:cNvSpPr>
                <a:spLocks noChangeShapeType="1"/>
              </p:cNvSpPr>
              <p:nvPr/>
            </p:nvSpPr>
            <p:spPr bwMode="auto">
              <a:xfrm>
                <a:off x="1947"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78" name="Freeform 158"/>
              <p:cNvSpPr>
                <a:spLocks/>
              </p:cNvSpPr>
              <p:nvPr/>
            </p:nvSpPr>
            <p:spPr bwMode="auto">
              <a:xfrm>
                <a:off x="1952" y="1059"/>
                <a:ext cx="8" cy="40"/>
              </a:xfrm>
              <a:custGeom>
                <a:avLst/>
                <a:gdLst>
                  <a:gd name="T0" fmla="*/ 0 w 8"/>
                  <a:gd name="T1" fmla="*/ 0 h 40"/>
                  <a:gd name="T2" fmla="*/ 3 w 8"/>
                  <a:gd name="T3" fmla="*/ 18 h 40"/>
                  <a:gd name="T4" fmla="*/ 8 w 8"/>
                  <a:gd name="T5" fmla="*/ 4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0"/>
                    </a:moveTo>
                    <a:lnTo>
                      <a:pt x="3" y="18"/>
                    </a:lnTo>
                    <a:lnTo>
                      <a:pt x="8" y="40"/>
                    </a:lnTo>
                  </a:path>
                </a:pathLst>
              </a:custGeom>
              <a:solidFill>
                <a:srgbClr val="CC00CC"/>
              </a:solidFill>
              <a:ln w="12700">
                <a:solidFill>
                  <a:srgbClr val="CC00CC"/>
                </a:solidFill>
                <a:prstDash val="solid"/>
                <a:round/>
                <a:headEnd/>
                <a:tailEnd/>
              </a:ln>
            </p:spPr>
            <p:txBody>
              <a:bodyPr/>
              <a:lstStyle/>
              <a:p>
                <a:endParaRPr lang="es-ES"/>
              </a:p>
            </p:txBody>
          </p:sp>
          <p:sp>
            <p:nvSpPr>
              <p:cNvPr id="130779" name="Freeform 159"/>
              <p:cNvSpPr>
                <a:spLocks/>
              </p:cNvSpPr>
              <p:nvPr/>
            </p:nvSpPr>
            <p:spPr bwMode="auto">
              <a:xfrm>
                <a:off x="1960" y="1099"/>
                <a:ext cx="5" cy="43"/>
              </a:xfrm>
              <a:custGeom>
                <a:avLst/>
                <a:gdLst>
                  <a:gd name="T0" fmla="*/ 0 w 5"/>
                  <a:gd name="T1" fmla="*/ 0 h 43"/>
                  <a:gd name="T2" fmla="*/ 2 w 5"/>
                  <a:gd name="T3" fmla="*/ 13 h 43"/>
                  <a:gd name="T4" fmla="*/ 2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2" y="13"/>
                    </a:lnTo>
                    <a:lnTo>
                      <a:pt x="2"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780" name="Freeform 160"/>
              <p:cNvSpPr>
                <a:spLocks/>
              </p:cNvSpPr>
              <p:nvPr/>
            </p:nvSpPr>
            <p:spPr bwMode="auto">
              <a:xfrm>
                <a:off x="1965" y="1099"/>
                <a:ext cx="5" cy="43"/>
              </a:xfrm>
              <a:custGeom>
                <a:avLst/>
                <a:gdLst>
                  <a:gd name="T0" fmla="*/ 0 w 5"/>
                  <a:gd name="T1" fmla="*/ 43 h 43"/>
                  <a:gd name="T2" fmla="*/ 0 w 5"/>
                  <a:gd name="T3" fmla="*/ 39 h 43"/>
                  <a:gd name="T4" fmla="*/ 2 w 5"/>
                  <a:gd name="T5" fmla="*/ 26 h 43"/>
                  <a:gd name="T6" fmla="*/ 2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2" y="26"/>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81" name="Freeform 161"/>
              <p:cNvSpPr>
                <a:spLocks/>
              </p:cNvSpPr>
              <p:nvPr/>
            </p:nvSpPr>
            <p:spPr bwMode="auto">
              <a:xfrm>
                <a:off x="1970" y="1059"/>
                <a:ext cx="8" cy="40"/>
              </a:xfrm>
              <a:custGeom>
                <a:avLst/>
                <a:gdLst>
                  <a:gd name="T0" fmla="*/ 0 w 8"/>
                  <a:gd name="T1" fmla="*/ 40 h 40"/>
                  <a:gd name="T2" fmla="*/ 2 w 8"/>
                  <a:gd name="T3" fmla="*/ 18 h 40"/>
                  <a:gd name="T4" fmla="*/ 8 w 8"/>
                  <a:gd name="T5" fmla="*/ 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40"/>
                    </a:moveTo>
                    <a:lnTo>
                      <a:pt x="2"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82" name="Line 162"/>
              <p:cNvSpPr>
                <a:spLocks noChangeShapeType="1"/>
              </p:cNvSpPr>
              <p:nvPr/>
            </p:nvSpPr>
            <p:spPr bwMode="auto">
              <a:xfrm flipV="1">
                <a:off x="1978"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83" name="Freeform 163"/>
              <p:cNvSpPr>
                <a:spLocks/>
              </p:cNvSpPr>
              <p:nvPr/>
            </p:nvSpPr>
            <p:spPr bwMode="auto">
              <a:xfrm>
                <a:off x="1983" y="981"/>
                <a:ext cx="5" cy="39"/>
              </a:xfrm>
              <a:custGeom>
                <a:avLst/>
                <a:gdLst>
                  <a:gd name="T0" fmla="*/ 0 w 5"/>
                  <a:gd name="T1" fmla="*/ 39 h 39"/>
                  <a:gd name="T2" fmla="*/ 0 w 5"/>
                  <a:gd name="T3" fmla="*/ 26 h 39"/>
                  <a:gd name="T4" fmla="*/ 2 w 5"/>
                  <a:gd name="T5" fmla="*/ 13 h 39"/>
                  <a:gd name="T6" fmla="*/ 2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2" y="13"/>
                    </a:ln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84" name="Freeform 164"/>
              <p:cNvSpPr>
                <a:spLocks/>
              </p:cNvSpPr>
              <p:nvPr/>
            </p:nvSpPr>
            <p:spPr bwMode="auto">
              <a:xfrm>
                <a:off x="1988" y="981"/>
                <a:ext cx="7" cy="39"/>
              </a:xfrm>
              <a:custGeom>
                <a:avLst/>
                <a:gdLst>
                  <a:gd name="T0" fmla="*/ 0 w 7"/>
                  <a:gd name="T1" fmla="*/ 0 h 39"/>
                  <a:gd name="T2" fmla="*/ 0 w 7"/>
                  <a:gd name="T3" fmla="*/ 0 h 39"/>
                  <a:gd name="T4" fmla="*/ 2 w 7"/>
                  <a:gd name="T5" fmla="*/ 4 h 39"/>
                  <a:gd name="T6" fmla="*/ 2 w 7"/>
                  <a:gd name="T7" fmla="*/ 18 h 39"/>
                  <a:gd name="T8" fmla="*/ 5 w 7"/>
                  <a:gd name="T9" fmla="*/ 35 h 39"/>
                  <a:gd name="T10" fmla="*/ 7 w 7"/>
                  <a:gd name="T11" fmla="*/ 39 h 39"/>
                  <a:gd name="T12" fmla="*/ 7 w 7"/>
                  <a:gd name="T13" fmla="*/ 39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0"/>
                    </a:moveTo>
                    <a:lnTo>
                      <a:pt x="0" y="0"/>
                    </a:lnTo>
                    <a:lnTo>
                      <a:pt x="2" y="4"/>
                    </a:lnTo>
                    <a:lnTo>
                      <a:pt x="2" y="18"/>
                    </a:lnTo>
                    <a:lnTo>
                      <a:pt x="5" y="35"/>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785" name="Freeform 165"/>
              <p:cNvSpPr>
                <a:spLocks/>
              </p:cNvSpPr>
              <p:nvPr/>
            </p:nvSpPr>
            <p:spPr bwMode="auto">
              <a:xfrm>
                <a:off x="1995" y="981"/>
                <a:ext cx="6" cy="39"/>
              </a:xfrm>
              <a:custGeom>
                <a:avLst/>
                <a:gdLst>
                  <a:gd name="T0" fmla="*/ 0 w 6"/>
                  <a:gd name="T1" fmla="*/ 39 h 39"/>
                  <a:gd name="T2" fmla="*/ 0 w 6"/>
                  <a:gd name="T3" fmla="*/ 39 h 39"/>
                  <a:gd name="T4" fmla="*/ 3 w 6"/>
                  <a:gd name="T5" fmla="*/ 35 h 39"/>
                  <a:gd name="T6" fmla="*/ 3 w 6"/>
                  <a:gd name="T7" fmla="*/ 18 h 39"/>
                  <a:gd name="T8" fmla="*/ 6 w 6"/>
                  <a:gd name="T9" fmla="*/ 4 h 39"/>
                  <a:gd name="T10" fmla="*/ 6 w 6"/>
                  <a:gd name="T11" fmla="*/ 0 h 39"/>
                  <a:gd name="T12" fmla="*/ 6 w 6"/>
                  <a:gd name="T13" fmla="*/ 0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39"/>
                    </a:moveTo>
                    <a:lnTo>
                      <a:pt x="0" y="39"/>
                    </a:lnTo>
                    <a:lnTo>
                      <a:pt x="3" y="35"/>
                    </a:lnTo>
                    <a:lnTo>
                      <a:pt x="3" y="18"/>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786" name="Freeform 166"/>
              <p:cNvSpPr>
                <a:spLocks/>
              </p:cNvSpPr>
              <p:nvPr/>
            </p:nvSpPr>
            <p:spPr bwMode="auto">
              <a:xfrm>
                <a:off x="2001" y="981"/>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787" name="Freeform 167"/>
              <p:cNvSpPr>
                <a:spLocks/>
              </p:cNvSpPr>
              <p:nvPr/>
            </p:nvSpPr>
            <p:spPr bwMode="auto">
              <a:xfrm>
                <a:off x="2006"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788" name="Line 168"/>
              <p:cNvSpPr>
                <a:spLocks noChangeShapeType="1"/>
              </p:cNvSpPr>
              <p:nvPr/>
            </p:nvSpPr>
            <p:spPr bwMode="auto">
              <a:xfrm>
                <a:off x="2013"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89" name="Freeform 169"/>
              <p:cNvSpPr>
                <a:spLocks/>
              </p:cNvSpPr>
              <p:nvPr/>
            </p:nvSpPr>
            <p:spPr bwMode="auto">
              <a:xfrm>
                <a:off x="2018" y="1099"/>
                <a:ext cx="6" cy="43"/>
              </a:xfrm>
              <a:custGeom>
                <a:avLst/>
                <a:gdLst>
                  <a:gd name="T0" fmla="*/ 0 w 6"/>
                  <a:gd name="T1" fmla="*/ 0 h 43"/>
                  <a:gd name="T2" fmla="*/ 0 w 6"/>
                  <a:gd name="T3" fmla="*/ 13 h 43"/>
                  <a:gd name="T4" fmla="*/ 3 w 6"/>
                  <a:gd name="T5" fmla="*/ 26 h 43"/>
                  <a:gd name="T6" fmla="*/ 3 w 6"/>
                  <a:gd name="T7" fmla="*/ 39 h 43"/>
                  <a:gd name="T8" fmla="*/ 6 w 6"/>
                  <a:gd name="T9" fmla="*/ 43 h 43"/>
                  <a:gd name="T10" fmla="*/ 0 60000 65536"/>
                  <a:gd name="T11" fmla="*/ 0 60000 65536"/>
                  <a:gd name="T12" fmla="*/ 0 60000 65536"/>
                  <a:gd name="T13" fmla="*/ 0 60000 65536"/>
                  <a:gd name="T14" fmla="*/ 0 60000 65536"/>
                  <a:gd name="T15" fmla="*/ 0 w 6"/>
                  <a:gd name="T16" fmla="*/ 0 h 43"/>
                  <a:gd name="T17" fmla="*/ 6 w 6"/>
                  <a:gd name="T18" fmla="*/ 43 h 43"/>
                </a:gdLst>
                <a:ahLst/>
                <a:cxnLst>
                  <a:cxn ang="T10">
                    <a:pos x="T0" y="T1"/>
                  </a:cxn>
                  <a:cxn ang="T11">
                    <a:pos x="T2" y="T3"/>
                  </a:cxn>
                  <a:cxn ang="T12">
                    <a:pos x="T4" y="T5"/>
                  </a:cxn>
                  <a:cxn ang="T13">
                    <a:pos x="T6" y="T7"/>
                  </a:cxn>
                  <a:cxn ang="T14">
                    <a:pos x="T8" y="T9"/>
                  </a:cxn>
                </a:cxnLst>
                <a:rect l="T15" t="T16" r="T17" b="T18"/>
                <a:pathLst>
                  <a:path w="6" h="43">
                    <a:moveTo>
                      <a:pt x="0" y="0"/>
                    </a:moveTo>
                    <a:lnTo>
                      <a:pt x="0" y="13"/>
                    </a:lnTo>
                    <a:lnTo>
                      <a:pt x="3" y="26"/>
                    </a:lnTo>
                    <a:lnTo>
                      <a:pt x="3" y="39"/>
                    </a:lnTo>
                    <a:lnTo>
                      <a:pt x="6" y="43"/>
                    </a:lnTo>
                  </a:path>
                </a:pathLst>
              </a:custGeom>
              <a:solidFill>
                <a:srgbClr val="CC00CC"/>
              </a:solidFill>
              <a:ln w="12700">
                <a:solidFill>
                  <a:srgbClr val="CC00CC"/>
                </a:solidFill>
                <a:prstDash val="solid"/>
                <a:round/>
                <a:headEnd/>
                <a:tailEnd/>
              </a:ln>
            </p:spPr>
            <p:txBody>
              <a:bodyPr/>
              <a:lstStyle/>
              <a:p>
                <a:endParaRPr lang="es-ES"/>
              </a:p>
            </p:txBody>
          </p:sp>
          <p:sp>
            <p:nvSpPr>
              <p:cNvPr id="130790" name="Freeform 170"/>
              <p:cNvSpPr>
                <a:spLocks/>
              </p:cNvSpPr>
              <p:nvPr/>
            </p:nvSpPr>
            <p:spPr bwMode="auto">
              <a:xfrm>
                <a:off x="2024"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791" name="Line 171"/>
              <p:cNvSpPr>
                <a:spLocks noChangeShapeType="1"/>
              </p:cNvSpPr>
              <p:nvPr/>
            </p:nvSpPr>
            <p:spPr bwMode="auto">
              <a:xfrm flipV="1">
                <a:off x="2031"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92" name="Line 172"/>
              <p:cNvSpPr>
                <a:spLocks noChangeShapeType="1"/>
              </p:cNvSpPr>
              <p:nvPr/>
            </p:nvSpPr>
            <p:spPr bwMode="auto">
              <a:xfrm flipV="1">
                <a:off x="2036"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93" name="Freeform 173"/>
              <p:cNvSpPr>
                <a:spLocks/>
              </p:cNvSpPr>
              <p:nvPr/>
            </p:nvSpPr>
            <p:spPr bwMode="auto">
              <a:xfrm>
                <a:off x="2041" y="981"/>
                <a:ext cx="8" cy="39"/>
              </a:xfrm>
              <a:custGeom>
                <a:avLst/>
                <a:gdLst>
                  <a:gd name="T0" fmla="*/ 0 w 8"/>
                  <a:gd name="T1" fmla="*/ 39 h 39"/>
                  <a:gd name="T2" fmla="*/ 3 w 8"/>
                  <a:gd name="T3" fmla="*/ 26 h 39"/>
                  <a:gd name="T4" fmla="*/ 3 w 8"/>
                  <a:gd name="T5" fmla="*/ 13 h 39"/>
                  <a:gd name="T6" fmla="*/ 6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6"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794" name="Freeform 174"/>
              <p:cNvSpPr>
                <a:spLocks/>
              </p:cNvSpPr>
              <p:nvPr/>
            </p:nvSpPr>
            <p:spPr bwMode="auto">
              <a:xfrm>
                <a:off x="2049" y="981"/>
                <a:ext cx="5" cy="39"/>
              </a:xfrm>
              <a:custGeom>
                <a:avLst/>
                <a:gdLst>
                  <a:gd name="T0" fmla="*/ 0 w 5"/>
                  <a:gd name="T1" fmla="*/ 0 h 39"/>
                  <a:gd name="T2" fmla="*/ 3 w 5"/>
                  <a:gd name="T3" fmla="*/ 4 h 39"/>
                  <a:gd name="T4" fmla="*/ 3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4"/>
                    </a:lnTo>
                    <a:lnTo>
                      <a:pt x="3"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795" name="Line 175"/>
              <p:cNvSpPr>
                <a:spLocks noChangeShapeType="1"/>
              </p:cNvSpPr>
              <p:nvPr/>
            </p:nvSpPr>
            <p:spPr bwMode="auto">
              <a:xfrm>
                <a:off x="2054"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796" name="Freeform 176"/>
              <p:cNvSpPr>
                <a:spLocks/>
              </p:cNvSpPr>
              <p:nvPr/>
            </p:nvSpPr>
            <p:spPr bwMode="auto">
              <a:xfrm>
                <a:off x="2059" y="1059"/>
                <a:ext cx="8" cy="40"/>
              </a:xfrm>
              <a:custGeom>
                <a:avLst/>
                <a:gdLst>
                  <a:gd name="T0" fmla="*/ 0 w 8"/>
                  <a:gd name="T1" fmla="*/ 0 h 40"/>
                  <a:gd name="T2" fmla="*/ 3 w 8"/>
                  <a:gd name="T3" fmla="*/ 18 h 40"/>
                  <a:gd name="T4" fmla="*/ 8 w 8"/>
                  <a:gd name="T5" fmla="*/ 4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0"/>
                    </a:moveTo>
                    <a:lnTo>
                      <a:pt x="3" y="18"/>
                    </a:lnTo>
                    <a:lnTo>
                      <a:pt x="8" y="40"/>
                    </a:lnTo>
                  </a:path>
                </a:pathLst>
              </a:custGeom>
              <a:solidFill>
                <a:srgbClr val="CC00CC"/>
              </a:solidFill>
              <a:ln w="12700">
                <a:solidFill>
                  <a:srgbClr val="CC00CC"/>
                </a:solidFill>
                <a:prstDash val="solid"/>
                <a:round/>
                <a:headEnd/>
                <a:tailEnd/>
              </a:ln>
            </p:spPr>
            <p:txBody>
              <a:bodyPr/>
              <a:lstStyle/>
              <a:p>
                <a:endParaRPr lang="es-ES"/>
              </a:p>
            </p:txBody>
          </p:sp>
          <p:sp>
            <p:nvSpPr>
              <p:cNvPr id="130797" name="Freeform 177"/>
              <p:cNvSpPr>
                <a:spLocks/>
              </p:cNvSpPr>
              <p:nvPr/>
            </p:nvSpPr>
            <p:spPr bwMode="auto">
              <a:xfrm>
                <a:off x="2067" y="1099"/>
                <a:ext cx="5" cy="43"/>
              </a:xfrm>
              <a:custGeom>
                <a:avLst/>
                <a:gdLst>
                  <a:gd name="T0" fmla="*/ 0 w 5"/>
                  <a:gd name="T1" fmla="*/ 0 h 43"/>
                  <a:gd name="T2" fmla="*/ 3 w 5"/>
                  <a:gd name="T3" fmla="*/ 13 h 43"/>
                  <a:gd name="T4" fmla="*/ 3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3" y="13"/>
                    </a:lnTo>
                    <a:lnTo>
                      <a:pt x="3"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798" name="Freeform 178"/>
              <p:cNvSpPr>
                <a:spLocks/>
              </p:cNvSpPr>
              <p:nvPr/>
            </p:nvSpPr>
            <p:spPr bwMode="auto">
              <a:xfrm>
                <a:off x="2072" y="1099"/>
                <a:ext cx="5" cy="43"/>
              </a:xfrm>
              <a:custGeom>
                <a:avLst/>
                <a:gdLst>
                  <a:gd name="T0" fmla="*/ 0 w 5"/>
                  <a:gd name="T1" fmla="*/ 43 h 43"/>
                  <a:gd name="T2" fmla="*/ 0 w 5"/>
                  <a:gd name="T3" fmla="*/ 39 h 43"/>
                  <a:gd name="T4" fmla="*/ 3 w 5"/>
                  <a:gd name="T5" fmla="*/ 26 h 43"/>
                  <a:gd name="T6" fmla="*/ 3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3" y="26"/>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799" name="Freeform 179"/>
              <p:cNvSpPr>
                <a:spLocks/>
              </p:cNvSpPr>
              <p:nvPr/>
            </p:nvSpPr>
            <p:spPr bwMode="auto">
              <a:xfrm>
                <a:off x="2077" y="1059"/>
                <a:ext cx="8" cy="40"/>
              </a:xfrm>
              <a:custGeom>
                <a:avLst/>
                <a:gdLst>
                  <a:gd name="T0" fmla="*/ 0 w 8"/>
                  <a:gd name="T1" fmla="*/ 40 h 40"/>
                  <a:gd name="T2" fmla="*/ 3 w 8"/>
                  <a:gd name="T3" fmla="*/ 18 h 40"/>
                  <a:gd name="T4" fmla="*/ 8 w 8"/>
                  <a:gd name="T5" fmla="*/ 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40"/>
                    </a:moveTo>
                    <a:lnTo>
                      <a:pt x="3"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00" name="Line 180"/>
              <p:cNvSpPr>
                <a:spLocks noChangeShapeType="1"/>
              </p:cNvSpPr>
              <p:nvPr/>
            </p:nvSpPr>
            <p:spPr bwMode="auto">
              <a:xfrm flipV="1">
                <a:off x="2085"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01" name="Freeform 181"/>
              <p:cNvSpPr>
                <a:spLocks/>
              </p:cNvSpPr>
              <p:nvPr/>
            </p:nvSpPr>
            <p:spPr bwMode="auto">
              <a:xfrm>
                <a:off x="2090" y="981"/>
                <a:ext cx="5" cy="39"/>
              </a:xfrm>
              <a:custGeom>
                <a:avLst/>
                <a:gdLst>
                  <a:gd name="T0" fmla="*/ 0 w 5"/>
                  <a:gd name="T1" fmla="*/ 39 h 39"/>
                  <a:gd name="T2" fmla="*/ 0 w 5"/>
                  <a:gd name="T3" fmla="*/ 26 h 39"/>
                  <a:gd name="T4" fmla="*/ 3 w 5"/>
                  <a:gd name="T5" fmla="*/ 13 h 39"/>
                  <a:gd name="T6" fmla="*/ 3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3" y="13"/>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02" name="Freeform 182"/>
              <p:cNvSpPr>
                <a:spLocks/>
              </p:cNvSpPr>
              <p:nvPr/>
            </p:nvSpPr>
            <p:spPr bwMode="auto">
              <a:xfrm>
                <a:off x="2095" y="981"/>
                <a:ext cx="8" cy="39"/>
              </a:xfrm>
              <a:custGeom>
                <a:avLst/>
                <a:gdLst>
                  <a:gd name="T0" fmla="*/ 0 w 8"/>
                  <a:gd name="T1" fmla="*/ 0 h 39"/>
                  <a:gd name="T2" fmla="*/ 3 w 8"/>
                  <a:gd name="T3" fmla="*/ 4 h 39"/>
                  <a:gd name="T4" fmla="*/ 3 w 8"/>
                  <a:gd name="T5" fmla="*/ 13 h 39"/>
                  <a:gd name="T6" fmla="*/ 5 w 8"/>
                  <a:gd name="T7" fmla="*/ 26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4"/>
                    </a:lnTo>
                    <a:lnTo>
                      <a:pt x="3" y="13"/>
                    </a:lnTo>
                    <a:lnTo>
                      <a:pt x="5" y="26"/>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803" name="Line 183"/>
              <p:cNvSpPr>
                <a:spLocks noChangeShapeType="1"/>
              </p:cNvSpPr>
              <p:nvPr/>
            </p:nvSpPr>
            <p:spPr bwMode="auto">
              <a:xfrm>
                <a:off x="2103"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04" name="Freeform 377"/>
              <p:cNvSpPr>
                <a:spLocks/>
              </p:cNvSpPr>
              <p:nvPr/>
            </p:nvSpPr>
            <p:spPr bwMode="auto">
              <a:xfrm>
                <a:off x="2160" y="1022"/>
                <a:ext cx="7" cy="38"/>
              </a:xfrm>
              <a:custGeom>
                <a:avLst/>
                <a:gdLst>
                  <a:gd name="T0" fmla="*/ 0 w 7"/>
                  <a:gd name="T1" fmla="*/ 38 h 38"/>
                  <a:gd name="T2" fmla="*/ 2 w 7"/>
                  <a:gd name="T3" fmla="*/ 25 h 38"/>
                  <a:gd name="T4" fmla="*/ 2 w 7"/>
                  <a:gd name="T5" fmla="*/ 17 h 38"/>
                  <a:gd name="T6" fmla="*/ 5 w 7"/>
                  <a:gd name="T7" fmla="*/ 8 h 38"/>
                  <a:gd name="T8" fmla="*/ 7 w 7"/>
                  <a:gd name="T9" fmla="*/ 0 h 38"/>
                  <a:gd name="T10" fmla="*/ 0 60000 65536"/>
                  <a:gd name="T11" fmla="*/ 0 60000 65536"/>
                  <a:gd name="T12" fmla="*/ 0 60000 65536"/>
                  <a:gd name="T13" fmla="*/ 0 60000 65536"/>
                  <a:gd name="T14" fmla="*/ 0 60000 65536"/>
                  <a:gd name="T15" fmla="*/ 0 w 7"/>
                  <a:gd name="T16" fmla="*/ 0 h 38"/>
                  <a:gd name="T17" fmla="*/ 7 w 7"/>
                  <a:gd name="T18" fmla="*/ 38 h 38"/>
                </a:gdLst>
                <a:ahLst/>
                <a:cxnLst>
                  <a:cxn ang="T10">
                    <a:pos x="T0" y="T1"/>
                  </a:cxn>
                  <a:cxn ang="T11">
                    <a:pos x="T2" y="T3"/>
                  </a:cxn>
                  <a:cxn ang="T12">
                    <a:pos x="T4" y="T5"/>
                  </a:cxn>
                  <a:cxn ang="T13">
                    <a:pos x="T6" y="T7"/>
                  </a:cxn>
                  <a:cxn ang="T14">
                    <a:pos x="T8" y="T9"/>
                  </a:cxn>
                </a:cxnLst>
                <a:rect l="T15" t="T16" r="T17" b="T18"/>
                <a:pathLst>
                  <a:path w="7" h="38">
                    <a:moveTo>
                      <a:pt x="0" y="38"/>
                    </a:moveTo>
                    <a:lnTo>
                      <a:pt x="2" y="25"/>
                    </a:lnTo>
                    <a:lnTo>
                      <a:pt x="2" y="17"/>
                    </a:lnTo>
                    <a:lnTo>
                      <a:pt x="5"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05" name="Freeform 378"/>
              <p:cNvSpPr>
                <a:spLocks/>
              </p:cNvSpPr>
              <p:nvPr/>
            </p:nvSpPr>
            <p:spPr bwMode="auto">
              <a:xfrm>
                <a:off x="2167" y="948"/>
                <a:ext cx="6" cy="74"/>
              </a:xfrm>
              <a:custGeom>
                <a:avLst/>
                <a:gdLst>
                  <a:gd name="T0" fmla="*/ 0 w 6"/>
                  <a:gd name="T1" fmla="*/ 74 h 74"/>
                  <a:gd name="T2" fmla="*/ 0 w 6"/>
                  <a:gd name="T3" fmla="*/ 65 h 74"/>
                  <a:gd name="T4" fmla="*/ 3 w 6"/>
                  <a:gd name="T5" fmla="*/ 56 h 74"/>
                  <a:gd name="T6" fmla="*/ 3 w 6"/>
                  <a:gd name="T7" fmla="*/ 30 h 74"/>
                  <a:gd name="T8" fmla="*/ 6 w 6"/>
                  <a:gd name="T9" fmla="*/ 9 h 74"/>
                  <a:gd name="T10" fmla="*/ 6 w 6"/>
                  <a:gd name="T11" fmla="*/ 5 h 74"/>
                  <a:gd name="T12" fmla="*/ 6 w 6"/>
                  <a:gd name="T13" fmla="*/ 0 h 74"/>
                  <a:gd name="T14" fmla="*/ 0 60000 65536"/>
                  <a:gd name="T15" fmla="*/ 0 60000 65536"/>
                  <a:gd name="T16" fmla="*/ 0 60000 65536"/>
                  <a:gd name="T17" fmla="*/ 0 60000 65536"/>
                  <a:gd name="T18" fmla="*/ 0 60000 65536"/>
                  <a:gd name="T19" fmla="*/ 0 60000 65536"/>
                  <a:gd name="T20" fmla="*/ 0 60000 65536"/>
                  <a:gd name="T21" fmla="*/ 0 w 6"/>
                  <a:gd name="T22" fmla="*/ 0 h 74"/>
                  <a:gd name="T23" fmla="*/ 6 w 6"/>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4">
                    <a:moveTo>
                      <a:pt x="0" y="74"/>
                    </a:moveTo>
                    <a:lnTo>
                      <a:pt x="0" y="65"/>
                    </a:lnTo>
                    <a:lnTo>
                      <a:pt x="3" y="56"/>
                    </a:lnTo>
                    <a:lnTo>
                      <a:pt x="3" y="30"/>
                    </a:lnTo>
                    <a:lnTo>
                      <a:pt x="6" y="9"/>
                    </a:lnTo>
                    <a:lnTo>
                      <a:pt x="6" y="5"/>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806" name="Freeform 379"/>
              <p:cNvSpPr>
                <a:spLocks/>
              </p:cNvSpPr>
              <p:nvPr/>
            </p:nvSpPr>
            <p:spPr bwMode="auto">
              <a:xfrm>
                <a:off x="2173" y="948"/>
                <a:ext cx="5" cy="74"/>
              </a:xfrm>
              <a:custGeom>
                <a:avLst/>
                <a:gdLst>
                  <a:gd name="T0" fmla="*/ 0 w 5"/>
                  <a:gd name="T1" fmla="*/ 0 h 74"/>
                  <a:gd name="T2" fmla="*/ 0 w 5"/>
                  <a:gd name="T3" fmla="*/ 5 h 74"/>
                  <a:gd name="T4" fmla="*/ 0 w 5"/>
                  <a:gd name="T5" fmla="*/ 9 h 74"/>
                  <a:gd name="T6" fmla="*/ 2 w 5"/>
                  <a:gd name="T7" fmla="*/ 30 h 74"/>
                  <a:gd name="T8" fmla="*/ 2 w 5"/>
                  <a:gd name="T9" fmla="*/ 56 h 74"/>
                  <a:gd name="T10" fmla="*/ 5 w 5"/>
                  <a:gd name="T11" fmla="*/ 65 h 74"/>
                  <a:gd name="T12" fmla="*/ 5 w 5"/>
                  <a:gd name="T13" fmla="*/ 74 h 74"/>
                  <a:gd name="T14" fmla="*/ 0 60000 65536"/>
                  <a:gd name="T15" fmla="*/ 0 60000 65536"/>
                  <a:gd name="T16" fmla="*/ 0 60000 65536"/>
                  <a:gd name="T17" fmla="*/ 0 60000 65536"/>
                  <a:gd name="T18" fmla="*/ 0 60000 65536"/>
                  <a:gd name="T19" fmla="*/ 0 60000 65536"/>
                  <a:gd name="T20" fmla="*/ 0 60000 65536"/>
                  <a:gd name="T21" fmla="*/ 0 w 5"/>
                  <a:gd name="T22" fmla="*/ 0 h 74"/>
                  <a:gd name="T23" fmla="*/ 5 w 5"/>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74">
                    <a:moveTo>
                      <a:pt x="0" y="0"/>
                    </a:moveTo>
                    <a:lnTo>
                      <a:pt x="0" y="5"/>
                    </a:lnTo>
                    <a:lnTo>
                      <a:pt x="0" y="9"/>
                    </a:lnTo>
                    <a:lnTo>
                      <a:pt x="2" y="30"/>
                    </a:lnTo>
                    <a:lnTo>
                      <a:pt x="2" y="56"/>
                    </a:lnTo>
                    <a:lnTo>
                      <a:pt x="5" y="65"/>
                    </a:lnTo>
                    <a:lnTo>
                      <a:pt x="5" y="74"/>
                    </a:lnTo>
                  </a:path>
                </a:pathLst>
              </a:custGeom>
              <a:solidFill>
                <a:srgbClr val="CC00CC"/>
              </a:solidFill>
              <a:ln w="12700">
                <a:solidFill>
                  <a:srgbClr val="CC00CC"/>
                </a:solidFill>
                <a:prstDash val="solid"/>
                <a:round/>
                <a:headEnd/>
                <a:tailEnd/>
              </a:ln>
            </p:spPr>
            <p:txBody>
              <a:bodyPr/>
              <a:lstStyle/>
              <a:p>
                <a:endParaRPr lang="es-ES"/>
              </a:p>
            </p:txBody>
          </p:sp>
          <p:sp>
            <p:nvSpPr>
              <p:cNvPr id="130807" name="Freeform 380"/>
              <p:cNvSpPr>
                <a:spLocks/>
              </p:cNvSpPr>
              <p:nvPr/>
            </p:nvSpPr>
            <p:spPr bwMode="auto">
              <a:xfrm>
                <a:off x="2178" y="1022"/>
                <a:ext cx="7" cy="38"/>
              </a:xfrm>
              <a:custGeom>
                <a:avLst/>
                <a:gdLst>
                  <a:gd name="T0" fmla="*/ 0 w 7"/>
                  <a:gd name="T1" fmla="*/ 0 h 38"/>
                  <a:gd name="T2" fmla="*/ 2 w 7"/>
                  <a:gd name="T3" fmla="*/ 12 h 38"/>
                  <a:gd name="T4" fmla="*/ 2 w 7"/>
                  <a:gd name="T5" fmla="*/ 21 h 38"/>
                  <a:gd name="T6" fmla="*/ 7 w 7"/>
                  <a:gd name="T7" fmla="*/ 38 h 38"/>
                  <a:gd name="T8" fmla="*/ 0 60000 65536"/>
                  <a:gd name="T9" fmla="*/ 0 60000 65536"/>
                  <a:gd name="T10" fmla="*/ 0 60000 65536"/>
                  <a:gd name="T11" fmla="*/ 0 60000 65536"/>
                  <a:gd name="T12" fmla="*/ 0 w 7"/>
                  <a:gd name="T13" fmla="*/ 0 h 38"/>
                  <a:gd name="T14" fmla="*/ 7 w 7"/>
                  <a:gd name="T15" fmla="*/ 38 h 38"/>
                </a:gdLst>
                <a:ahLst/>
                <a:cxnLst>
                  <a:cxn ang="T8">
                    <a:pos x="T0" y="T1"/>
                  </a:cxn>
                  <a:cxn ang="T9">
                    <a:pos x="T2" y="T3"/>
                  </a:cxn>
                  <a:cxn ang="T10">
                    <a:pos x="T4" y="T5"/>
                  </a:cxn>
                  <a:cxn ang="T11">
                    <a:pos x="T6" y="T7"/>
                  </a:cxn>
                </a:cxnLst>
                <a:rect l="T12" t="T13" r="T14" b="T15"/>
                <a:pathLst>
                  <a:path w="7" h="38">
                    <a:moveTo>
                      <a:pt x="0" y="0"/>
                    </a:moveTo>
                    <a:lnTo>
                      <a:pt x="2" y="12"/>
                    </a:lnTo>
                    <a:lnTo>
                      <a:pt x="2" y="21"/>
                    </a:lnTo>
                    <a:lnTo>
                      <a:pt x="7" y="38"/>
                    </a:lnTo>
                  </a:path>
                </a:pathLst>
              </a:custGeom>
              <a:solidFill>
                <a:srgbClr val="CC00CC"/>
              </a:solidFill>
              <a:ln w="12700">
                <a:solidFill>
                  <a:srgbClr val="CC00CC"/>
                </a:solidFill>
                <a:prstDash val="solid"/>
                <a:round/>
                <a:headEnd/>
                <a:tailEnd/>
              </a:ln>
            </p:spPr>
            <p:txBody>
              <a:bodyPr/>
              <a:lstStyle/>
              <a:p>
                <a:endParaRPr lang="es-ES"/>
              </a:p>
            </p:txBody>
          </p:sp>
          <p:sp>
            <p:nvSpPr>
              <p:cNvPr id="130808" name="Freeform 381"/>
              <p:cNvSpPr>
                <a:spLocks/>
              </p:cNvSpPr>
              <p:nvPr/>
            </p:nvSpPr>
            <p:spPr bwMode="auto">
              <a:xfrm>
                <a:off x="2185" y="1060"/>
                <a:ext cx="5" cy="39"/>
              </a:xfrm>
              <a:custGeom>
                <a:avLst/>
                <a:gdLst>
                  <a:gd name="T0" fmla="*/ 0 w 5"/>
                  <a:gd name="T1" fmla="*/ 0 h 39"/>
                  <a:gd name="T2" fmla="*/ 3 w 5"/>
                  <a:gd name="T3" fmla="*/ 18 h 39"/>
                  <a:gd name="T4" fmla="*/ 5 w 5"/>
                  <a:gd name="T5" fmla="*/ 26 h 39"/>
                  <a:gd name="T6" fmla="*/ 5 w 5"/>
                  <a:gd name="T7" fmla="*/ 39 h 39"/>
                  <a:gd name="T8" fmla="*/ 0 60000 65536"/>
                  <a:gd name="T9" fmla="*/ 0 60000 65536"/>
                  <a:gd name="T10" fmla="*/ 0 60000 65536"/>
                  <a:gd name="T11" fmla="*/ 0 60000 65536"/>
                  <a:gd name="T12" fmla="*/ 0 w 5"/>
                  <a:gd name="T13" fmla="*/ 0 h 39"/>
                  <a:gd name="T14" fmla="*/ 5 w 5"/>
                  <a:gd name="T15" fmla="*/ 39 h 39"/>
                </a:gdLst>
                <a:ahLst/>
                <a:cxnLst>
                  <a:cxn ang="T8">
                    <a:pos x="T0" y="T1"/>
                  </a:cxn>
                  <a:cxn ang="T9">
                    <a:pos x="T2" y="T3"/>
                  </a:cxn>
                  <a:cxn ang="T10">
                    <a:pos x="T4" y="T5"/>
                  </a:cxn>
                  <a:cxn ang="T11">
                    <a:pos x="T6" y="T7"/>
                  </a:cxn>
                </a:cxnLst>
                <a:rect l="T12" t="T13" r="T14" b="T15"/>
                <a:pathLst>
                  <a:path w="5" h="39">
                    <a:moveTo>
                      <a:pt x="0" y="0"/>
                    </a:moveTo>
                    <a:lnTo>
                      <a:pt x="3" y="18"/>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09" name="Freeform 382"/>
              <p:cNvSpPr>
                <a:spLocks/>
              </p:cNvSpPr>
              <p:nvPr/>
            </p:nvSpPr>
            <p:spPr bwMode="auto">
              <a:xfrm>
                <a:off x="2190" y="1099"/>
                <a:ext cx="6" cy="121"/>
              </a:xfrm>
              <a:custGeom>
                <a:avLst/>
                <a:gdLst>
                  <a:gd name="T0" fmla="*/ 0 w 6"/>
                  <a:gd name="T1" fmla="*/ 0 h 121"/>
                  <a:gd name="T2" fmla="*/ 0 w 6"/>
                  <a:gd name="T3" fmla="*/ 13 h 121"/>
                  <a:gd name="T4" fmla="*/ 0 w 6"/>
                  <a:gd name="T5" fmla="*/ 30 h 121"/>
                  <a:gd name="T6" fmla="*/ 3 w 6"/>
                  <a:gd name="T7" fmla="*/ 69 h 121"/>
                  <a:gd name="T8" fmla="*/ 3 w 6"/>
                  <a:gd name="T9" fmla="*/ 91 h 121"/>
                  <a:gd name="T10" fmla="*/ 3 w 6"/>
                  <a:gd name="T11" fmla="*/ 103 h 121"/>
                  <a:gd name="T12" fmla="*/ 6 w 6"/>
                  <a:gd name="T13" fmla="*/ 116 h 121"/>
                  <a:gd name="T14" fmla="*/ 6 w 6"/>
                  <a:gd name="T15" fmla="*/ 121 h 12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1"/>
                  <a:gd name="T26" fmla="*/ 6 w 6"/>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1">
                    <a:moveTo>
                      <a:pt x="0" y="0"/>
                    </a:moveTo>
                    <a:lnTo>
                      <a:pt x="0" y="13"/>
                    </a:lnTo>
                    <a:lnTo>
                      <a:pt x="0" y="30"/>
                    </a:lnTo>
                    <a:lnTo>
                      <a:pt x="3" y="69"/>
                    </a:lnTo>
                    <a:lnTo>
                      <a:pt x="3" y="91"/>
                    </a:lnTo>
                    <a:lnTo>
                      <a:pt x="3" y="103"/>
                    </a:lnTo>
                    <a:lnTo>
                      <a:pt x="6" y="116"/>
                    </a:lnTo>
                    <a:lnTo>
                      <a:pt x="6" y="121"/>
                    </a:lnTo>
                  </a:path>
                </a:pathLst>
              </a:custGeom>
              <a:solidFill>
                <a:srgbClr val="CC00CC"/>
              </a:solidFill>
              <a:ln w="12700">
                <a:solidFill>
                  <a:srgbClr val="CC00CC"/>
                </a:solidFill>
                <a:prstDash val="solid"/>
                <a:round/>
                <a:headEnd/>
                <a:tailEnd/>
              </a:ln>
            </p:spPr>
            <p:txBody>
              <a:bodyPr/>
              <a:lstStyle/>
              <a:p>
                <a:endParaRPr lang="es-ES"/>
              </a:p>
            </p:txBody>
          </p:sp>
          <p:sp>
            <p:nvSpPr>
              <p:cNvPr id="130810" name="Freeform 383"/>
              <p:cNvSpPr>
                <a:spLocks/>
              </p:cNvSpPr>
              <p:nvPr/>
            </p:nvSpPr>
            <p:spPr bwMode="auto">
              <a:xfrm>
                <a:off x="2196" y="1108"/>
                <a:ext cx="7" cy="112"/>
              </a:xfrm>
              <a:custGeom>
                <a:avLst/>
                <a:gdLst>
                  <a:gd name="T0" fmla="*/ 0 w 7"/>
                  <a:gd name="T1" fmla="*/ 112 h 112"/>
                  <a:gd name="T2" fmla="*/ 0 w 7"/>
                  <a:gd name="T3" fmla="*/ 107 h 112"/>
                  <a:gd name="T4" fmla="*/ 2 w 7"/>
                  <a:gd name="T5" fmla="*/ 99 h 112"/>
                  <a:gd name="T6" fmla="*/ 2 w 7"/>
                  <a:gd name="T7" fmla="*/ 82 h 112"/>
                  <a:gd name="T8" fmla="*/ 2 w 7"/>
                  <a:gd name="T9" fmla="*/ 64 h 112"/>
                  <a:gd name="T10" fmla="*/ 5 w 7"/>
                  <a:gd name="T11" fmla="*/ 30 h 112"/>
                  <a:gd name="T12" fmla="*/ 7 w 7"/>
                  <a:gd name="T13" fmla="*/ 13 h 112"/>
                  <a:gd name="T14" fmla="*/ 7 w 7"/>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2"/>
                  <a:gd name="T26" fmla="*/ 7 w 7"/>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2">
                    <a:moveTo>
                      <a:pt x="0" y="112"/>
                    </a:moveTo>
                    <a:lnTo>
                      <a:pt x="0" y="107"/>
                    </a:lnTo>
                    <a:lnTo>
                      <a:pt x="2" y="99"/>
                    </a:lnTo>
                    <a:lnTo>
                      <a:pt x="2" y="82"/>
                    </a:lnTo>
                    <a:lnTo>
                      <a:pt x="2" y="64"/>
                    </a:lnTo>
                    <a:lnTo>
                      <a:pt x="5" y="30"/>
                    </a:lnTo>
                    <a:lnTo>
                      <a:pt x="7"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11" name="Freeform 384"/>
              <p:cNvSpPr>
                <a:spLocks/>
              </p:cNvSpPr>
              <p:nvPr/>
            </p:nvSpPr>
            <p:spPr bwMode="auto">
              <a:xfrm>
                <a:off x="2203" y="1065"/>
                <a:ext cx="5" cy="43"/>
              </a:xfrm>
              <a:custGeom>
                <a:avLst/>
                <a:gdLst>
                  <a:gd name="T0" fmla="*/ 0 w 5"/>
                  <a:gd name="T1" fmla="*/ 43 h 43"/>
                  <a:gd name="T2" fmla="*/ 3 w 5"/>
                  <a:gd name="T3" fmla="*/ 30 h 43"/>
                  <a:gd name="T4" fmla="*/ 3 w 5"/>
                  <a:gd name="T5" fmla="*/ 17 h 43"/>
                  <a:gd name="T6" fmla="*/ 5 w 5"/>
                  <a:gd name="T7" fmla="*/ 0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43"/>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12" name="Freeform 385"/>
              <p:cNvSpPr>
                <a:spLocks/>
              </p:cNvSpPr>
              <p:nvPr/>
            </p:nvSpPr>
            <p:spPr bwMode="auto">
              <a:xfrm>
                <a:off x="2208" y="1034"/>
                <a:ext cx="5" cy="31"/>
              </a:xfrm>
              <a:custGeom>
                <a:avLst/>
                <a:gdLst>
                  <a:gd name="T0" fmla="*/ 0 w 5"/>
                  <a:gd name="T1" fmla="*/ 31 h 31"/>
                  <a:gd name="T2" fmla="*/ 0 w 5"/>
                  <a:gd name="T3" fmla="*/ 22 h 31"/>
                  <a:gd name="T4" fmla="*/ 3 w 5"/>
                  <a:gd name="T5" fmla="*/ 18 h 31"/>
                  <a:gd name="T6" fmla="*/ 3 w 5"/>
                  <a:gd name="T7" fmla="*/ 9 h 31"/>
                  <a:gd name="T8" fmla="*/ 5 w 5"/>
                  <a:gd name="T9" fmla="*/ 0 h 31"/>
                  <a:gd name="T10" fmla="*/ 0 60000 65536"/>
                  <a:gd name="T11" fmla="*/ 0 60000 65536"/>
                  <a:gd name="T12" fmla="*/ 0 60000 65536"/>
                  <a:gd name="T13" fmla="*/ 0 60000 65536"/>
                  <a:gd name="T14" fmla="*/ 0 60000 65536"/>
                  <a:gd name="T15" fmla="*/ 0 w 5"/>
                  <a:gd name="T16" fmla="*/ 0 h 31"/>
                  <a:gd name="T17" fmla="*/ 5 w 5"/>
                  <a:gd name="T18" fmla="*/ 31 h 31"/>
                </a:gdLst>
                <a:ahLst/>
                <a:cxnLst>
                  <a:cxn ang="T10">
                    <a:pos x="T0" y="T1"/>
                  </a:cxn>
                  <a:cxn ang="T11">
                    <a:pos x="T2" y="T3"/>
                  </a:cxn>
                  <a:cxn ang="T12">
                    <a:pos x="T4" y="T5"/>
                  </a:cxn>
                  <a:cxn ang="T13">
                    <a:pos x="T6" y="T7"/>
                  </a:cxn>
                  <a:cxn ang="T14">
                    <a:pos x="T8" y="T9"/>
                  </a:cxn>
                </a:cxnLst>
                <a:rect l="T15" t="T16" r="T17" b="T18"/>
                <a:pathLst>
                  <a:path w="5" h="31">
                    <a:moveTo>
                      <a:pt x="0" y="31"/>
                    </a:moveTo>
                    <a:lnTo>
                      <a:pt x="0" y="22"/>
                    </a:lnTo>
                    <a:lnTo>
                      <a:pt x="3" y="18"/>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13" name="Freeform 386"/>
              <p:cNvSpPr>
                <a:spLocks/>
              </p:cNvSpPr>
              <p:nvPr/>
            </p:nvSpPr>
            <p:spPr bwMode="auto">
              <a:xfrm>
                <a:off x="2213" y="974"/>
                <a:ext cx="8" cy="60"/>
              </a:xfrm>
              <a:custGeom>
                <a:avLst/>
                <a:gdLst>
                  <a:gd name="T0" fmla="*/ 0 w 8"/>
                  <a:gd name="T1" fmla="*/ 60 h 60"/>
                  <a:gd name="T2" fmla="*/ 3 w 8"/>
                  <a:gd name="T3" fmla="*/ 48 h 60"/>
                  <a:gd name="T4" fmla="*/ 3 w 8"/>
                  <a:gd name="T5" fmla="*/ 30 h 60"/>
                  <a:gd name="T6" fmla="*/ 6 w 8"/>
                  <a:gd name="T7" fmla="*/ 13 h 60"/>
                  <a:gd name="T8" fmla="*/ 8 w 8"/>
                  <a:gd name="T9" fmla="*/ 0 h 60"/>
                  <a:gd name="T10" fmla="*/ 0 60000 65536"/>
                  <a:gd name="T11" fmla="*/ 0 60000 65536"/>
                  <a:gd name="T12" fmla="*/ 0 60000 65536"/>
                  <a:gd name="T13" fmla="*/ 0 60000 65536"/>
                  <a:gd name="T14" fmla="*/ 0 60000 65536"/>
                  <a:gd name="T15" fmla="*/ 0 w 8"/>
                  <a:gd name="T16" fmla="*/ 0 h 60"/>
                  <a:gd name="T17" fmla="*/ 8 w 8"/>
                  <a:gd name="T18" fmla="*/ 60 h 60"/>
                </a:gdLst>
                <a:ahLst/>
                <a:cxnLst>
                  <a:cxn ang="T10">
                    <a:pos x="T0" y="T1"/>
                  </a:cxn>
                  <a:cxn ang="T11">
                    <a:pos x="T2" y="T3"/>
                  </a:cxn>
                  <a:cxn ang="T12">
                    <a:pos x="T4" y="T5"/>
                  </a:cxn>
                  <a:cxn ang="T13">
                    <a:pos x="T6" y="T7"/>
                  </a:cxn>
                  <a:cxn ang="T14">
                    <a:pos x="T8" y="T9"/>
                  </a:cxn>
                </a:cxnLst>
                <a:rect l="T15" t="T16" r="T17" b="T18"/>
                <a:pathLst>
                  <a:path w="8" h="60">
                    <a:moveTo>
                      <a:pt x="0" y="60"/>
                    </a:moveTo>
                    <a:lnTo>
                      <a:pt x="3" y="48"/>
                    </a:lnTo>
                    <a:lnTo>
                      <a:pt x="3" y="30"/>
                    </a:lnTo>
                    <a:lnTo>
                      <a:pt x="6"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14" name="Freeform 387"/>
              <p:cNvSpPr>
                <a:spLocks/>
              </p:cNvSpPr>
              <p:nvPr/>
            </p:nvSpPr>
            <p:spPr bwMode="auto">
              <a:xfrm>
                <a:off x="2221" y="953"/>
                <a:ext cx="5" cy="21"/>
              </a:xfrm>
              <a:custGeom>
                <a:avLst/>
                <a:gdLst>
                  <a:gd name="T0" fmla="*/ 0 w 5"/>
                  <a:gd name="T1" fmla="*/ 21 h 21"/>
                  <a:gd name="T2" fmla="*/ 0 w 5"/>
                  <a:gd name="T3" fmla="*/ 13 h 21"/>
                  <a:gd name="T4" fmla="*/ 3 w 5"/>
                  <a:gd name="T5" fmla="*/ 4 h 21"/>
                  <a:gd name="T6" fmla="*/ 5 w 5"/>
                  <a:gd name="T7" fmla="*/ 0 h 21"/>
                  <a:gd name="T8" fmla="*/ 5 w 5"/>
                  <a:gd name="T9" fmla="*/ 4 h 21"/>
                  <a:gd name="T10" fmla="*/ 0 60000 65536"/>
                  <a:gd name="T11" fmla="*/ 0 60000 65536"/>
                  <a:gd name="T12" fmla="*/ 0 60000 65536"/>
                  <a:gd name="T13" fmla="*/ 0 60000 65536"/>
                  <a:gd name="T14" fmla="*/ 0 60000 65536"/>
                  <a:gd name="T15" fmla="*/ 0 w 5"/>
                  <a:gd name="T16" fmla="*/ 0 h 21"/>
                  <a:gd name="T17" fmla="*/ 5 w 5"/>
                  <a:gd name="T18" fmla="*/ 21 h 21"/>
                </a:gdLst>
                <a:ahLst/>
                <a:cxnLst>
                  <a:cxn ang="T10">
                    <a:pos x="T0" y="T1"/>
                  </a:cxn>
                  <a:cxn ang="T11">
                    <a:pos x="T2" y="T3"/>
                  </a:cxn>
                  <a:cxn ang="T12">
                    <a:pos x="T4" y="T5"/>
                  </a:cxn>
                  <a:cxn ang="T13">
                    <a:pos x="T6" y="T7"/>
                  </a:cxn>
                  <a:cxn ang="T14">
                    <a:pos x="T8" y="T9"/>
                  </a:cxn>
                </a:cxnLst>
                <a:rect l="T15" t="T16" r="T17" b="T18"/>
                <a:pathLst>
                  <a:path w="5" h="21">
                    <a:moveTo>
                      <a:pt x="0" y="21"/>
                    </a:moveTo>
                    <a:lnTo>
                      <a:pt x="0" y="13"/>
                    </a:lnTo>
                    <a:lnTo>
                      <a:pt x="3" y="4"/>
                    </a:lnTo>
                    <a:lnTo>
                      <a:pt x="5" y="0"/>
                    </a:lnTo>
                    <a:lnTo>
                      <a:pt x="5" y="4"/>
                    </a:lnTo>
                  </a:path>
                </a:pathLst>
              </a:custGeom>
              <a:solidFill>
                <a:srgbClr val="CC00CC"/>
              </a:solidFill>
              <a:ln w="12700">
                <a:solidFill>
                  <a:srgbClr val="CC00CC"/>
                </a:solidFill>
                <a:prstDash val="solid"/>
                <a:round/>
                <a:headEnd/>
                <a:tailEnd/>
              </a:ln>
            </p:spPr>
            <p:txBody>
              <a:bodyPr/>
              <a:lstStyle/>
              <a:p>
                <a:endParaRPr lang="es-ES"/>
              </a:p>
            </p:txBody>
          </p:sp>
          <p:sp>
            <p:nvSpPr>
              <p:cNvPr id="130815" name="Freeform 388"/>
              <p:cNvSpPr>
                <a:spLocks/>
              </p:cNvSpPr>
              <p:nvPr/>
            </p:nvSpPr>
            <p:spPr bwMode="auto">
              <a:xfrm>
                <a:off x="2226" y="957"/>
                <a:ext cx="5" cy="95"/>
              </a:xfrm>
              <a:custGeom>
                <a:avLst/>
                <a:gdLst>
                  <a:gd name="T0" fmla="*/ 0 w 5"/>
                  <a:gd name="T1" fmla="*/ 0 h 95"/>
                  <a:gd name="T2" fmla="*/ 0 w 5"/>
                  <a:gd name="T3" fmla="*/ 9 h 95"/>
                  <a:gd name="T4" fmla="*/ 0 w 5"/>
                  <a:gd name="T5" fmla="*/ 17 h 95"/>
                  <a:gd name="T6" fmla="*/ 3 w 5"/>
                  <a:gd name="T7" fmla="*/ 43 h 95"/>
                  <a:gd name="T8" fmla="*/ 3 w 5"/>
                  <a:gd name="T9" fmla="*/ 73 h 95"/>
                  <a:gd name="T10" fmla="*/ 5 w 5"/>
                  <a:gd name="T11" fmla="*/ 86 h 95"/>
                  <a:gd name="T12" fmla="*/ 5 w 5"/>
                  <a:gd name="T13" fmla="*/ 95 h 95"/>
                  <a:gd name="T14" fmla="*/ 0 60000 65536"/>
                  <a:gd name="T15" fmla="*/ 0 60000 65536"/>
                  <a:gd name="T16" fmla="*/ 0 60000 65536"/>
                  <a:gd name="T17" fmla="*/ 0 60000 65536"/>
                  <a:gd name="T18" fmla="*/ 0 60000 65536"/>
                  <a:gd name="T19" fmla="*/ 0 60000 65536"/>
                  <a:gd name="T20" fmla="*/ 0 60000 65536"/>
                  <a:gd name="T21" fmla="*/ 0 w 5"/>
                  <a:gd name="T22" fmla="*/ 0 h 95"/>
                  <a:gd name="T23" fmla="*/ 5 w 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5">
                    <a:moveTo>
                      <a:pt x="0" y="0"/>
                    </a:moveTo>
                    <a:lnTo>
                      <a:pt x="0" y="9"/>
                    </a:lnTo>
                    <a:lnTo>
                      <a:pt x="0" y="17"/>
                    </a:lnTo>
                    <a:lnTo>
                      <a:pt x="3" y="43"/>
                    </a:lnTo>
                    <a:lnTo>
                      <a:pt x="3" y="73"/>
                    </a:lnTo>
                    <a:lnTo>
                      <a:pt x="5" y="86"/>
                    </a:lnTo>
                    <a:lnTo>
                      <a:pt x="5" y="95"/>
                    </a:lnTo>
                  </a:path>
                </a:pathLst>
              </a:custGeom>
              <a:solidFill>
                <a:srgbClr val="CC00CC"/>
              </a:solidFill>
              <a:ln w="12700">
                <a:solidFill>
                  <a:srgbClr val="CC00CC"/>
                </a:solidFill>
                <a:prstDash val="solid"/>
                <a:round/>
                <a:headEnd/>
                <a:tailEnd/>
              </a:ln>
            </p:spPr>
            <p:txBody>
              <a:bodyPr/>
              <a:lstStyle/>
              <a:p>
                <a:endParaRPr lang="es-ES"/>
              </a:p>
            </p:txBody>
          </p:sp>
          <p:sp>
            <p:nvSpPr>
              <p:cNvPr id="130816" name="Freeform 389"/>
              <p:cNvSpPr>
                <a:spLocks/>
              </p:cNvSpPr>
              <p:nvPr/>
            </p:nvSpPr>
            <p:spPr bwMode="auto">
              <a:xfrm>
                <a:off x="2231" y="1052"/>
                <a:ext cx="8" cy="21"/>
              </a:xfrm>
              <a:custGeom>
                <a:avLst/>
                <a:gdLst>
                  <a:gd name="T0" fmla="*/ 0 w 8"/>
                  <a:gd name="T1" fmla="*/ 0 h 21"/>
                  <a:gd name="T2" fmla="*/ 3 w 8"/>
                  <a:gd name="T3" fmla="*/ 8 h 21"/>
                  <a:gd name="T4" fmla="*/ 3 w 8"/>
                  <a:gd name="T5" fmla="*/ 13 h 21"/>
                  <a:gd name="T6" fmla="*/ 8 w 8"/>
                  <a:gd name="T7" fmla="*/ 21 h 21"/>
                  <a:gd name="T8" fmla="*/ 0 60000 65536"/>
                  <a:gd name="T9" fmla="*/ 0 60000 65536"/>
                  <a:gd name="T10" fmla="*/ 0 60000 65536"/>
                  <a:gd name="T11" fmla="*/ 0 60000 65536"/>
                  <a:gd name="T12" fmla="*/ 0 w 8"/>
                  <a:gd name="T13" fmla="*/ 0 h 21"/>
                  <a:gd name="T14" fmla="*/ 8 w 8"/>
                  <a:gd name="T15" fmla="*/ 21 h 21"/>
                </a:gdLst>
                <a:ahLst/>
                <a:cxnLst>
                  <a:cxn ang="T8">
                    <a:pos x="T0" y="T1"/>
                  </a:cxn>
                  <a:cxn ang="T9">
                    <a:pos x="T2" y="T3"/>
                  </a:cxn>
                  <a:cxn ang="T10">
                    <a:pos x="T4" y="T5"/>
                  </a:cxn>
                  <a:cxn ang="T11">
                    <a:pos x="T6" y="T7"/>
                  </a:cxn>
                </a:cxnLst>
                <a:rect l="T12" t="T13" r="T14" b="T15"/>
                <a:pathLst>
                  <a:path w="8" h="21">
                    <a:moveTo>
                      <a:pt x="0" y="0"/>
                    </a:moveTo>
                    <a:lnTo>
                      <a:pt x="3" y="8"/>
                    </a:lnTo>
                    <a:lnTo>
                      <a:pt x="3" y="13"/>
                    </a:lnTo>
                    <a:lnTo>
                      <a:pt x="8" y="21"/>
                    </a:lnTo>
                  </a:path>
                </a:pathLst>
              </a:custGeom>
              <a:solidFill>
                <a:srgbClr val="CC00CC"/>
              </a:solidFill>
              <a:ln w="12700">
                <a:solidFill>
                  <a:srgbClr val="CC00CC"/>
                </a:solidFill>
                <a:prstDash val="solid"/>
                <a:round/>
                <a:headEnd/>
                <a:tailEnd/>
              </a:ln>
            </p:spPr>
            <p:txBody>
              <a:bodyPr/>
              <a:lstStyle/>
              <a:p>
                <a:endParaRPr lang="es-ES"/>
              </a:p>
            </p:txBody>
          </p:sp>
          <p:sp>
            <p:nvSpPr>
              <p:cNvPr id="130817" name="Freeform 390"/>
              <p:cNvSpPr>
                <a:spLocks/>
              </p:cNvSpPr>
              <p:nvPr/>
            </p:nvSpPr>
            <p:spPr bwMode="auto">
              <a:xfrm>
                <a:off x="2239" y="1073"/>
                <a:ext cx="5" cy="39"/>
              </a:xfrm>
              <a:custGeom>
                <a:avLst/>
                <a:gdLst>
                  <a:gd name="T0" fmla="*/ 0 w 5"/>
                  <a:gd name="T1" fmla="*/ 0 h 39"/>
                  <a:gd name="T2" fmla="*/ 3 w 5"/>
                  <a:gd name="T3" fmla="*/ 9 h 39"/>
                  <a:gd name="T4" fmla="*/ 3 w 5"/>
                  <a:gd name="T5" fmla="*/ 22 h 39"/>
                  <a:gd name="T6" fmla="*/ 5 w 5"/>
                  <a:gd name="T7" fmla="*/ 35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9"/>
                    </a:lnTo>
                    <a:lnTo>
                      <a:pt x="3" y="22"/>
                    </a:lnTo>
                    <a:lnTo>
                      <a:pt x="5" y="35"/>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18" name="Freeform 391"/>
              <p:cNvSpPr>
                <a:spLocks/>
              </p:cNvSpPr>
              <p:nvPr/>
            </p:nvSpPr>
            <p:spPr bwMode="auto">
              <a:xfrm>
                <a:off x="2244" y="1090"/>
                <a:ext cx="5" cy="22"/>
              </a:xfrm>
              <a:custGeom>
                <a:avLst/>
                <a:gdLst>
                  <a:gd name="T0" fmla="*/ 0 w 5"/>
                  <a:gd name="T1" fmla="*/ 22 h 22"/>
                  <a:gd name="T2" fmla="*/ 0 w 5"/>
                  <a:gd name="T3" fmla="*/ 22 h 22"/>
                  <a:gd name="T4" fmla="*/ 3 w 5"/>
                  <a:gd name="T5" fmla="*/ 13 h 22"/>
                  <a:gd name="T6" fmla="*/ 5 w 5"/>
                  <a:gd name="T7" fmla="*/ 0 h 22"/>
                  <a:gd name="T8" fmla="*/ 0 60000 65536"/>
                  <a:gd name="T9" fmla="*/ 0 60000 65536"/>
                  <a:gd name="T10" fmla="*/ 0 60000 65536"/>
                  <a:gd name="T11" fmla="*/ 0 60000 65536"/>
                  <a:gd name="T12" fmla="*/ 0 w 5"/>
                  <a:gd name="T13" fmla="*/ 0 h 22"/>
                  <a:gd name="T14" fmla="*/ 5 w 5"/>
                  <a:gd name="T15" fmla="*/ 22 h 22"/>
                </a:gdLst>
                <a:ahLst/>
                <a:cxnLst>
                  <a:cxn ang="T8">
                    <a:pos x="T0" y="T1"/>
                  </a:cxn>
                  <a:cxn ang="T9">
                    <a:pos x="T2" y="T3"/>
                  </a:cxn>
                  <a:cxn ang="T10">
                    <a:pos x="T4" y="T5"/>
                  </a:cxn>
                  <a:cxn ang="T11">
                    <a:pos x="T6" y="T7"/>
                  </a:cxn>
                </a:cxnLst>
                <a:rect l="T12" t="T13" r="T14" b="T15"/>
                <a:pathLst>
                  <a:path w="5" h="22">
                    <a:moveTo>
                      <a:pt x="0" y="22"/>
                    </a:moveTo>
                    <a:lnTo>
                      <a:pt x="0" y="22"/>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19" name="Freeform 392"/>
              <p:cNvSpPr>
                <a:spLocks/>
              </p:cNvSpPr>
              <p:nvPr/>
            </p:nvSpPr>
            <p:spPr bwMode="auto">
              <a:xfrm>
                <a:off x="2249" y="1065"/>
                <a:ext cx="8" cy="25"/>
              </a:xfrm>
              <a:custGeom>
                <a:avLst/>
                <a:gdLst>
                  <a:gd name="T0" fmla="*/ 0 w 8"/>
                  <a:gd name="T1" fmla="*/ 25 h 25"/>
                  <a:gd name="T2" fmla="*/ 3 w 8"/>
                  <a:gd name="T3" fmla="*/ 13 h 25"/>
                  <a:gd name="T4" fmla="*/ 8 w 8"/>
                  <a:gd name="T5" fmla="*/ 0 h 25"/>
                  <a:gd name="T6" fmla="*/ 0 60000 65536"/>
                  <a:gd name="T7" fmla="*/ 0 60000 65536"/>
                  <a:gd name="T8" fmla="*/ 0 60000 65536"/>
                  <a:gd name="T9" fmla="*/ 0 w 8"/>
                  <a:gd name="T10" fmla="*/ 0 h 25"/>
                  <a:gd name="T11" fmla="*/ 8 w 8"/>
                  <a:gd name="T12" fmla="*/ 25 h 25"/>
                </a:gdLst>
                <a:ahLst/>
                <a:cxnLst>
                  <a:cxn ang="T6">
                    <a:pos x="T0" y="T1"/>
                  </a:cxn>
                  <a:cxn ang="T7">
                    <a:pos x="T2" y="T3"/>
                  </a:cxn>
                  <a:cxn ang="T8">
                    <a:pos x="T4" y="T5"/>
                  </a:cxn>
                </a:cxnLst>
                <a:rect l="T9" t="T10" r="T11" b="T12"/>
                <a:pathLst>
                  <a:path w="8" h="25">
                    <a:moveTo>
                      <a:pt x="0" y="25"/>
                    </a:moveTo>
                    <a:lnTo>
                      <a:pt x="3"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20" name="Freeform 393"/>
              <p:cNvSpPr>
                <a:spLocks/>
              </p:cNvSpPr>
              <p:nvPr/>
            </p:nvSpPr>
            <p:spPr bwMode="auto">
              <a:xfrm>
                <a:off x="2257" y="1017"/>
                <a:ext cx="5" cy="48"/>
              </a:xfrm>
              <a:custGeom>
                <a:avLst/>
                <a:gdLst>
                  <a:gd name="T0" fmla="*/ 0 w 5"/>
                  <a:gd name="T1" fmla="*/ 48 h 48"/>
                  <a:gd name="T2" fmla="*/ 2 w 5"/>
                  <a:gd name="T3" fmla="*/ 26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2" y="26"/>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21" name="Freeform 394"/>
              <p:cNvSpPr>
                <a:spLocks/>
              </p:cNvSpPr>
              <p:nvPr/>
            </p:nvSpPr>
            <p:spPr bwMode="auto">
              <a:xfrm>
                <a:off x="2262" y="970"/>
                <a:ext cx="5" cy="47"/>
              </a:xfrm>
              <a:custGeom>
                <a:avLst/>
                <a:gdLst>
                  <a:gd name="T0" fmla="*/ 0 w 5"/>
                  <a:gd name="T1" fmla="*/ 47 h 47"/>
                  <a:gd name="T2" fmla="*/ 0 w 5"/>
                  <a:gd name="T3" fmla="*/ 34 h 47"/>
                  <a:gd name="T4" fmla="*/ 3 w 5"/>
                  <a:gd name="T5" fmla="*/ 17 h 47"/>
                  <a:gd name="T6" fmla="*/ 3 w 5"/>
                  <a:gd name="T7" fmla="*/ 4 h 47"/>
                  <a:gd name="T8" fmla="*/ 5 w 5"/>
                  <a:gd name="T9" fmla="*/ 0 h 47"/>
                  <a:gd name="T10" fmla="*/ 5 w 5"/>
                  <a:gd name="T11" fmla="*/ 0 h 47"/>
                  <a:gd name="T12" fmla="*/ 0 60000 65536"/>
                  <a:gd name="T13" fmla="*/ 0 60000 65536"/>
                  <a:gd name="T14" fmla="*/ 0 60000 65536"/>
                  <a:gd name="T15" fmla="*/ 0 60000 65536"/>
                  <a:gd name="T16" fmla="*/ 0 60000 65536"/>
                  <a:gd name="T17" fmla="*/ 0 60000 65536"/>
                  <a:gd name="T18" fmla="*/ 0 w 5"/>
                  <a:gd name="T19" fmla="*/ 0 h 47"/>
                  <a:gd name="T20" fmla="*/ 5 w 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5" h="47">
                    <a:moveTo>
                      <a:pt x="0" y="47"/>
                    </a:moveTo>
                    <a:lnTo>
                      <a:pt x="0" y="34"/>
                    </a:lnTo>
                    <a:lnTo>
                      <a:pt x="3" y="17"/>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22" name="Freeform 395"/>
              <p:cNvSpPr>
                <a:spLocks/>
              </p:cNvSpPr>
              <p:nvPr/>
            </p:nvSpPr>
            <p:spPr bwMode="auto">
              <a:xfrm>
                <a:off x="2267" y="970"/>
                <a:ext cx="8" cy="60"/>
              </a:xfrm>
              <a:custGeom>
                <a:avLst/>
                <a:gdLst>
                  <a:gd name="T0" fmla="*/ 0 w 8"/>
                  <a:gd name="T1" fmla="*/ 0 h 60"/>
                  <a:gd name="T2" fmla="*/ 0 w 8"/>
                  <a:gd name="T3" fmla="*/ 4 h 60"/>
                  <a:gd name="T4" fmla="*/ 3 w 8"/>
                  <a:gd name="T5" fmla="*/ 8 h 60"/>
                  <a:gd name="T6" fmla="*/ 3 w 8"/>
                  <a:gd name="T7" fmla="*/ 26 h 60"/>
                  <a:gd name="T8" fmla="*/ 5 w 8"/>
                  <a:gd name="T9" fmla="*/ 43 h 60"/>
                  <a:gd name="T10" fmla="*/ 8 w 8"/>
                  <a:gd name="T11" fmla="*/ 60 h 60"/>
                  <a:gd name="T12" fmla="*/ 0 60000 65536"/>
                  <a:gd name="T13" fmla="*/ 0 60000 65536"/>
                  <a:gd name="T14" fmla="*/ 0 60000 65536"/>
                  <a:gd name="T15" fmla="*/ 0 60000 65536"/>
                  <a:gd name="T16" fmla="*/ 0 60000 65536"/>
                  <a:gd name="T17" fmla="*/ 0 60000 65536"/>
                  <a:gd name="T18" fmla="*/ 0 w 8"/>
                  <a:gd name="T19" fmla="*/ 0 h 60"/>
                  <a:gd name="T20" fmla="*/ 8 w 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8" h="60">
                    <a:moveTo>
                      <a:pt x="0" y="0"/>
                    </a:moveTo>
                    <a:lnTo>
                      <a:pt x="0" y="4"/>
                    </a:lnTo>
                    <a:lnTo>
                      <a:pt x="3" y="8"/>
                    </a:lnTo>
                    <a:lnTo>
                      <a:pt x="3" y="26"/>
                    </a:lnTo>
                    <a:lnTo>
                      <a:pt x="5" y="43"/>
                    </a:lnTo>
                    <a:lnTo>
                      <a:pt x="8" y="60"/>
                    </a:lnTo>
                  </a:path>
                </a:pathLst>
              </a:custGeom>
              <a:solidFill>
                <a:srgbClr val="CC00CC"/>
              </a:solidFill>
              <a:ln w="12700">
                <a:solidFill>
                  <a:srgbClr val="CC00CC"/>
                </a:solidFill>
                <a:prstDash val="solid"/>
                <a:round/>
                <a:headEnd/>
                <a:tailEnd/>
              </a:ln>
            </p:spPr>
            <p:txBody>
              <a:bodyPr/>
              <a:lstStyle/>
              <a:p>
                <a:endParaRPr lang="es-ES"/>
              </a:p>
            </p:txBody>
          </p:sp>
          <p:sp>
            <p:nvSpPr>
              <p:cNvPr id="130823" name="Freeform 396"/>
              <p:cNvSpPr>
                <a:spLocks/>
              </p:cNvSpPr>
              <p:nvPr/>
            </p:nvSpPr>
            <p:spPr bwMode="auto">
              <a:xfrm>
                <a:off x="2275" y="1030"/>
                <a:ext cx="5" cy="39"/>
              </a:xfrm>
              <a:custGeom>
                <a:avLst/>
                <a:gdLst>
                  <a:gd name="T0" fmla="*/ 0 w 5"/>
                  <a:gd name="T1" fmla="*/ 0 h 39"/>
                  <a:gd name="T2" fmla="*/ 2 w 5"/>
                  <a:gd name="T3" fmla="*/ 22 h 39"/>
                  <a:gd name="T4" fmla="*/ 5 w 5"/>
                  <a:gd name="T5" fmla="*/ 39 h 39"/>
                  <a:gd name="T6" fmla="*/ 0 60000 65536"/>
                  <a:gd name="T7" fmla="*/ 0 60000 65536"/>
                  <a:gd name="T8" fmla="*/ 0 60000 65536"/>
                  <a:gd name="T9" fmla="*/ 0 w 5"/>
                  <a:gd name="T10" fmla="*/ 0 h 39"/>
                  <a:gd name="T11" fmla="*/ 5 w 5"/>
                  <a:gd name="T12" fmla="*/ 39 h 39"/>
                </a:gdLst>
                <a:ahLst/>
                <a:cxnLst>
                  <a:cxn ang="T6">
                    <a:pos x="T0" y="T1"/>
                  </a:cxn>
                  <a:cxn ang="T7">
                    <a:pos x="T2" y="T3"/>
                  </a:cxn>
                  <a:cxn ang="T8">
                    <a:pos x="T4" y="T5"/>
                  </a:cxn>
                </a:cxnLst>
                <a:rect l="T9" t="T10" r="T11" b="T12"/>
                <a:pathLst>
                  <a:path w="5" h="39">
                    <a:moveTo>
                      <a:pt x="0" y="0"/>
                    </a:moveTo>
                    <a:lnTo>
                      <a:pt x="2" y="22"/>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24" name="Freeform 397"/>
              <p:cNvSpPr>
                <a:spLocks/>
              </p:cNvSpPr>
              <p:nvPr/>
            </p:nvSpPr>
            <p:spPr bwMode="auto">
              <a:xfrm>
                <a:off x="2280" y="1069"/>
                <a:ext cx="5" cy="43"/>
              </a:xfrm>
              <a:custGeom>
                <a:avLst/>
                <a:gdLst>
                  <a:gd name="T0" fmla="*/ 0 w 5"/>
                  <a:gd name="T1" fmla="*/ 0 h 43"/>
                  <a:gd name="T2" fmla="*/ 2 w 5"/>
                  <a:gd name="T3" fmla="*/ 17 h 43"/>
                  <a:gd name="T4" fmla="*/ 2 w 5"/>
                  <a:gd name="T5" fmla="*/ 30 h 43"/>
                  <a:gd name="T6" fmla="*/ 5 w 5"/>
                  <a:gd name="T7" fmla="*/ 43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0"/>
                    </a:moveTo>
                    <a:lnTo>
                      <a:pt x="2" y="17"/>
                    </a:lnTo>
                    <a:lnTo>
                      <a:pt x="2" y="30"/>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825" name="Freeform 398"/>
              <p:cNvSpPr>
                <a:spLocks/>
              </p:cNvSpPr>
              <p:nvPr/>
            </p:nvSpPr>
            <p:spPr bwMode="auto">
              <a:xfrm>
                <a:off x="2285" y="1112"/>
                <a:ext cx="8" cy="78"/>
              </a:xfrm>
              <a:custGeom>
                <a:avLst/>
                <a:gdLst>
                  <a:gd name="T0" fmla="*/ 0 w 8"/>
                  <a:gd name="T1" fmla="*/ 0 h 78"/>
                  <a:gd name="T2" fmla="*/ 0 w 8"/>
                  <a:gd name="T3" fmla="*/ 9 h 78"/>
                  <a:gd name="T4" fmla="*/ 3 w 8"/>
                  <a:gd name="T5" fmla="*/ 22 h 78"/>
                  <a:gd name="T6" fmla="*/ 3 w 8"/>
                  <a:gd name="T7" fmla="*/ 47 h 78"/>
                  <a:gd name="T8" fmla="*/ 5 w 8"/>
                  <a:gd name="T9" fmla="*/ 69 h 78"/>
                  <a:gd name="T10" fmla="*/ 8 w 8"/>
                  <a:gd name="T11" fmla="*/ 73 h 78"/>
                  <a:gd name="T12" fmla="*/ 8 w 8"/>
                  <a:gd name="T13" fmla="*/ 78 h 78"/>
                  <a:gd name="T14" fmla="*/ 0 60000 65536"/>
                  <a:gd name="T15" fmla="*/ 0 60000 65536"/>
                  <a:gd name="T16" fmla="*/ 0 60000 65536"/>
                  <a:gd name="T17" fmla="*/ 0 60000 65536"/>
                  <a:gd name="T18" fmla="*/ 0 60000 65536"/>
                  <a:gd name="T19" fmla="*/ 0 60000 65536"/>
                  <a:gd name="T20" fmla="*/ 0 60000 65536"/>
                  <a:gd name="T21" fmla="*/ 0 w 8"/>
                  <a:gd name="T22" fmla="*/ 0 h 78"/>
                  <a:gd name="T23" fmla="*/ 8 w 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8">
                    <a:moveTo>
                      <a:pt x="0" y="0"/>
                    </a:moveTo>
                    <a:lnTo>
                      <a:pt x="0" y="9"/>
                    </a:lnTo>
                    <a:lnTo>
                      <a:pt x="3" y="22"/>
                    </a:lnTo>
                    <a:lnTo>
                      <a:pt x="3" y="47"/>
                    </a:lnTo>
                    <a:lnTo>
                      <a:pt x="5" y="69"/>
                    </a:lnTo>
                    <a:lnTo>
                      <a:pt x="8" y="73"/>
                    </a:lnTo>
                    <a:lnTo>
                      <a:pt x="8" y="78"/>
                    </a:lnTo>
                  </a:path>
                </a:pathLst>
              </a:custGeom>
              <a:solidFill>
                <a:srgbClr val="CC00CC"/>
              </a:solidFill>
              <a:ln w="12700">
                <a:solidFill>
                  <a:srgbClr val="CC00CC"/>
                </a:solidFill>
                <a:prstDash val="solid"/>
                <a:round/>
                <a:headEnd/>
                <a:tailEnd/>
              </a:ln>
            </p:spPr>
            <p:txBody>
              <a:bodyPr/>
              <a:lstStyle/>
              <a:p>
                <a:endParaRPr lang="es-ES"/>
              </a:p>
            </p:txBody>
          </p:sp>
          <p:sp>
            <p:nvSpPr>
              <p:cNvPr id="130826" name="Freeform 399"/>
              <p:cNvSpPr>
                <a:spLocks/>
              </p:cNvSpPr>
              <p:nvPr/>
            </p:nvSpPr>
            <p:spPr bwMode="auto">
              <a:xfrm>
                <a:off x="2293" y="1112"/>
                <a:ext cx="5" cy="78"/>
              </a:xfrm>
              <a:custGeom>
                <a:avLst/>
                <a:gdLst>
                  <a:gd name="T0" fmla="*/ 0 w 5"/>
                  <a:gd name="T1" fmla="*/ 78 h 78"/>
                  <a:gd name="T2" fmla="*/ 0 w 5"/>
                  <a:gd name="T3" fmla="*/ 73 h 78"/>
                  <a:gd name="T4" fmla="*/ 2 w 5"/>
                  <a:gd name="T5" fmla="*/ 69 h 78"/>
                  <a:gd name="T6" fmla="*/ 2 w 5"/>
                  <a:gd name="T7" fmla="*/ 56 h 78"/>
                  <a:gd name="T8" fmla="*/ 2 w 5"/>
                  <a:gd name="T9" fmla="*/ 43 h 78"/>
                  <a:gd name="T10" fmla="*/ 5 w 5"/>
                  <a:gd name="T11" fmla="*/ 17 h 78"/>
                  <a:gd name="T12" fmla="*/ 5 w 5"/>
                  <a:gd name="T13" fmla="*/ 9 h 78"/>
                  <a:gd name="T14" fmla="*/ 5 w 5"/>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78"/>
                    </a:moveTo>
                    <a:lnTo>
                      <a:pt x="0" y="73"/>
                    </a:lnTo>
                    <a:lnTo>
                      <a:pt x="2" y="69"/>
                    </a:lnTo>
                    <a:lnTo>
                      <a:pt x="2" y="56"/>
                    </a:lnTo>
                    <a:lnTo>
                      <a:pt x="2" y="43"/>
                    </a:lnTo>
                    <a:lnTo>
                      <a:pt x="5" y="17"/>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27" name="Freeform 400"/>
              <p:cNvSpPr>
                <a:spLocks/>
              </p:cNvSpPr>
              <p:nvPr/>
            </p:nvSpPr>
            <p:spPr bwMode="auto">
              <a:xfrm>
                <a:off x="2298" y="1103"/>
                <a:ext cx="5" cy="9"/>
              </a:xfrm>
              <a:custGeom>
                <a:avLst/>
                <a:gdLst>
                  <a:gd name="T0" fmla="*/ 0 w 5"/>
                  <a:gd name="T1" fmla="*/ 9 h 9"/>
                  <a:gd name="T2" fmla="*/ 2 w 5"/>
                  <a:gd name="T3" fmla="*/ 5 h 9"/>
                  <a:gd name="T4" fmla="*/ 5 w 5"/>
                  <a:gd name="T5" fmla="*/ 0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9"/>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28" name="Freeform 401"/>
              <p:cNvSpPr>
                <a:spLocks/>
              </p:cNvSpPr>
              <p:nvPr/>
            </p:nvSpPr>
            <p:spPr bwMode="auto">
              <a:xfrm>
                <a:off x="2303" y="1034"/>
                <a:ext cx="8" cy="69"/>
              </a:xfrm>
              <a:custGeom>
                <a:avLst/>
                <a:gdLst>
                  <a:gd name="T0" fmla="*/ 0 w 8"/>
                  <a:gd name="T1" fmla="*/ 69 h 69"/>
                  <a:gd name="T2" fmla="*/ 2 w 8"/>
                  <a:gd name="T3" fmla="*/ 56 h 69"/>
                  <a:gd name="T4" fmla="*/ 2 w 8"/>
                  <a:gd name="T5" fmla="*/ 39 h 69"/>
                  <a:gd name="T6" fmla="*/ 5 w 8"/>
                  <a:gd name="T7" fmla="*/ 18 h 69"/>
                  <a:gd name="T8" fmla="*/ 8 w 8"/>
                  <a:gd name="T9" fmla="*/ 0 h 69"/>
                  <a:gd name="T10" fmla="*/ 0 60000 65536"/>
                  <a:gd name="T11" fmla="*/ 0 60000 65536"/>
                  <a:gd name="T12" fmla="*/ 0 60000 65536"/>
                  <a:gd name="T13" fmla="*/ 0 60000 65536"/>
                  <a:gd name="T14" fmla="*/ 0 60000 65536"/>
                  <a:gd name="T15" fmla="*/ 0 w 8"/>
                  <a:gd name="T16" fmla="*/ 0 h 69"/>
                  <a:gd name="T17" fmla="*/ 8 w 8"/>
                  <a:gd name="T18" fmla="*/ 69 h 69"/>
                </a:gdLst>
                <a:ahLst/>
                <a:cxnLst>
                  <a:cxn ang="T10">
                    <a:pos x="T0" y="T1"/>
                  </a:cxn>
                  <a:cxn ang="T11">
                    <a:pos x="T2" y="T3"/>
                  </a:cxn>
                  <a:cxn ang="T12">
                    <a:pos x="T4" y="T5"/>
                  </a:cxn>
                  <a:cxn ang="T13">
                    <a:pos x="T6" y="T7"/>
                  </a:cxn>
                  <a:cxn ang="T14">
                    <a:pos x="T8" y="T9"/>
                  </a:cxn>
                </a:cxnLst>
                <a:rect l="T15" t="T16" r="T17" b="T18"/>
                <a:pathLst>
                  <a:path w="8" h="69">
                    <a:moveTo>
                      <a:pt x="0" y="69"/>
                    </a:moveTo>
                    <a:lnTo>
                      <a:pt x="2" y="56"/>
                    </a:lnTo>
                    <a:lnTo>
                      <a:pt x="2" y="39"/>
                    </a:lnTo>
                    <a:lnTo>
                      <a:pt x="5"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29" name="Freeform 402"/>
              <p:cNvSpPr>
                <a:spLocks/>
              </p:cNvSpPr>
              <p:nvPr/>
            </p:nvSpPr>
            <p:spPr bwMode="auto">
              <a:xfrm>
                <a:off x="2311" y="974"/>
                <a:ext cx="5" cy="60"/>
              </a:xfrm>
              <a:custGeom>
                <a:avLst/>
                <a:gdLst>
                  <a:gd name="T0" fmla="*/ 0 w 5"/>
                  <a:gd name="T1" fmla="*/ 60 h 60"/>
                  <a:gd name="T2" fmla="*/ 2 w 5"/>
                  <a:gd name="T3" fmla="*/ 43 h 60"/>
                  <a:gd name="T4" fmla="*/ 2 w 5"/>
                  <a:gd name="T5" fmla="*/ 22 h 60"/>
                  <a:gd name="T6" fmla="*/ 5 w 5"/>
                  <a:gd name="T7" fmla="*/ 9 h 60"/>
                  <a:gd name="T8" fmla="*/ 5 w 5"/>
                  <a:gd name="T9" fmla="*/ 0 h 60"/>
                  <a:gd name="T10" fmla="*/ 0 60000 65536"/>
                  <a:gd name="T11" fmla="*/ 0 60000 65536"/>
                  <a:gd name="T12" fmla="*/ 0 60000 65536"/>
                  <a:gd name="T13" fmla="*/ 0 60000 65536"/>
                  <a:gd name="T14" fmla="*/ 0 60000 65536"/>
                  <a:gd name="T15" fmla="*/ 0 w 5"/>
                  <a:gd name="T16" fmla="*/ 0 h 60"/>
                  <a:gd name="T17" fmla="*/ 5 w 5"/>
                  <a:gd name="T18" fmla="*/ 60 h 60"/>
                </a:gdLst>
                <a:ahLst/>
                <a:cxnLst>
                  <a:cxn ang="T10">
                    <a:pos x="T0" y="T1"/>
                  </a:cxn>
                  <a:cxn ang="T11">
                    <a:pos x="T2" y="T3"/>
                  </a:cxn>
                  <a:cxn ang="T12">
                    <a:pos x="T4" y="T5"/>
                  </a:cxn>
                  <a:cxn ang="T13">
                    <a:pos x="T6" y="T7"/>
                  </a:cxn>
                  <a:cxn ang="T14">
                    <a:pos x="T8" y="T9"/>
                  </a:cxn>
                </a:cxnLst>
                <a:rect l="T15" t="T16" r="T17" b="T18"/>
                <a:pathLst>
                  <a:path w="5" h="60">
                    <a:moveTo>
                      <a:pt x="0" y="60"/>
                    </a:moveTo>
                    <a:lnTo>
                      <a:pt x="2" y="43"/>
                    </a:lnTo>
                    <a:lnTo>
                      <a:pt x="2" y="22"/>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30" name="Freeform 403"/>
              <p:cNvSpPr>
                <a:spLocks/>
              </p:cNvSpPr>
              <p:nvPr/>
            </p:nvSpPr>
            <p:spPr bwMode="auto">
              <a:xfrm>
                <a:off x="2316" y="974"/>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31" name="Freeform 404"/>
              <p:cNvSpPr>
                <a:spLocks/>
              </p:cNvSpPr>
              <p:nvPr/>
            </p:nvSpPr>
            <p:spPr bwMode="auto">
              <a:xfrm>
                <a:off x="2321" y="1013"/>
                <a:ext cx="7" cy="39"/>
              </a:xfrm>
              <a:custGeom>
                <a:avLst/>
                <a:gdLst>
                  <a:gd name="T0" fmla="*/ 0 w 7"/>
                  <a:gd name="T1" fmla="*/ 0 h 39"/>
                  <a:gd name="T2" fmla="*/ 2 w 7"/>
                  <a:gd name="T3" fmla="*/ 17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7"/>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832" name="Freeform 405"/>
              <p:cNvSpPr>
                <a:spLocks/>
              </p:cNvSpPr>
              <p:nvPr/>
            </p:nvSpPr>
            <p:spPr bwMode="auto">
              <a:xfrm>
                <a:off x="2328" y="1052"/>
                <a:ext cx="6" cy="38"/>
              </a:xfrm>
              <a:custGeom>
                <a:avLst/>
                <a:gdLst>
                  <a:gd name="T0" fmla="*/ 0 w 6"/>
                  <a:gd name="T1" fmla="*/ 0 h 38"/>
                  <a:gd name="T2" fmla="*/ 3 w 6"/>
                  <a:gd name="T3" fmla="*/ 17 h 38"/>
                  <a:gd name="T4" fmla="*/ 6 w 6"/>
                  <a:gd name="T5" fmla="*/ 38 h 38"/>
                  <a:gd name="T6" fmla="*/ 0 60000 65536"/>
                  <a:gd name="T7" fmla="*/ 0 60000 65536"/>
                  <a:gd name="T8" fmla="*/ 0 60000 65536"/>
                  <a:gd name="T9" fmla="*/ 0 w 6"/>
                  <a:gd name="T10" fmla="*/ 0 h 38"/>
                  <a:gd name="T11" fmla="*/ 6 w 6"/>
                  <a:gd name="T12" fmla="*/ 38 h 38"/>
                </a:gdLst>
                <a:ahLst/>
                <a:cxnLst>
                  <a:cxn ang="T6">
                    <a:pos x="T0" y="T1"/>
                  </a:cxn>
                  <a:cxn ang="T7">
                    <a:pos x="T2" y="T3"/>
                  </a:cxn>
                  <a:cxn ang="T8">
                    <a:pos x="T4" y="T5"/>
                  </a:cxn>
                </a:cxnLst>
                <a:rect l="T9" t="T10" r="T11" b="T12"/>
                <a:pathLst>
                  <a:path w="6" h="38">
                    <a:moveTo>
                      <a:pt x="0" y="0"/>
                    </a:moveTo>
                    <a:lnTo>
                      <a:pt x="3" y="17"/>
                    </a:lnTo>
                    <a:lnTo>
                      <a:pt x="6" y="38"/>
                    </a:lnTo>
                  </a:path>
                </a:pathLst>
              </a:custGeom>
              <a:solidFill>
                <a:srgbClr val="CC00CC"/>
              </a:solidFill>
              <a:ln w="12700">
                <a:solidFill>
                  <a:srgbClr val="CC00CC"/>
                </a:solidFill>
                <a:prstDash val="solid"/>
                <a:round/>
                <a:headEnd/>
                <a:tailEnd/>
              </a:ln>
            </p:spPr>
            <p:txBody>
              <a:bodyPr/>
              <a:lstStyle/>
              <a:p>
                <a:endParaRPr lang="es-ES"/>
              </a:p>
            </p:txBody>
          </p:sp>
          <p:sp>
            <p:nvSpPr>
              <p:cNvPr id="130833" name="Freeform 406"/>
              <p:cNvSpPr>
                <a:spLocks/>
              </p:cNvSpPr>
              <p:nvPr/>
            </p:nvSpPr>
            <p:spPr bwMode="auto">
              <a:xfrm>
                <a:off x="2334" y="1090"/>
                <a:ext cx="5" cy="52"/>
              </a:xfrm>
              <a:custGeom>
                <a:avLst/>
                <a:gdLst>
                  <a:gd name="T0" fmla="*/ 0 w 5"/>
                  <a:gd name="T1" fmla="*/ 0 h 52"/>
                  <a:gd name="T2" fmla="*/ 0 w 5"/>
                  <a:gd name="T3" fmla="*/ 13 h 52"/>
                  <a:gd name="T4" fmla="*/ 2 w 5"/>
                  <a:gd name="T5" fmla="*/ 31 h 52"/>
                  <a:gd name="T6" fmla="*/ 2 w 5"/>
                  <a:gd name="T7" fmla="*/ 44 h 52"/>
                  <a:gd name="T8" fmla="*/ 5 w 5"/>
                  <a:gd name="T9" fmla="*/ 52 h 52"/>
                  <a:gd name="T10" fmla="*/ 0 60000 65536"/>
                  <a:gd name="T11" fmla="*/ 0 60000 65536"/>
                  <a:gd name="T12" fmla="*/ 0 60000 65536"/>
                  <a:gd name="T13" fmla="*/ 0 60000 65536"/>
                  <a:gd name="T14" fmla="*/ 0 60000 65536"/>
                  <a:gd name="T15" fmla="*/ 0 w 5"/>
                  <a:gd name="T16" fmla="*/ 0 h 52"/>
                  <a:gd name="T17" fmla="*/ 5 w 5"/>
                  <a:gd name="T18" fmla="*/ 52 h 52"/>
                </a:gdLst>
                <a:ahLst/>
                <a:cxnLst>
                  <a:cxn ang="T10">
                    <a:pos x="T0" y="T1"/>
                  </a:cxn>
                  <a:cxn ang="T11">
                    <a:pos x="T2" y="T3"/>
                  </a:cxn>
                  <a:cxn ang="T12">
                    <a:pos x="T4" y="T5"/>
                  </a:cxn>
                  <a:cxn ang="T13">
                    <a:pos x="T6" y="T7"/>
                  </a:cxn>
                  <a:cxn ang="T14">
                    <a:pos x="T8" y="T9"/>
                  </a:cxn>
                </a:cxnLst>
                <a:rect l="T15" t="T16" r="T17" b="T18"/>
                <a:pathLst>
                  <a:path w="5" h="52">
                    <a:moveTo>
                      <a:pt x="0" y="0"/>
                    </a:moveTo>
                    <a:lnTo>
                      <a:pt x="0" y="13"/>
                    </a:lnTo>
                    <a:lnTo>
                      <a:pt x="2" y="31"/>
                    </a:lnTo>
                    <a:lnTo>
                      <a:pt x="2" y="44"/>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834" name="Freeform 407"/>
              <p:cNvSpPr>
                <a:spLocks/>
              </p:cNvSpPr>
              <p:nvPr/>
            </p:nvSpPr>
            <p:spPr bwMode="auto">
              <a:xfrm>
                <a:off x="2339"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35" name="Line 408"/>
              <p:cNvSpPr>
                <a:spLocks noChangeShapeType="1"/>
              </p:cNvSpPr>
              <p:nvPr/>
            </p:nvSpPr>
            <p:spPr bwMode="auto">
              <a:xfrm flipV="1">
                <a:off x="2346"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36" name="Freeform 409"/>
              <p:cNvSpPr>
                <a:spLocks/>
              </p:cNvSpPr>
              <p:nvPr/>
            </p:nvSpPr>
            <p:spPr bwMode="auto">
              <a:xfrm>
                <a:off x="2351" y="1022"/>
                <a:ext cx="6" cy="38"/>
              </a:xfrm>
              <a:custGeom>
                <a:avLst/>
                <a:gdLst>
                  <a:gd name="T0" fmla="*/ 0 w 6"/>
                  <a:gd name="T1" fmla="*/ 38 h 38"/>
                  <a:gd name="T2" fmla="*/ 3 w 6"/>
                  <a:gd name="T3" fmla="*/ 21 h 38"/>
                  <a:gd name="T4" fmla="*/ 6 w 6"/>
                  <a:gd name="T5" fmla="*/ 0 h 38"/>
                  <a:gd name="T6" fmla="*/ 0 60000 65536"/>
                  <a:gd name="T7" fmla="*/ 0 60000 65536"/>
                  <a:gd name="T8" fmla="*/ 0 60000 65536"/>
                  <a:gd name="T9" fmla="*/ 0 w 6"/>
                  <a:gd name="T10" fmla="*/ 0 h 38"/>
                  <a:gd name="T11" fmla="*/ 6 w 6"/>
                  <a:gd name="T12" fmla="*/ 38 h 38"/>
                </a:gdLst>
                <a:ahLst/>
                <a:cxnLst>
                  <a:cxn ang="T6">
                    <a:pos x="T0" y="T1"/>
                  </a:cxn>
                  <a:cxn ang="T7">
                    <a:pos x="T2" y="T3"/>
                  </a:cxn>
                  <a:cxn ang="T8">
                    <a:pos x="T4" y="T5"/>
                  </a:cxn>
                </a:cxnLst>
                <a:rect l="T9" t="T10" r="T11" b="T12"/>
                <a:pathLst>
                  <a:path w="6" h="38">
                    <a:moveTo>
                      <a:pt x="0" y="38"/>
                    </a:moveTo>
                    <a:lnTo>
                      <a:pt x="3" y="21"/>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837" name="Freeform 410"/>
              <p:cNvSpPr>
                <a:spLocks/>
              </p:cNvSpPr>
              <p:nvPr/>
            </p:nvSpPr>
            <p:spPr bwMode="auto">
              <a:xfrm>
                <a:off x="2357" y="966"/>
                <a:ext cx="7" cy="56"/>
              </a:xfrm>
              <a:custGeom>
                <a:avLst/>
                <a:gdLst>
                  <a:gd name="T0" fmla="*/ 0 w 7"/>
                  <a:gd name="T1" fmla="*/ 56 h 56"/>
                  <a:gd name="T2" fmla="*/ 2 w 7"/>
                  <a:gd name="T3" fmla="*/ 38 h 56"/>
                  <a:gd name="T4" fmla="*/ 2 w 7"/>
                  <a:gd name="T5" fmla="*/ 21 h 56"/>
                  <a:gd name="T6" fmla="*/ 5 w 7"/>
                  <a:gd name="T7" fmla="*/ 8 h 56"/>
                  <a:gd name="T8" fmla="*/ 7 w 7"/>
                  <a:gd name="T9" fmla="*/ 0 h 56"/>
                  <a:gd name="T10" fmla="*/ 7 w 7"/>
                  <a:gd name="T11" fmla="*/ 0 h 56"/>
                  <a:gd name="T12" fmla="*/ 0 60000 65536"/>
                  <a:gd name="T13" fmla="*/ 0 60000 65536"/>
                  <a:gd name="T14" fmla="*/ 0 60000 65536"/>
                  <a:gd name="T15" fmla="*/ 0 60000 65536"/>
                  <a:gd name="T16" fmla="*/ 0 60000 65536"/>
                  <a:gd name="T17" fmla="*/ 0 60000 65536"/>
                  <a:gd name="T18" fmla="*/ 0 w 7"/>
                  <a:gd name="T19" fmla="*/ 0 h 56"/>
                  <a:gd name="T20" fmla="*/ 7 w 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 h="56">
                    <a:moveTo>
                      <a:pt x="0" y="56"/>
                    </a:moveTo>
                    <a:lnTo>
                      <a:pt x="2" y="38"/>
                    </a:lnTo>
                    <a:lnTo>
                      <a:pt x="2" y="21"/>
                    </a:lnTo>
                    <a:lnTo>
                      <a:pt x="5"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38" name="Freeform 411"/>
              <p:cNvSpPr>
                <a:spLocks/>
              </p:cNvSpPr>
              <p:nvPr/>
            </p:nvSpPr>
            <p:spPr bwMode="auto">
              <a:xfrm>
                <a:off x="2364" y="966"/>
                <a:ext cx="5" cy="56"/>
              </a:xfrm>
              <a:custGeom>
                <a:avLst/>
                <a:gdLst>
                  <a:gd name="T0" fmla="*/ 0 w 5"/>
                  <a:gd name="T1" fmla="*/ 0 h 56"/>
                  <a:gd name="T2" fmla="*/ 3 w 5"/>
                  <a:gd name="T3" fmla="*/ 4 h 56"/>
                  <a:gd name="T4" fmla="*/ 3 w 5"/>
                  <a:gd name="T5" fmla="*/ 17 h 56"/>
                  <a:gd name="T6" fmla="*/ 5 w 5"/>
                  <a:gd name="T7" fmla="*/ 38 h 56"/>
                  <a:gd name="T8" fmla="*/ 5 w 5"/>
                  <a:gd name="T9" fmla="*/ 56 h 56"/>
                  <a:gd name="T10" fmla="*/ 0 60000 65536"/>
                  <a:gd name="T11" fmla="*/ 0 60000 65536"/>
                  <a:gd name="T12" fmla="*/ 0 60000 65536"/>
                  <a:gd name="T13" fmla="*/ 0 60000 65536"/>
                  <a:gd name="T14" fmla="*/ 0 60000 65536"/>
                  <a:gd name="T15" fmla="*/ 0 w 5"/>
                  <a:gd name="T16" fmla="*/ 0 h 56"/>
                  <a:gd name="T17" fmla="*/ 5 w 5"/>
                  <a:gd name="T18" fmla="*/ 56 h 56"/>
                </a:gdLst>
                <a:ahLst/>
                <a:cxnLst>
                  <a:cxn ang="T10">
                    <a:pos x="T0" y="T1"/>
                  </a:cxn>
                  <a:cxn ang="T11">
                    <a:pos x="T2" y="T3"/>
                  </a:cxn>
                  <a:cxn ang="T12">
                    <a:pos x="T4" y="T5"/>
                  </a:cxn>
                  <a:cxn ang="T13">
                    <a:pos x="T6" y="T7"/>
                  </a:cxn>
                  <a:cxn ang="T14">
                    <a:pos x="T8" y="T9"/>
                  </a:cxn>
                </a:cxnLst>
                <a:rect l="T15" t="T16" r="T17" b="T18"/>
                <a:pathLst>
                  <a:path w="5" h="56">
                    <a:moveTo>
                      <a:pt x="0" y="0"/>
                    </a:moveTo>
                    <a:lnTo>
                      <a:pt x="3" y="4"/>
                    </a:lnTo>
                    <a:lnTo>
                      <a:pt x="3" y="17"/>
                    </a:lnTo>
                    <a:lnTo>
                      <a:pt x="5" y="38"/>
                    </a:lnTo>
                    <a:lnTo>
                      <a:pt x="5" y="56"/>
                    </a:lnTo>
                  </a:path>
                </a:pathLst>
              </a:custGeom>
              <a:solidFill>
                <a:srgbClr val="CC00CC"/>
              </a:solidFill>
              <a:ln w="12700">
                <a:solidFill>
                  <a:srgbClr val="CC00CC"/>
                </a:solidFill>
                <a:prstDash val="solid"/>
                <a:round/>
                <a:headEnd/>
                <a:tailEnd/>
              </a:ln>
            </p:spPr>
            <p:txBody>
              <a:bodyPr/>
              <a:lstStyle/>
              <a:p>
                <a:endParaRPr lang="es-ES"/>
              </a:p>
            </p:txBody>
          </p:sp>
          <p:sp>
            <p:nvSpPr>
              <p:cNvPr id="130839" name="Freeform 412"/>
              <p:cNvSpPr>
                <a:spLocks/>
              </p:cNvSpPr>
              <p:nvPr/>
            </p:nvSpPr>
            <p:spPr bwMode="auto">
              <a:xfrm>
                <a:off x="2369" y="1022"/>
                <a:ext cx="5" cy="86"/>
              </a:xfrm>
              <a:custGeom>
                <a:avLst/>
                <a:gdLst>
                  <a:gd name="T0" fmla="*/ 0 w 5"/>
                  <a:gd name="T1" fmla="*/ 0 h 86"/>
                  <a:gd name="T2" fmla="*/ 0 w 5"/>
                  <a:gd name="T3" fmla="*/ 21 h 86"/>
                  <a:gd name="T4" fmla="*/ 3 w 5"/>
                  <a:gd name="T5" fmla="*/ 47 h 86"/>
                  <a:gd name="T6" fmla="*/ 3 w 5"/>
                  <a:gd name="T7" fmla="*/ 68 h 86"/>
                  <a:gd name="T8" fmla="*/ 5 w 5"/>
                  <a:gd name="T9" fmla="*/ 81 h 86"/>
                  <a:gd name="T10" fmla="*/ 5 w 5"/>
                  <a:gd name="T11" fmla="*/ 86 h 86"/>
                  <a:gd name="T12" fmla="*/ 0 60000 65536"/>
                  <a:gd name="T13" fmla="*/ 0 60000 65536"/>
                  <a:gd name="T14" fmla="*/ 0 60000 65536"/>
                  <a:gd name="T15" fmla="*/ 0 60000 65536"/>
                  <a:gd name="T16" fmla="*/ 0 60000 65536"/>
                  <a:gd name="T17" fmla="*/ 0 60000 65536"/>
                  <a:gd name="T18" fmla="*/ 0 w 5"/>
                  <a:gd name="T19" fmla="*/ 0 h 86"/>
                  <a:gd name="T20" fmla="*/ 5 w 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 h="86">
                    <a:moveTo>
                      <a:pt x="0" y="0"/>
                    </a:moveTo>
                    <a:lnTo>
                      <a:pt x="0" y="21"/>
                    </a:lnTo>
                    <a:lnTo>
                      <a:pt x="3" y="47"/>
                    </a:lnTo>
                    <a:lnTo>
                      <a:pt x="3" y="68"/>
                    </a:lnTo>
                    <a:lnTo>
                      <a:pt x="5" y="81"/>
                    </a:lnTo>
                    <a:lnTo>
                      <a:pt x="5" y="86"/>
                    </a:lnTo>
                  </a:path>
                </a:pathLst>
              </a:custGeom>
              <a:solidFill>
                <a:srgbClr val="CC00CC"/>
              </a:solidFill>
              <a:ln w="12700">
                <a:solidFill>
                  <a:srgbClr val="CC00CC"/>
                </a:solidFill>
                <a:prstDash val="solid"/>
                <a:round/>
                <a:headEnd/>
                <a:tailEnd/>
              </a:ln>
            </p:spPr>
            <p:txBody>
              <a:bodyPr/>
              <a:lstStyle/>
              <a:p>
                <a:endParaRPr lang="es-ES"/>
              </a:p>
            </p:txBody>
          </p:sp>
          <p:sp>
            <p:nvSpPr>
              <p:cNvPr id="130840" name="Freeform 413"/>
              <p:cNvSpPr>
                <a:spLocks/>
              </p:cNvSpPr>
              <p:nvPr/>
            </p:nvSpPr>
            <p:spPr bwMode="auto">
              <a:xfrm>
                <a:off x="2374" y="1099"/>
                <a:ext cx="8" cy="9"/>
              </a:xfrm>
              <a:custGeom>
                <a:avLst/>
                <a:gdLst>
                  <a:gd name="T0" fmla="*/ 0 w 8"/>
                  <a:gd name="T1" fmla="*/ 9 h 9"/>
                  <a:gd name="T2" fmla="*/ 3 w 8"/>
                  <a:gd name="T3" fmla="*/ 9 h 9"/>
                  <a:gd name="T4" fmla="*/ 3 w 8"/>
                  <a:gd name="T5" fmla="*/ 4 h 9"/>
                  <a:gd name="T6" fmla="*/ 6 w 8"/>
                  <a:gd name="T7" fmla="*/ 0 h 9"/>
                  <a:gd name="T8" fmla="*/ 8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3" y="9"/>
                    </a:lnTo>
                    <a:lnTo>
                      <a:pt x="3" y="4"/>
                    </a:lnTo>
                    <a:lnTo>
                      <a:pt x="6" y="0"/>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41" name="Freeform 414"/>
              <p:cNvSpPr>
                <a:spLocks/>
              </p:cNvSpPr>
              <p:nvPr/>
            </p:nvSpPr>
            <p:spPr bwMode="auto">
              <a:xfrm>
                <a:off x="2382" y="1099"/>
                <a:ext cx="5" cy="52"/>
              </a:xfrm>
              <a:custGeom>
                <a:avLst/>
                <a:gdLst>
                  <a:gd name="T0" fmla="*/ 0 w 5"/>
                  <a:gd name="T1" fmla="*/ 0 h 52"/>
                  <a:gd name="T2" fmla="*/ 0 w 5"/>
                  <a:gd name="T3" fmla="*/ 4 h 52"/>
                  <a:gd name="T4" fmla="*/ 3 w 5"/>
                  <a:gd name="T5" fmla="*/ 9 h 52"/>
                  <a:gd name="T6" fmla="*/ 3 w 5"/>
                  <a:gd name="T7" fmla="*/ 26 h 52"/>
                  <a:gd name="T8" fmla="*/ 5 w 5"/>
                  <a:gd name="T9" fmla="*/ 43 h 52"/>
                  <a:gd name="T10" fmla="*/ 5 w 5"/>
                  <a:gd name="T11" fmla="*/ 47 h 52"/>
                  <a:gd name="T12" fmla="*/ 5 w 5"/>
                  <a:gd name="T13" fmla="*/ 52 h 52"/>
                  <a:gd name="T14" fmla="*/ 0 60000 65536"/>
                  <a:gd name="T15" fmla="*/ 0 60000 65536"/>
                  <a:gd name="T16" fmla="*/ 0 60000 65536"/>
                  <a:gd name="T17" fmla="*/ 0 60000 65536"/>
                  <a:gd name="T18" fmla="*/ 0 60000 65536"/>
                  <a:gd name="T19" fmla="*/ 0 60000 65536"/>
                  <a:gd name="T20" fmla="*/ 0 60000 65536"/>
                  <a:gd name="T21" fmla="*/ 0 w 5"/>
                  <a:gd name="T22" fmla="*/ 0 h 52"/>
                  <a:gd name="T23" fmla="*/ 5 w 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2">
                    <a:moveTo>
                      <a:pt x="0" y="0"/>
                    </a:moveTo>
                    <a:lnTo>
                      <a:pt x="0" y="4"/>
                    </a:lnTo>
                    <a:lnTo>
                      <a:pt x="3" y="9"/>
                    </a:lnTo>
                    <a:lnTo>
                      <a:pt x="3" y="26"/>
                    </a:lnTo>
                    <a:lnTo>
                      <a:pt x="5" y="43"/>
                    </a:lnTo>
                    <a:lnTo>
                      <a:pt x="5" y="47"/>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842" name="Freeform 415"/>
              <p:cNvSpPr>
                <a:spLocks/>
              </p:cNvSpPr>
              <p:nvPr/>
            </p:nvSpPr>
            <p:spPr bwMode="auto">
              <a:xfrm>
                <a:off x="2387" y="1116"/>
                <a:ext cx="5" cy="35"/>
              </a:xfrm>
              <a:custGeom>
                <a:avLst/>
                <a:gdLst>
                  <a:gd name="T0" fmla="*/ 0 w 5"/>
                  <a:gd name="T1" fmla="*/ 35 h 35"/>
                  <a:gd name="T2" fmla="*/ 0 w 5"/>
                  <a:gd name="T3" fmla="*/ 30 h 35"/>
                  <a:gd name="T4" fmla="*/ 3 w 5"/>
                  <a:gd name="T5" fmla="*/ 22 h 35"/>
                  <a:gd name="T6" fmla="*/ 3 w 5"/>
                  <a:gd name="T7" fmla="*/ 9 h 35"/>
                  <a:gd name="T8" fmla="*/ 5 w 5"/>
                  <a:gd name="T9" fmla="*/ 0 h 35"/>
                  <a:gd name="T10" fmla="*/ 0 60000 65536"/>
                  <a:gd name="T11" fmla="*/ 0 60000 65536"/>
                  <a:gd name="T12" fmla="*/ 0 60000 65536"/>
                  <a:gd name="T13" fmla="*/ 0 60000 65536"/>
                  <a:gd name="T14" fmla="*/ 0 60000 65536"/>
                  <a:gd name="T15" fmla="*/ 0 w 5"/>
                  <a:gd name="T16" fmla="*/ 0 h 35"/>
                  <a:gd name="T17" fmla="*/ 5 w 5"/>
                  <a:gd name="T18" fmla="*/ 35 h 35"/>
                </a:gdLst>
                <a:ahLst/>
                <a:cxnLst>
                  <a:cxn ang="T10">
                    <a:pos x="T0" y="T1"/>
                  </a:cxn>
                  <a:cxn ang="T11">
                    <a:pos x="T2" y="T3"/>
                  </a:cxn>
                  <a:cxn ang="T12">
                    <a:pos x="T4" y="T5"/>
                  </a:cxn>
                  <a:cxn ang="T13">
                    <a:pos x="T6" y="T7"/>
                  </a:cxn>
                  <a:cxn ang="T14">
                    <a:pos x="T8" y="T9"/>
                  </a:cxn>
                </a:cxnLst>
                <a:rect l="T15" t="T16" r="T17" b="T18"/>
                <a:pathLst>
                  <a:path w="5" h="35">
                    <a:moveTo>
                      <a:pt x="0" y="35"/>
                    </a:moveTo>
                    <a:lnTo>
                      <a:pt x="0" y="30"/>
                    </a:lnTo>
                    <a:lnTo>
                      <a:pt x="3" y="22"/>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43" name="Freeform 416"/>
              <p:cNvSpPr>
                <a:spLocks/>
              </p:cNvSpPr>
              <p:nvPr/>
            </p:nvSpPr>
            <p:spPr bwMode="auto">
              <a:xfrm>
                <a:off x="2392" y="1103"/>
                <a:ext cx="8" cy="13"/>
              </a:xfrm>
              <a:custGeom>
                <a:avLst/>
                <a:gdLst>
                  <a:gd name="T0" fmla="*/ 0 w 8"/>
                  <a:gd name="T1" fmla="*/ 13 h 13"/>
                  <a:gd name="T2" fmla="*/ 3 w 8"/>
                  <a:gd name="T3" fmla="*/ 9 h 13"/>
                  <a:gd name="T4" fmla="*/ 5 w 8"/>
                  <a:gd name="T5" fmla="*/ 5 h 13"/>
                  <a:gd name="T6" fmla="*/ 8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0" y="13"/>
                    </a:moveTo>
                    <a:lnTo>
                      <a:pt x="3" y="9"/>
                    </a:lnTo>
                    <a:lnTo>
                      <a:pt x="5" y="5"/>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44" name="Freeform 417"/>
              <p:cNvSpPr>
                <a:spLocks/>
              </p:cNvSpPr>
              <p:nvPr/>
            </p:nvSpPr>
            <p:spPr bwMode="auto">
              <a:xfrm>
                <a:off x="2400" y="1052"/>
                <a:ext cx="5" cy="51"/>
              </a:xfrm>
              <a:custGeom>
                <a:avLst/>
                <a:gdLst>
                  <a:gd name="T0" fmla="*/ 0 w 5"/>
                  <a:gd name="T1" fmla="*/ 51 h 51"/>
                  <a:gd name="T2" fmla="*/ 3 w 5"/>
                  <a:gd name="T3" fmla="*/ 30 h 51"/>
                  <a:gd name="T4" fmla="*/ 5 w 5"/>
                  <a:gd name="T5" fmla="*/ 0 h 51"/>
                  <a:gd name="T6" fmla="*/ 0 60000 65536"/>
                  <a:gd name="T7" fmla="*/ 0 60000 65536"/>
                  <a:gd name="T8" fmla="*/ 0 60000 65536"/>
                  <a:gd name="T9" fmla="*/ 0 w 5"/>
                  <a:gd name="T10" fmla="*/ 0 h 51"/>
                  <a:gd name="T11" fmla="*/ 5 w 5"/>
                  <a:gd name="T12" fmla="*/ 51 h 51"/>
                </a:gdLst>
                <a:ahLst/>
                <a:cxnLst>
                  <a:cxn ang="T6">
                    <a:pos x="T0" y="T1"/>
                  </a:cxn>
                  <a:cxn ang="T7">
                    <a:pos x="T2" y="T3"/>
                  </a:cxn>
                  <a:cxn ang="T8">
                    <a:pos x="T4" y="T5"/>
                  </a:cxn>
                </a:cxnLst>
                <a:rect l="T9" t="T10" r="T11" b="T12"/>
                <a:pathLst>
                  <a:path w="5" h="51">
                    <a:moveTo>
                      <a:pt x="0" y="51"/>
                    </a:moveTo>
                    <a:lnTo>
                      <a:pt x="3" y="30"/>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45" name="Freeform 418"/>
              <p:cNvSpPr>
                <a:spLocks/>
              </p:cNvSpPr>
              <p:nvPr/>
            </p:nvSpPr>
            <p:spPr bwMode="auto">
              <a:xfrm>
                <a:off x="2405" y="961"/>
                <a:ext cx="5" cy="91"/>
              </a:xfrm>
              <a:custGeom>
                <a:avLst/>
                <a:gdLst>
                  <a:gd name="T0" fmla="*/ 0 w 5"/>
                  <a:gd name="T1" fmla="*/ 91 h 91"/>
                  <a:gd name="T2" fmla="*/ 0 w 5"/>
                  <a:gd name="T3" fmla="*/ 82 h 91"/>
                  <a:gd name="T4" fmla="*/ 0 w 5"/>
                  <a:gd name="T5" fmla="*/ 65 h 91"/>
                  <a:gd name="T6" fmla="*/ 3 w 5"/>
                  <a:gd name="T7" fmla="*/ 35 h 91"/>
                  <a:gd name="T8" fmla="*/ 3 w 5"/>
                  <a:gd name="T9" fmla="*/ 22 h 91"/>
                  <a:gd name="T10" fmla="*/ 3 w 5"/>
                  <a:gd name="T11" fmla="*/ 13 h 91"/>
                  <a:gd name="T12" fmla="*/ 5 w 5"/>
                  <a:gd name="T13" fmla="*/ 5 h 91"/>
                  <a:gd name="T14" fmla="*/ 5 w 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1"/>
                  <a:gd name="T26" fmla="*/ 5 w 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1">
                    <a:moveTo>
                      <a:pt x="0" y="91"/>
                    </a:moveTo>
                    <a:lnTo>
                      <a:pt x="0" y="82"/>
                    </a:lnTo>
                    <a:lnTo>
                      <a:pt x="0" y="65"/>
                    </a:lnTo>
                    <a:lnTo>
                      <a:pt x="3" y="35"/>
                    </a:lnTo>
                    <a:lnTo>
                      <a:pt x="3" y="22"/>
                    </a:lnTo>
                    <a:lnTo>
                      <a:pt x="3" y="13"/>
                    </a:lnTo>
                    <a:lnTo>
                      <a:pt x="5"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46" name="Freeform 419"/>
              <p:cNvSpPr>
                <a:spLocks/>
              </p:cNvSpPr>
              <p:nvPr/>
            </p:nvSpPr>
            <p:spPr bwMode="auto">
              <a:xfrm>
                <a:off x="2410" y="961"/>
                <a:ext cx="8" cy="91"/>
              </a:xfrm>
              <a:custGeom>
                <a:avLst/>
                <a:gdLst>
                  <a:gd name="T0" fmla="*/ 0 w 8"/>
                  <a:gd name="T1" fmla="*/ 0 h 91"/>
                  <a:gd name="T2" fmla="*/ 0 w 8"/>
                  <a:gd name="T3" fmla="*/ 5 h 91"/>
                  <a:gd name="T4" fmla="*/ 3 w 8"/>
                  <a:gd name="T5" fmla="*/ 9 h 91"/>
                  <a:gd name="T6" fmla="*/ 3 w 8"/>
                  <a:gd name="T7" fmla="*/ 22 h 91"/>
                  <a:gd name="T8" fmla="*/ 3 w 8"/>
                  <a:gd name="T9" fmla="*/ 35 h 91"/>
                  <a:gd name="T10" fmla="*/ 5 w 8"/>
                  <a:gd name="T11" fmla="*/ 65 h 91"/>
                  <a:gd name="T12" fmla="*/ 8 w 8"/>
                  <a:gd name="T13" fmla="*/ 91 h 91"/>
                  <a:gd name="T14" fmla="*/ 0 60000 65536"/>
                  <a:gd name="T15" fmla="*/ 0 60000 65536"/>
                  <a:gd name="T16" fmla="*/ 0 60000 65536"/>
                  <a:gd name="T17" fmla="*/ 0 60000 65536"/>
                  <a:gd name="T18" fmla="*/ 0 60000 65536"/>
                  <a:gd name="T19" fmla="*/ 0 60000 65536"/>
                  <a:gd name="T20" fmla="*/ 0 60000 65536"/>
                  <a:gd name="T21" fmla="*/ 0 w 8"/>
                  <a:gd name="T22" fmla="*/ 0 h 91"/>
                  <a:gd name="T23" fmla="*/ 8 w 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1">
                    <a:moveTo>
                      <a:pt x="0" y="0"/>
                    </a:moveTo>
                    <a:lnTo>
                      <a:pt x="0" y="5"/>
                    </a:lnTo>
                    <a:lnTo>
                      <a:pt x="3" y="9"/>
                    </a:lnTo>
                    <a:lnTo>
                      <a:pt x="3" y="22"/>
                    </a:lnTo>
                    <a:lnTo>
                      <a:pt x="3" y="35"/>
                    </a:lnTo>
                    <a:lnTo>
                      <a:pt x="5" y="65"/>
                    </a:lnTo>
                    <a:lnTo>
                      <a:pt x="8" y="91"/>
                    </a:lnTo>
                  </a:path>
                </a:pathLst>
              </a:custGeom>
              <a:solidFill>
                <a:srgbClr val="CC00CC"/>
              </a:solidFill>
              <a:ln w="12700">
                <a:solidFill>
                  <a:srgbClr val="CC00CC"/>
                </a:solidFill>
                <a:prstDash val="solid"/>
                <a:round/>
                <a:headEnd/>
                <a:tailEnd/>
              </a:ln>
            </p:spPr>
            <p:txBody>
              <a:bodyPr/>
              <a:lstStyle/>
              <a:p>
                <a:endParaRPr lang="es-ES"/>
              </a:p>
            </p:txBody>
          </p:sp>
          <p:sp>
            <p:nvSpPr>
              <p:cNvPr id="130847" name="Freeform 420"/>
              <p:cNvSpPr>
                <a:spLocks/>
              </p:cNvSpPr>
              <p:nvPr/>
            </p:nvSpPr>
            <p:spPr bwMode="auto">
              <a:xfrm>
                <a:off x="2418" y="1052"/>
                <a:ext cx="5" cy="99"/>
              </a:xfrm>
              <a:custGeom>
                <a:avLst/>
                <a:gdLst>
                  <a:gd name="T0" fmla="*/ 0 w 5"/>
                  <a:gd name="T1" fmla="*/ 0 h 99"/>
                  <a:gd name="T2" fmla="*/ 0 w 5"/>
                  <a:gd name="T3" fmla="*/ 13 h 99"/>
                  <a:gd name="T4" fmla="*/ 2 w 5"/>
                  <a:gd name="T5" fmla="*/ 30 h 99"/>
                  <a:gd name="T6" fmla="*/ 2 w 5"/>
                  <a:gd name="T7" fmla="*/ 64 h 99"/>
                  <a:gd name="T8" fmla="*/ 2 w 5"/>
                  <a:gd name="T9" fmla="*/ 82 h 99"/>
                  <a:gd name="T10" fmla="*/ 5 w 5"/>
                  <a:gd name="T11" fmla="*/ 94 h 99"/>
                  <a:gd name="T12" fmla="*/ 5 w 5"/>
                  <a:gd name="T13" fmla="*/ 99 h 99"/>
                  <a:gd name="T14" fmla="*/ 5 w 5"/>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9"/>
                  <a:gd name="T26" fmla="*/ 5 w 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9">
                    <a:moveTo>
                      <a:pt x="0" y="0"/>
                    </a:moveTo>
                    <a:lnTo>
                      <a:pt x="0" y="13"/>
                    </a:lnTo>
                    <a:lnTo>
                      <a:pt x="2" y="30"/>
                    </a:lnTo>
                    <a:lnTo>
                      <a:pt x="2" y="64"/>
                    </a:lnTo>
                    <a:lnTo>
                      <a:pt x="2" y="82"/>
                    </a:lnTo>
                    <a:lnTo>
                      <a:pt x="5" y="94"/>
                    </a:lnTo>
                    <a:lnTo>
                      <a:pt x="5" y="99"/>
                    </a:lnTo>
                  </a:path>
                </a:pathLst>
              </a:custGeom>
              <a:solidFill>
                <a:srgbClr val="CC00CC"/>
              </a:solidFill>
              <a:ln w="12700">
                <a:solidFill>
                  <a:srgbClr val="CC00CC"/>
                </a:solidFill>
                <a:prstDash val="solid"/>
                <a:round/>
                <a:headEnd/>
                <a:tailEnd/>
              </a:ln>
            </p:spPr>
            <p:txBody>
              <a:bodyPr/>
              <a:lstStyle/>
              <a:p>
                <a:endParaRPr lang="es-ES"/>
              </a:p>
            </p:txBody>
          </p:sp>
          <p:sp>
            <p:nvSpPr>
              <p:cNvPr id="130848" name="Freeform 421"/>
              <p:cNvSpPr>
                <a:spLocks/>
              </p:cNvSpPr>
              <p:nvPr/>
            </p:nvSpPr>
            <p:spPr bwMode="auto">
              <a:xfrm>
                <a:off x="2423" y="974"/>
                <a:ext cx="5" cy="177"/>
              </a:xfrm>
              <a:custGeom>
                <a:avLst/>
                <a:gdLst>
                  <a:gd name="T0" fmla="*/ 0 w 5"/>
                  <a:gd name="T1" fmla="*/ 177 h 177"/>
                  <a:gd name="T2" fmla="*/ 0 w 5"/>
                  <a:gd name="T3" fmla="*/ 172 h 177"/>
                  <a:gd name="T4" fmla="*/ 0 w 5"/>
                  <a:gd name="T5" fmla="*/ 164 h 177"/>
                  <a:gd name="T6" fmla="*/ 0 w 5"/>
                  <a:gd name="T7" fmla="*/ 142 h 177"/>
                  <a:gd name="T8" fmla="*/ 3 w 5"/>
                  <a:gd name="T9" fmla="*/ 116 h 177"/>
                  <a:gd name="T10" fmla="*/ 3 w 5"/>
                  <a:gd name="T11" fmla="*/ 82 h 177"/>
                  <a:gd name="T12" fmla="*/ 3 w 5"/>
                  <a:gd name="T13" fmla="*/ 52 h 177"/>
                  <a:gd name="T14" fmla="*/ 3 w 5"/>
                  <a:gd name="T15" fmla="*/ 26 h 177"/>
                  <a:gd name="T16" fmla="*/ 5 w 5"/>
                  <a:gd name="T17" fmla="*/ 9 h 177"/>
                  <a:gd name="T18" fmla="*/ 5 w 5"/>
                  <a:gd name="T19" fmla="*/ 0 h 177"/>
                  <a:gd name="T20" fmla="*/ 5 w 5"/>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77"/>
                  <a:gd name="T35" fmla="*/ 5 w 5"/>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77">
                    <a:moveTo>
                      <a:pt x="0" y="177"/>
                    </a:moveTo>
                    <a:lnTo>
                      <a:pt x="0" y="172"/>
                    </a:lnTo>
                    <a:lnTo>
                      <a:pt x="0" y="164"/>
                    </a:lnTo>
                    <a:lnTo>
                      <a:pt x="0" y="142"/>
                    </a:lnTo>
                    <a:lnTo>
                      <a:pt x="3" y="116"/>
                    </a:lnTo>
                    <a:lnTo>
                      <a:pt x="3" y="82"/>
                    </a:lnTo>
                    <a:lnTo>
                      <a:pt x="3" y="52"/>
                    </a:lnTo>
                    <a:lnTo>
                      <a:pt x="3" y="26"/>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49" name="Freeform 422"/>
              <p:cNvSpPr>
                <a:spLocks/>
              </p:cNvSpPr>
              <p:nvPr/>
            </p:nvSpPr>
            <p:spPr bwMode="auto">
              <a:xfrm>
                <a:off x="2428" y="974"/>
                <a:ext cx="8" cy="168"/>
              </a:xfrm>
              <a:custGeom>
                <a:avLst/>
                <a:gdLst>
                  <a:gd name="T0" fmla="*/ 0 w 8"/>
                  <a:gd name="T1" fmla="*/ 0 h 168"/>
                  <a:gd name="T2" fmla="*/ 0 w 8"/>
                  <a:gd name="T3" fmla="*/ 0 h 168"/>
                  <a:gd name="T4" fmla="*/ 0 w 8"/>
                  <a:gd name="T5" fmla="*/ 4 h 168"/>
                  <a:gd name="T6" fmla="*/ 3 w 8"/>
                  <a:gd name="T7" fmla="*/ 22 h 168"/>
                  <a:gd name="T8" fmla="*/ 3 w 8"/>
                  <a:gd name="T9" fmla="*/ 48 h 168"/>
                  <a:gd name="T10" fmla="*/ 3 w 8"/>
                  <a:gd name="T11" fmla="*/ 73 h 168"/>
                  <a:gd name="T12" fmla="*/ 5 w 8"/>
                  <a:gd name="T13" fmla="*/ 104 h 168"/>
                  <a:gd name="T14" fmla="*/ 5 w 8"/>
                  <a:gd name="T15" fmla="*/ 134 h 168"/>
                  <a:gd name="T16" fmla="*/ 8 w 8"/>
                  <a:gd name="T17" fmla="*/ 155 h 168"/>
                  <a:gd name="T18" fmla="*/ 8 w 8"/>
                  <a:gd name="T19" fmla="*/ 16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68"/>
                  <a:gd name="T32" fmla="*/ 8 w 8"/>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68">
                    <a:moveTo>
                      <a:pt x="0" y="0"/>
                    </a:moveTo>
                    <a:lnTo>
                      <a:pt x="0" y="0"/>
                    </a:lnTo>
                    <a:lnTo>
                      <a:pt x="0" y="4"/>
                    </a:lnTo>
                    <a:lnTo>
                      <a:pt x="3" y="22"/>
                    </a:lnTo>
                    <a:lnTo>
                      <a:pt x="3" y="48"/>
                    </a:lnTo>
                    <a:lnTo>
                      <a:pt x="3" y="73"/>
                    </a:lnTo>
                    <a:lnTo>
                      <a:pt x="5" y="104"/>
                    </a:lnTo>
                    <a:lnTo>
                      <a:pt x="5" y="134"/>
                    </a:lnTo>
                    <a:lnTo>
                      <a:pt x="8" y="155"/>
                    </a:lnTo>
                    <a:lnTo>
                      <a:pt x="8" y="168"/>
                    </a:lnTo>
                  </a:path>
                </a:pathLst>
              </a:custGeom>
              <a:solidFill>
                <a:srgbClr val="CC00CC"/>
              </a:solidFill>
              <a:ln w="12700">
                <a:solidFill>
                  <a:srgbClr val="CC00CC"/>
                </a:solidFill>
                <a:prstDash val="solid"/>
                <a:round/>
                <a:headEnd/>
                <a:tailEnd/>
              </a:ln>
            </p:spPr>
            <p:txBody>
              <a:bodyPr/>
              <a:lstStyle/>
              <a:p>
                <a:endParaRPr lang="es-ES"/>
              </a:p>
            </p:txBody>
          </p:sp>
          <p:sp>
            <p:nvSpPr>
              <p:cNvPr id="130850" name="Freeform 423"/>
              <p:cNvSpPr>
                <a:spLocks/>
              </p:cNvSpPr>
              <p:nvPr/>
            </p:nvSpPr>
            <p:spPr bwMode="auto">
              <a:xfrm>
                <a:off x="2436" y="1112"/>
                <a:ext cx="5" cy="34"/>
              </a:xfrm>
              <a:custGeom>
                <a:avLst/>
                <a:gdLst>
                  <a:gd name="T0" fmla="*/ 0 w 5"/>
                  <a:gd name="T1" fmla="*/ 30 h 34"/>
                  <a:gd name="T2" fmla="*/ 0 w 5"/>
                  <a:gd name="T3" fmla="*/ 34 h 34"/>
                  <a:gd name="T4" fmla="*/ 0 w 5"/>
                  <a:gd name="T5" fmla="*/ 34 h 34"/>
                  <a:gd name="T6" fmla="*/ 2 w 5"/>
                  <a:gd name="T7" fmla="*/ 26 h 34"/>
                  <a:gd name="T8" fmla="*/ 5 w 5"/>
                  <a:gd name="T9" fmla="*/ 13 h 34"/>
                  <a:gd name="T10" fmla="*/ 5 w 5"/>
                  <a:gd name="T11" fmla="*/ 0 h 34"/>
                  <a:gd name="T12" fmla="*/ 0 60000 65536"/>
                  <a:gd name="T13" fmla="*/ 0 60000 65536"/>
                  <a:gd name="T14" fmla="*/ 0 60000 65536"/>
                  <a:gd name="T15" fmla="*/ 0 60000 65536"/>
                  <a:gd name="T16" fmla="*/ 0 60000 65536"/>
                  <a:gd name="T17" fmla="*/ 0 60000 65536"/>
                  <a:gd name="T18" fmla="*/ 0 w 5"/>
                  <a:gd name="T19" fmla="*/ 0 h 34"/>
                  <a:gd name="T20" fmla="*/ 5 w 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 h="34">
                    <a:moveTo>
                      <a:pt x="0" y="30"/>
                    </a:moveTo>
                    <a:lnTo>
                      <a:pt x="0" y="34"/>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51" name="Freeform 424"/>
              <p:cNvSpPr>
                <a:spLocks/>
              </p:cNvSpPr>
              <p:nvPr/>
            </p:nvSpPr>
            <p:spPr bwMode="auto">
              <a:xfrm>
                <a:off x="2441" y="1052"/>
                <a:ext cx="5" cy="60"/>
              </a:xfrm>
              <a:custGeom>
                <a:avLst/>
                <a:gdLst>
                  <a:gd name="T0" fmla="*/ 0 w 5"/>
                  <a:gd name="T1" fmla="*/ 60 h 60"/>
                  <a:gd name="T2" fmla="*/ 0 w 5"/>
                  <a:gd name="T3" fmla="*/ 47 h 60"/>
                  <a:gd name="T4" fmla="*/ 2 w 5"/>
                  <a:gd name="T5" fmla="*/ 30 h 60"/>
                  <a:gd name="T6" fmla="*/ 2 w 5"/>
                  <a:gd name="T7" fmla="*/ 13 h 60"/>
                  <a:gd name="T8" fmla="*/ 5 w 5"/>
                  <a:gd name="T9" fmla="*/ 0 h 60"/>
                  <a:gd name="T10" fmla="*/ 0 60000 65536"/>
                  <a:gd name="T11" fmla="*/ 0 60000 65536"/>
                  <a:gd name="T12" fmla="*/ 0 60000 65536"/>
                  <a:gd name="T13" fmla="*/ 0 60000 65536"/>
                  <a:gd name="T14" fmla="*/ 0 60000 65536"/>
                  <a:gd name="T15" fmla="*/ 0 w 5"/>
                  <a:gd name="T16" fmla="*/ 0 h 60"/>
                  <a:gd name="T17" fmla="*/ 5 w 5"/>
                  <a:gd name="T18" fmla="*/ 60 h 60"/>
                </a:gdLst>
                <a:ahLst/>
                <a:cxnLst>
                  <a:cxn ang="T10">
                    <a:pos x="T0" y="T1"/>
                  </a:cxn>
                  <a:cxn ang="T11">
                    <a:pos x="T2" y="T3"/>
                  </a:cxn>
                  <a:cxn ang="T12">
                    <a:pos x="T4" y="T5"/>
                  </a:cxn>
                  <a:cxn ang="T13">
                    <a:pos x="T6" y="T7"/>
                  </a:cxn>
                  <a:cxn ang="T14">
                    <a:pos x="T8" y="T9"/>
                  </a:cxn>
                </a:cxnLst>
                <a:rect l="T15" t="T16" r="T17" b="T18"/>
                <a:pathLst>
                  <a:path w="5" h="60">
                    <a:moveTo>
                      <a:pt x="0" y="60"/>
                    </a:moveTo>
                    <a:lnTo>
                      <a:pt x="0" y="47"/>
                    </a:lnTo>
                    <a:lnTo>
                      <a:pt x="2" y="30"/>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52" name="Freeform 425"/>
              <p:cNvSpPr>
                <a:spLocks/>
              </p:cNvSpPr>
              <p:nvPr/>
            </p:nvSpPr>
            <p:spPr bwMode="auto">
              <a:xfrm>
                <a:off x="2446" y="1022"/>
                <a:ext cx="8" cy="30"/>
              </a:xfrm>
              <a:custGeom>
                <a:avLst/>
                <a:gdLst>
                  <a:gd name="T0" fmla="*/ 0 w 8"/>
                  <a:gd name="T1" fmla="*/ 30 h 30"/>
                  <a:gd name="T2" fmla="*/ 2 w 8"/>
                  <a:gd name="T3" fmla="*/ 21 h 30"/>
                  <a:gd name="T4" fmla="*/ 2 w 8"/>
                  <a:gd name="T5" fmla="*/ 12 h 30"/>
                  <a:gd name="T6" fmla="*/ 5 w 8"/>
                  <a:gd name="T7" fmla="*/ 8 h 30"/>
                  <a:gd name="T8" fmla="*/ 8 w 8"/>
                  <a:gd name="T9" fmla="*/ 0 h 30"/>
                  <a:gd name="T10" fmla="*/ 0 60000 65536"/>
                  <a:gd name="T11" fmla="*/ 0 60000 65536"/>
                  <a:gd name="T12" fmla="*/ 0 60000 65536"/>
                  <a:gd name="T13" fmla="*/ 0 60000 65536"/>
                  <a:gd name="T14" fmla="*/ 0 60000 65536"/>
                  <a:gd name="T15" fmla="*/ 0 w 8"/>
                  <a:gd name="T16" fmla="*/ 0 h 30"/>
                  <a:gd name="T17" fmla="*/ 8 w 8"/>
                  <a:gd name="T18" fmla="*/ 30 h 30"/>
                </a:gdLst>
                <a:ahLst/>
                <a:cxnLst>
                  <a:cxn ang="T10">
                    <a:pos x="T0" y="T1"/>
                  </a:cxn>
                  <a:cxn ang="T11">
                    <a:pos x="T2" y="T3"/>
                  </a:cxn>
                  <a:cxn ang="T12">
                    <a:pos x="T4" y="T5"/>
                  </a:cxn>
                  <a:cxn ang="T13">
                    <a:pos x="T6" y="T7"/>
                  </a:cxn>
                  <a:cxn ang="T14">
                    <a:pos x="T8" y="T9"/>
                  </a:cxn>
                </a:cxnLst>
                <a:rect l="T15" t="T16" r="T17" b="T18"/>
                <a:pathLst>
                  <a:path w="8" h="30">
                    <a:moveTo>
                      <a:pt x="0" y="30"/>
                    </a:moveTo>
                    <a:lnTo>
                      <a:pt x="2" y="21"/>
                    </a:lnTo>
                    <a:lnTo>
                      <a:pt x="2" y="12"/>
                    </a:lnTo>
                    <a:lnTo>
                      <a:pt x="5" y="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53" name="Freeform 426"/>
              <p:cNvSpPr>
                <a:spLocks/>
              </p:cNvSpPr>
              <p:nvPr/>
            </p:nvSpPr>
            <p:spPr bwMode="auto">
              <a:xfrm>
                <a:off x="2454" y="966"/>
                <a:ext cx="5" cy="56"/>
              </a:xfrm>
              <a:custGeom>
                <a:avLst/>
                <a:gdLst>
                  <a:gd name="T0" fmla="*/ 0 w 5"/>
                  <a:gd name="T1" fmla="*/ 56 h 56"/>
                  <a:gd name="T2" fmla="*/ 2 w 5"/>
                  <a:gd name="T3" fmla="*/ 43 h 56"/>
                  <a:gd name="T4" fmla="*/ 2 w 5"/>
                  <a:gd name="T5" fmla="*/ 21 h 56"/>
                  <a:gd name="T6" fmla="*/ 5 w 5"/>
                  <a:gd name="T7" fmla="*/ 8 h 56"/>
                  <a:gd name="T8" fmla="*/ 5 w 5"/>
                  <a:gd name="T9" fmla="*/ 0 h 56"/>
                  <a:gd name="T10" fmla="*/ 5 w 5"/>
                  <a:gd name="T11" fmla="*/ 0 h 56"/>
                  <a:gd name="T12" fmla="*/ 0 60000 65536"/>
                  <a:gd name="T13" fmla="*/ 0 60000 65536"/>
                  <a:gd name="T14" fmla="*/ 0 60000 65536"/>
                  <a:gd name="T15" fmla="*/ 0 60000 65536"/>
                  <a:gd name="T16" fmla="*/ 0 60000 65536"/>
                  <a:gd name="T17" fmla="*/ 0 60000 65536"/>
                  <a:gd name="T18" fmla="*/ 0 w 5"/>
                  <a:gd name="T19" fmla="*/ 0 h 56"/>
                  <a:gd name="T20" fmla="*/ 5 w 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 h="56">
                    <a:moveTo>
                      <a:pt x="0" y="56"/>
                    </a:moveTo>
                    <a:lnTo>
                      <a:pt x="2" y="43"/>
                    </a:lnTo>
                    <a:lnTo>
                      <a:pt x="2" y="21"/>
                    </a:lnTo>
                    <a:lnTo>
                      <a:pt x="5"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54" name="Freeform 427"/>
              <p:cNvSpPr>
                <a:spLocks/>
              </p:cNvSpPr>
              <p:nvPr/>
            </p:nvSpPr>
            <p:spPr bwMode="auto">
              <a:xfrm>
                <a:off x="2459" y="966"/>
                <a:ext cx="5" cy="56"/>
              </a:xfrm>
              <a:custGeom>
                <a:avLst/>
                <a:gdLst>
                  <a:gd name="T0" fmla="*/ 0 w 5"/>
                  <a:gd name="T1" fmla="*/ 0 h 56"/>
                  <a:gd name="T2" fmla="*/ 0 w 5"/>
                  <a:gd name="T3" fmla="*/ 0 h 56"/>
                  <a:gd name="T4" fmla="*/ 0 w 5"/>
                  <a:gd name="T5" fmla="*/ 8 h 56"/>
                  <a:gd name="T6" fmla="*/ 2 w 5"/>
                  <a:gd name="T7" fmla="*/ 21 h 56"/>
                  <a:gd name="T8" fmla="*/ 2 w 5"/>
                  <a:gd name="T9" fmla="*/ 38 h 56"/>
                  <a:gd name="T10" fmla="*/ 5 w 5"/>
                  <a:gd name="T11" fmla="*/ 56 h 56"/>
                  <a:gd name="T12" fmla="*/ 0 60000 65536"/>
                  <a:gd name="T13" fmla="*/ 0 60000 65536"/>
                  <a:gd name="T14" fmla="*/ 0 60000 65536"/>
                  <a:gd name="T15" fmla="*/ 0 60000 65536"/>
                  <a:gd name="T16" fmla="*/ 0 60000 65536"/>
                  <a:gd name="T17" fmla="*/ 0 60000 65536"/>
                  <a:gd name="T18" fmla="*/ 0 w 5"/>
                  <a:gd name="T19" fmla="*/ 0 h 56"/>
                  <a:gd name="T20" fmla="*/ 5 w 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 h="56">
                    <a:moveTo>
                      <a:pt x="0" y="0"/>
                    </a:moveTo>
                    <a:lnTo>
                      <a:pt x="0" y="0"/>
                    </a:lnTo>
                    <a:lnTo>
                      <a:pt x="0" y="8"/>
                    </a:lnTo>
                    <a:lnTo>
                      <a:pt x="2" y="21"/>
                    </a:lnTo>
                    <a:lnTo>
                      <a:pt x="2" y="38"/>
                    </a:lnTo>
                    <a:lnTo>
                      <a:pt x="5" y="56"/>
                    </a:lnTo>
                  </a:path>
                </a:pathLst>
              </a:custGeom>
              <a:solidFill>
                <a:srgbClr val="CC00CC"/>
              </a:solidFill>
              <a:ln w="12700">
                <a:solidFill>
                  <a:srgbClr val="CC00CC"/>
                </a:solidFill>
                <a:prstDash val="solid"/>
                <a:round/>
                <a:headEnd/>
                <a:tailEnd/>
              </a:ln>
            </p:spPr>
            <p:txBody>
              <a:bodyPr/>
              <a:lstStyle/>
              <a:p>
                <a:endParaRPr lang="es-ES"/>
              </a:p>
            </p:txBody>
          </p:sp>
          <p:sp>
            <p:nvSpPr>
              <p:cNvPr id="130855" name="Freeform 428"/>
              <p:cNvSpPr>
                <a:spLocks/>
              </p:cNvSpPr>
              <p:nvPr/>
            </p:nvSpPr>
            <p:spPr bwMode="auto">
              <a:xfrm>
                <a:off x="2464" y="1022"/>
                <a:ext cx="7" cy="38"/>
              </a:xfrm>
              <a:custGeom>
                <a:avLst/>
                <a:gdLst>
                  <a:gd name="T0" fmla="*/ 0 w 7"/>
                  <a:gd name="T1" fmla="*/ 0 h 38"/>
                  <a:gd name="T2" fmla="*/ 2 w 7"/>
                  <a:gd name="T3" fmla="*/ 21 h 38"/>
                  <a:gd name="T4" fmla="*/ 7 w 7"/>
                  <a:gd name="T5" fmla="*/ 38 h 38"/>
                  <a:gd name="T6" fmla="*/ 0 60000 65536"/>
                  <a:gd name="T7" fmla="*/ 0 60000 65536"/>
                  <a:gd name="T8" fmla="*/ 0 60000 65536"/>
                  <a:gd name="T9" fmla="*/ 0 w 7"/>
                  <a:gd name="T10" fmla="*/ 0 h 38"/>
                  <a:gd name="T11" fmla="*/ 7 w 7"/>
                  <a:gd name="T12" fmla="*/ 38 h 38"/>
                </a:gdLst>
                <a:ahLst/>
                <a:cxnLst>
                  <a:cxn ang="T6">
                    <a:pos x="T0" y="T1"/>
                  </a:cxn>
                  <a:cxn ang="T7">
                    <a:pos x="T2" y="T3"/>
                  </a:cxn>
                  <a:cxn ang="T8">
                    <a:pos x="T4" y="T5"/>
                  </a:cxn>
                </a:cxnLst>
                <a:rect l="T9" t="T10" r="T11" b="T12"/>
                <a:pathLst>
                  <a:path w="7" h="38">
                    <a:moveTo>
                      <a:pt x="0" y="0"/>
                    </a:moveTo>
                    <a:lnTo>
                      <a:pt x="2" y="21"/>
                    </a:lnTo>
                    <a:lnTo>
                      <a:pt x="7" y="38"/>
                    </a:lnTo>
                  </a:path>
                </a:pathLst>
              </a:custGeom>
              <a:solidFill>
                <a:srgbClr val="CC00CC"/>
              </a:solidFill>
              <a:ln w="12700">
                <a:solidFill>
                  <a:srgbClr val="CC00CC"/>
                </a:solidFill>
                <a:prstDash val="solid"/>
                <a:round/>
                <a:headEnd/>
                <a:tailEnd/>
              </a:ln>
            </p:spPr>
            <p:txBody>
              <a:bodyPr/>
              <a:lstStyle/>
              <a:p>
                <a:endParaRPr lang="es-ES"/>
              </a:p>
            </p:txBody>
          </p:sp>
          <p:sp>
            <p:nvSpPr>
              <p:cNvPr id="130856" name="Freeform 429"/>
              <p:cNvSpPr>
                <a:spLocks/>
              </p:cNvSpPr>
              <p:nvPr/>
            </p:nvSpPr>
            <p:spPr bwMode="auto">
              <a:xfrm>
                <a:off x="2471" y="1060"/>
                <a:ext cx="6" cy="52"/>
              </a:xfrm>
              <a:custGeom>
                <a:avLst/>
                <a:gdLst>
                  <a:gd name="T0" fmla="*/ 0 w 6"/>
                  <a:gd name="T1" fmla="*/ 0 h 52"/>
                  <a:gd name="T2" fmla="*/ 3 w 6"/>
                  <a:gd name="T3" fmla="*/ 22 h 52"/>
                  <a:gd name="T4" fmla="*/ 6 w 6"/>
                  <a:gd name="T5" fmla="*/ 52 h 52"/>
                  <a:gd name="T6" fmla="*/ 0 60000 65536"/>
                  <a:gd name="T7" fmla="*/ 0 60000 65536"/>
                  <a:gd name="T8" fmla="*/ 0 60000 65536"/>
                  <a:gd name="T9" fmla="*/ 0 w 6"/>
                  <a:gd name="T10" fmla="*/ 0 h 52"/>
                  <a:gd name="T11" fmla="*/ 6 w 6"/>
                  <a:gd name="T12" fmla="*/ 52 h 52"/>
                </a:gdLst>
                <a:ahLst/>
                <a:cxnLst>
                  <a:cxn ang="T6">
                    <a:pos x="T0" y="T1"/>
                  </a:cxn>
                  <a:cxn ang="T7">
                    <a:pos x="T2" y="T3"/>
                  </a:cxn>
                  <a:cxn ang="T8">
                    <a:pos x="T4" y="T5"/>
                  </a:cxn>
                </a:cxnLst>
                <a:rect l="T9" t="T10" r="T11" b="T12"/>
                <a:pathLst>
                  <a:path w="6" h="52">
                    <a:moveTo>
                      <a:pt x="0" y="0"/>
                    </a:moveTo>
                    <a:lnTo>
                      <a:pt x="3" y="22"/>
                    </a:lnTo>
                    <a:lnTo>
                      <a:pt x="6" y="52"/>
                    </a:lnTo>
                  </a:path>
                </a:pathLst>
              </a:custGeom>
              <a:solidFill>
                <a:srgbClr val="CC00CC"/>
              </a:solidFill>
              <a:ln w="12700">
                <a:solidFill>
                  <a:srgbClr val="CC00CC"/>
                </a:solidFill>
                <a:prstDash val="solid"/>
                <a:round/>
                <a:headEnd/>
                <a:tailEnd/>
              </a:ln>
            </p:spPr>
            <p:txBody>
              <a:bodyPr/>
              <a:lstStyle/>
              <a:p>
                <a:endParaRPr lang="es-ES"/>
              </a:p>
            </p:txBody>
          </p:sp>
          <p:sp>
            <p:nvSpPr>
              <p:cNvPr id="130857" name="Freeform 430"/>
              <p:cNvSpPr>
                <a:spLocks/>
              </p:cNvSpPr>
              <p:nvPr/>
            </p:nvSpPr>
            <p:spPr bwMode="auto">
              <a:xfrm>
                <a:off x="2477" y="1112"/>
                <a:ext cx="5" cy="78"/>
              </a:xfrm>
              <a:custGeom>
                <a:avLst/>
                <a:gdLst>
                  <a:gd name="T0" fmla="*/ 0 w 5"/>
                  <a:gd name="T1" fmla="*/ 0 h 78"/>
                  <a:gd name="T2" fmla="*/ 0 w 5"/>
                  <a:gd name="T3" fmla="*/ 9 h 78"/>
                  <a:gd name="T4" fmla="*/ 0 w 5"/>
                  <a:gd name="T5" fmla="*/ 22 h 78"/>
                  <a:gd name="T6" fmla="*/ 2 w 5"/>
                  <a:gd name="T7" fmla="*/ 47 h 78"/>
                  <a:gd name="T8" fmla="*/ 2 w 5"/>
                  <a:gd name="T9" fmla="*/ 60 h 78"/>
                  <a:gd name="T10" fmla="*/ 2 w 5"/>
                  <a:gd name="T11" fmla="*/ 69 h 78"/>
                  <a:gd name="T12" fmla="*/ 5 w 5"/>
                  <a:gd name="T13" fmla="*/ 78 h 78"/>
                  <a:gd name="T14" fmla="*/ 5 w 5"/>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0"/>
                    </a:moveTo>
                    <a:lnTo>
                      <a:pt x="0" y="9"/>
                    </a:lnTo>
                    <a:lnTo>
                      <a:pt x="0" y="22"/>
                    </a:lnTo>
                    <a:lnTo>
                      <a:pt x="2" y="47"/>
                    </a:lnTo>
                    <a:lnTo>
                      <a:pt x="2" y="60"/>
                    </a:lnTo>
                    <a:lnTo>
                      <a:pt x="2" y="69"/>
                    </a:lnTo>
                    <a:lnTo>
                      <a:pt x="5" y="78"/>
                    </a:lnTo>
                  </a:path>
                </a:pathLst>
              </a:custGeom>
              <a:solidFill>
                <a:srgbClr val="CC00CC"/>
              </a:solidFill>
              <a:ln w="12700">
                <a:solidFill>
                  <a:srgbClr val="CC00CC"/>
                </a:solidFill>
                <a:prstDash val="solid"/>
                <a:round/>
                <a:headEnd/>
                <a:tailEnd/>
              </a:ln>
            </p:spPr>
            <p:txBody>
              <a:bodyPr/>
              <a:lstStyle/>
              <a:p>
                <a:endParaRPr lang="es-ES"/>
              </a:p>
            </p:txBody>
          </p:sp>
          <p:sp>
            <p:nvSpPr>
              <p:cNvPr id="130858" name="Freeform 431"/>
              <p:cNvSpPr>
                <a:spLocks/>
              </p:cNvSpPr>
              <p:nvPr/>
            </p:nvSpPr>
            <p:spPr bwMode="auto">
              <a:xfrm>
                <a:off x="2482" y="1099"/>
                <a:ext cx="7" cy="91"/>
              </a:xfrm>
              <a:custGeom>
                <a:avLst/>
                <a:gdLst>
                  <a:gd name="T0" fmla="*/ 0 w 7"/>
                  <a:gd name="T1" fmla="*/ 91 h 91"/>
                  <a:gd name="T2" fmla="*/ 0 w 7"/>
                  <a:gd name="T3" fmla="*/ 86 h 91"/>
                  <a:gd name="T4" fmla="*/ 2 w 7"/>
                  <a:gd name="T5" fmla="*/ 78 h 91"/>
                  <a:gd name="T6" fmla="*/ 2 w 7"/>
                  <a:gd name="T7" fmla="*/ 69 h 91"/>
                  <a:gd name="T8" fmla="*/ 2 w 7"/>
                  <a:gd name="T9" fmla="*/ 52 h 91"/>
                  <a:gd name="T10" fmla="*/ 5 w 7"/>
                  <a:gd name="T11" fmla="*/ 22 h 91"/>
                  <a:gd name="T12" fmla="*/ 7 w 7"/>
                  <a:gd name="T13" fmla="*/ 9 h 91"/>
                  <a:gd name="T14" fmla="*/ 7 w 7"/>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1"/>
                  <a:gd name="T26" fmla="*/ 7 w 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1">
                    <a:moveTo>
                      <a:pt x="0" y="91"/>
                    </a:moveTo>
                    <a:lnTo>
                      <a:pt x="0" y="86"/>
                    </a:lnTo>
                    <a:lnTo>
                      <a:pt x="2" y="78"/>
                    </a:lnTo>
                    <a:lnTo>
                      <a:pt x="2" y="69"/>
                    </a:lnTo>
                    <a:lnTo>
                      <a:pt x="2" y="52"/>
                    </a:lnTo>
                    <a:lnTo>
                      <a:pt x="5" y="22"/>
                    </a:lnTo>
                    <a:lnTo>
                      <a:pt x="7" y="9"/>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59" name="Freeform 432"/>
              <p:cNvSpPr>
                <a:spLocks/>
              </p:cNvSpPr>
              <p:nvPr/>
            </p:nvSpPr>
            <p:spPr bwMode="auto">
              <a:xfrm>
                <a:off x="2489" y="1052"/>
                <a:ext cx="5" cy="47"/>
              </a:xfrm>
              <a:custGeom>
                <a:avLst/>
                <a:gdLst>
                  <a:gd name="T0" fmla="*/ 0 w 5"/>
                  <a:gd name="T1" fmla="*/ 47 h 47"/>
                  <a:gd name="T2" fmla="*/ 3 w 5"/>
                  <a:gd name="T3" fmla="*/ 30 h 47"/>
                  <a:gd name="T4" fmla="*/ 3 w 5"/>
                  <a:gd name="T5" fmla="*/ 17 h 47"/>
                  <a:gd name="T6" fmla="*/ 5 w 5"/>
                  <a:gd name="T7" fmla="*/ 0 h 47"/>
                  <a:gd name="T8" fmla="*/ 0 60000 65536"/>
                  <a:gd name="T9" fmla="*/ 0 60000 65536"/>
                  <a:gd name="T10" fmla="*/ 0 60000 65536"/>
                  <a:gd name="T11" fmla="*/ 0 60000 65536"/>
                  <a:gd name="T12" fmla="*/ 0 w 5"/>
                  <a:gd name="T13" fmla="*/ 0 h 47"/>
                  <a:gd name="T14" fmla="*/ 5 w 5"/>
                  <a:gd name="T15" fmla="*/ 47 h 47"/>
                </a:gdLst>
                <a:ahLst/>
                <a:cxnLst>
                  <a:cxn ang="T8">
                    <a:pos x="T0" y="T1"/>
                  </a:cxn>
                  <a:cxn ang="T9">
                    <a:pos x="T2" y="T3"/>
                  </a:cxn>
                  <a:cxn ang="T10">
                    <a:pos x="T4" y="T5"/>
                  </a:cxn>
                  <a:cxn ang="T11">
                    <a:pos x="T6" y="T7"/>
                  </a:cxn>
                </a:cxnLst>
                <a:rect l="T12" t="T13" r="T14" b="T15"/>
                <a:pathLst>
                  <a:path w="5" h="47">
                    <a:moveTo>
                      <a:pt x="0" y="47"/>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60" name="Freeform 433"/>
              <p:cNvSpPr>
                <a:spLocks/>
              </p:cNvSpPr>
              <p:nvPr/>
            </p:nvSpPr>
            <p:spPr bwMode="auto">
              <a:xfrm>
                <a:off x="2494" y="1030"/>
                <a:ext cx="6" cy="22"/>
              </a:xfrm>
              <a:custGeom>
                <a:avLst/>
                <a:gdLst>
                  <a:gd name="T0" fmla="*/ 0 w 6"/>
                  <a:gd name="T1" fmla="*/ 22 h 22"/>
                  <a:gd name="T2" fmla="*/ 3 w 6"/>
                  <a:gd name="T3" fmla="*/ 13 h 22"/>
                  <a:gd name="T4" fmla="*/ 6 w 6"/>
                  <a:gd name="T5" fmla="*/ 9 h 22"/>
                  <a:gd name="T6" fmla="*/ 6 w 6"/>
                  <a:gd name="T7" fmla="*/ 0 h 22"/>
                  <a:gd name="T8" fmla="*/ 0 60000 65536"/>
                  <a:gd name="T9" fmla="*/ 0 60000 65536"/>
                  <a:gd name="T10" fmla="*/ 0 60000 65536"/>
                  <a:gd name="T11" fmla="*/ 0 60000 65536"/>
                  <a:gd name="T12" fmla="*/ 0 w 6"/>
                  <a:gd name="T13" fmla="*/ 0 h 22"/>
                  <a:gd name="T14" fmla="*/ 6 w 6"/>
                  <a:gd name="T15" fmla="*/ 22 h 22"/>
                </a:gdLst>
                <a:ahLst/>
                <a:cxnLst>
                  <a:cxn ang="T8">
                    <a:pos x="T0" y="T1"/>
                  </a:cxn>
                  <a:cxn ang="T9">
                    <a:pos x="T2" y="T3"/>
                  </a:cxn>
                  <a:cxn ang="T10">
                    <a:pos x="T4" y="T5"/>
                  </a:cxn>
                  <a:cxn ang="T11">
                    <a:pos x="T6" y="T7"/>
                  </a:cxn>
                </a:cxnLst>
                <a:rect l="T12" t="T13" r="T14" b="T15"/>
                <a:pathLst>
                  <a:path w="6" h="22">
                    <a:moveTo>
                      <a:pt x="0" y="22"/>
                    </a:moveTo>
                    <a:lnTo>
                      <a:pt x="3" y="13"/>
                    </a:lnTo>
                    <a:lnTo>
                      <a:pt x="6" y="9"/>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861" name="Freeform 434"/>
              <p:cNvSpPr>
                <a:spLocks/>
              </p:cNvSpPr>
              <p:nvPr/>
            </p:nvSpPr>
            <p:spPr bwMode="auto">
              <a:xfrm>
                <a:off x="2500" y="957"/>
                <a:ext cx="5" cy="73"/>
              </a:xfrm>
              <a:custGeom>
                <a:avLst/>
                <a:gdLst>
                  <a:gd name="T0" fmla="*/ 0 w 5"/>
                  <a:gd name="T1" fmla="*/ 73 h 73"/>
                  <a:gd name="T2" fmla="*/ 0 w 5"/>
                  <a:gd name="T3" fmla="*/ 56 h 73"/>
                  <a:gd name="T4" fmla="*/ 2 w 5"/>
                  <a:gd name="T5" fmla="*/ 34 h 73"/>
                  <a:gd name="T6" fmla="*/ 2 w 5"/>
                  <a:gd name="T7" fmla="*/ 17 h 73"/>
                  <a:gd name="T8" fmla="*/ 5 w 5"/>
                  <a:gd name="T9" fmla="*/ 0 h 73"/>
                  <a:gd name="T10" fmla="*/ 0 60000 65536"/>
                  <a:gd name="T11" fmla="*/ 0 60000 65536"/>
                  <a:gd name="T12" fmla="*/ 0 60000 65536"/>
                  <a:gd name="T13" fmla="*/ 0 60000 65536"/>
                  <a:gd name="T14" fmla="*/ 0 60000 65536"/>
                  <a:gd name="T15" fmla="*/ 0 w 5"/>
                  <a:gd name="T16" fmla="*/ 0 h 73"/>
                  <a:gd name="T17" fmla="*/ 5 w 5"/>
                  <a:gd name="T18" fmla="*/ 73 h 73"/>
                </a:gdLst>
                <a:ahLst/>
                <a:cxnLst>
                  <a:cxn ang="T10">
                    <a:pos x="T0" y="T1"/>
                  </a:cxn>
                  <a:cxn ang="T11">
                    <a:pos x="T2" y="T3"/>
                  </a:cxn>
                  <a:cxn ang="T12">
                    <a:pos x="T4" y="T5"/>
                  </a:cxn>
                  <a:cxn ang="T13">
                    <a:pos x="T6" y="T7"/>
                  </a:cxn>
                  <a:cxn ang="T14">
                    <a:pos x="T8" y="T9"/>
                  </a:cxn>
                </a:cxnLst>
                <a:rect l="T15" t="T16" r="T17" b="T18"/>
                <a:pathLst>
                  <a:path w="5" h="73">
                    <a:moveTo>
                      <a:pt x="0" y="73"/>
                    </a:moveTo>
                    <a:lnTo>
                      <a:pt x="0" y="56"/>
                    </a:lnTo>
                    <a:lnTo>
                      <a:pt x="2" y="34"/>
                    </a:lnTo>
                    <a:lnTo>
                      <a:pt x="2"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62" name="Freeform 435"/>
              <p:cNvSpPr>
                <a:spLocks/>
              </p:cNvSpPr>
              <p:nvPr/>
            </p:nvSpPr>
            <p:spPr bwMode="auto">
              <a:xfrm>
                <a:off x="2505" y="944"/>
                <a:ext cx="7" cy="13"/>
              </a:xfrm>
              <a:custGeom>
                <a:avLst/>
                <a:gdLst>
                  <a:gd name="T0" fmla="*/ 0 w 7"/>
                  <a:gd name="T1" fmla="*/ 13 h 13"/>
                  <a:gd name="T2" fmla="*/ 2 w 7"/>
                  <a:gd name="T3" fmla="*/ 4 h 13"/>
                  <a:gd name="T4" fmla="*/ 7 w 7"/>
                  <a:gd name="T5" fmla="*/ 0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13"/>
                    </a:moveTo>
                    <a:lnTo>
                      <a:pt x="2" y="4"/>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63" name="Freeform 436"/>
              <p:cNvSpPr>
                <a:spLocks/>
              </p:cNvSpPr>
              <p:nvPr/>
            </p:nvSpPr>
            <p:spPr bwMode="auto">
              <a:xfrm>
                <a:off x="2512" y="927"/>
                <a:ext cx="5" cy="17"/>
              </a:xfrm>
              <a:custGeom>
                <a:avLst/>
                <a:gdLst>
                  <a:gd name="T0" fmla="*/ 0 w 5"/>
                  <a:gd name="T1" fmla="*/ 17 h 17"/>
                  <a:gd name="T2" fmla="*/ 3 w 5"/>
                  <a:gd name="T3" fmla="*/ 8 h 17"/>
                  <a:gd name="T4" fmla="*/ 5 w 5"/>
                  <a:gd name="T5" fmla="*/ 0 h 17"/>
                  <a:gd name="T6" fmla="*/ 0 60000 65536"/>
                  <a:gd name="T7" fmla="*/ 0 60000 65536"/>
                  <a:gd name="T8" fmla="*/ 0 60000 65536"/>
                  <a:gd name="T9" fmla="*/ 0 w 5"/>
                  <a:gd name="T10" fmla="*/ 0 h 17"/>
                  <a:gd name="T11" fmla="*/ 5 w 5"/>
                  <a:gd name="T12" fmla="*/ 17 h 17"/>
                </a:gdLst>
                <a:ahLst/>
                <a:cxnLst>
                  <a:cxn ang="T6">
                    <a:pos x="T0" y="T1"/>
                  </a:cxn>
                  <a:cxn ang="T7">
                    <a:pos x="T2" y="T3"/>
                  </a:cxn>
                  <a:cxn ang="T8">
                    <a:pos x="T4" y="T5"/>
                  </a:cxn>
                </a:cxnLst>
                <a:rect l="T9" t="T10" r="T11" b="T12"/>
                <a:pathLst>
                  <a:path w="5" h="17">
                    <a:moveTo>
                      <a:pt x="0" y="17"/>
                    </a:moveTo>
                    <a:lnTo>
                      <a:pt x="3"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64" name="Line 437"/>
              <p:cNvSpPr>
                <a:spLocks noChangeShapeType="1"/>
              </p:cNvSpPr>
              <p:nvPr/>
            </p:nvSpPr>
            <p:spPr bwMode="auto">
              <a:xfrm flipV="1">
                <a:off x="2517" y="914"/>
                <a:ext cx="6" cy="13"/>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65" name="Freeform 438"/>
              <p:cNvSpPr>
                <a:spLocks/>
              </p:cNvSpPr>
              <p:nvPr/>
            </p:nvSpPr>
            <p:spPr bwMode="auto">
              <a:xfrm>
                <a:off x="2523" y="905"/>
                <a:ext cx="7" cy="9"/>
              </a:xfrm>
              <a:custGeom>
                <a:avLst/>
                <a:gdLst>
                  <a:gd name="T0" fmla="*/ 0 w 7"/>
                  <a:gd name="T1" fmla="*/ 9 h 9"/>
                  <a:gd name="T2" fmla="*/ 2 w 7"/>
                  <a:gd name="T3" fmla="*/ 5 h 9"/>
                  <a:gd name="T4" fmla="*/ 7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9"/>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66" name="Line 442"/>
              <p:cNvSpPr>
                <a:spLocks noChangeShapeType="1"/>
              </p:cNvSpPr>
              <p:nvPr/>
            </p:nvSpPr>
            <p:spPr bwMode="auto">
              <a:xfrm>
                <a:off x="2548" y="918"/>
                <a:ext cx="5" cy="26"/>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67" name="Freeform 443"/>
              <p:cNvSpPr>
                <a:spLocks/>
              </p:cNvSpPr>
              <p:nvPr/>
            </p:nvSpPr>
            <p:spPr bwMode="auto">
              <a:xfrm>
                <a:off x="2553" y="944"/>
                <a:ext cx="5" cy="30"/>
              </a:xfrm>
              <a:custGeom>
                <a:avLst/>
                <a:gdLst>
                  <a:gd name="T0" fmla="*/ 0 w 5"/>
                  <a:gd name="T1" fmla="*/ 0 h 30"/>
                  <a:gd name="T2" fmla="*/ 3 w 5"/>
                  <a:gd name="T3" fmla="*/ 17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7"/>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0868" name="Freeform 444"/>
              <p:cNvSpPr>
                <a:spLocks/>
              </p:cNvSpPr>
              <p:nvPr/>
            </p:nvSpPr>
            <p:spPr bwMode="auto">
              <a:xfrm>
                <a:off x="2558" y="974"/>
                <a:ext cx="8" cy="9"/>
              </a:xfrm>
              <a:custGeom>
                <a:avLst/>
                <a:gdLst>
                  <a:gd name="T0" fmla="*/ 0 w 8"/>
                  <a:gd name="T1" fmla="*/ 0 h 9"/>
                  <a:gd name="T2" fmla="*/ 3 w 8"/>
                  <a:gd name="T3" fmla="*/ 4 h 9"/>
                  <a:gd name="T4" fmla="*/ 8 w 8"/>
                  <a:gd name="T5" fmla="*/ 9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0" y="0"/>
                    </a:moveTo>
                    <a:lnTo>
                      <a:pt x="3" y="4"/>
                    </a:lnTo>
                    <a:lnTo>
                      <a:pt x="8" y="9"/>
                    </a:lnTo>
                  </a:path>
                </a:pathLst>
              </a:custGeom>
              <a:solidFill>
                <a:srgbClr val="CC00CC"/>
              </a:solidFill>
              <a:ln w="12700">
                <a:solidFill>
                  <a:srgbClr val="CC00CC"/>
                </a:solidFill>
                <a:prstDash val="solid"/>
                <a:round/>
                <a:headEnd/>
                <a:tailEnd/>
              </a:ln>
            </p:spPr>
            <p:txBody>
              <a:bodyPr/>
              <a:lstStyle/>
              <a:p>
                <a:endParaRPr lang="es-ES"/>
              </a:p>
            </p:txBody>
          </p:sp>
          <p:sp>
            <p:nvSpPr>
              <p:cNvPr id="130869" name="Freeform 445"/>
              <p:cNvSpPr>
                <a:spLocks/>
              </p:cNvSpPr>
              <p:nvPr/>
            </p:nvSpPr>
            <p:spPr bwMode="auto">
              <a:xfrm>
                <a:off x="2566" y="983"/>
                <a:ext cx="5" cy="8"/>
              </a:xfrm>
              <a:custGeom>
                <a:avLst/>
                <a:gdLst>
                  <a:gd name="T0" fmla="*/ 0 w 5"/>
                  <a:gd name="T1" fmla="*/ 0 h 8"/>
                  <a:gd name="T2" fmla="*/ 3 w 5"/>
                  <a:gd name="T3" fmla="*/ 4 h 8"/>
                  <a:gd name="T4" fmla="*/ 5 w 5"/>
                  <a:gd name="T5" fmla="*/ 8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3" y="4"/>
                    </a:lnTo>
                    <a:lnTo>
                      <a:pt x="5" y="8"/>
                    </a:lnTo>
                  </a:path>
                </a:pathLst>
              </a:custGeom>
              <a:solidFill>
                <a:srgbClr val="CC00CC"/>
              </a:solidFill>
              <a:ln w="12700">
                <a:solidFill>
                  <a:srgbClr val="CC00CC"/>
                </a:solidFill>
                <a:prstDash val="solid"/>
                <a:round/>
                <a:headEnd/>
                <a:tailEnd/>
              </a:ln>
            </p:spPr>
            <p:txBody>
              <a:bodyPr/>
              <a:lstStyle/>
              <a:p>
                <a:endParaRPr lang="es-ES"/>
              </a:p>
            </p:txBody>
          </p:sp>
          <p:sp>
            <p:nvSpPr>
              <p:cNvPr id="130870" name="Freeform 446"/>
              <p:cNvSpPr>
                <a:spLocks/>
              </p:cNvSpPr>
              <p:nvPr/>
            </p:nvSpPr>
            <p:spPr bwMode="auto">
              <a:xfrm>
                <a:off x="2571" y="991"/>
                <a:ext cx="5" cy="31"/>
              </a:xfrm>
              <a:custGeom>
                <a:avLst/>
                <a:gdLst>
                  <a:gd name="T0" fmla="*/ 0 w 5"/>
                  <a:gd name="T1" fmla="*/ 0 h 31"/>
                  <a:gd name="T2" fmla="*/ 3 w 5"/>
                  <a:gd name="T3" fmla="*/ 13 h 31"/>
                  <a:gd name="T4" fmla="*/ 5 w 5"/>
                  <a:gd name="T5" fmla="*/ 31 h 31"/>
                  <a:gd name="T6" fmla="*/ 0 60000 65536"/>
                  <a:gd name="T7" fmla="*/ 0 60000 65536"/>
                  <a:gd name="T8" fmla="*/ 0 60000 65536"/>
                  <a:gd name="T9" fmla="*/ 0 w 5"/>
                  <a:gd name="T10" fmla="*/ 0 h 31"/>
                  <a:gd name="T11" fmla="*/ 5 w 5"/>
                  <a:gd name="T12" fmla="*/ 31 h 31"/>
                </a:gdLst>
                <a:ahLst/>
                <a:cxnLst>
                  <a:cxn ang="T6">
                    <a:pos x="T0" y="T1"/>
                  </a:cxn>
                  <a:cxn ang="T7">
                    <a:pos x="T2" y="T3"/>
                  </a:cxn>
                  <a:cxn ang="T8">
                    <a:pos x="T4" y="T5"/>
                  </a:cxn>
                </a:cxnLst>
                <a:rect l="T9" t="T10" r="T11" b="T12"/>
                <a:pathLst>
                  <a:path w="5" h="31">
                    <a:moveTo>
                      <a:pt x="0" y="0"/>
                    </a:moveTo>
                    <a:lnTo>
                      <a:pt x="3" y="13"/>
                    </a:lnTo>
                    <a:lnTo>
                      <a:pt x="5" y="31"/>
                    </a:lnTo>
                  </a:path>
                </a:pathLst>
              </a:custGeom>
              <a:solidFill>
                <a:srgbClr val="CC00CC"/>
              </a:solidFill>
              <a:ln w="12700">
                <a:solidFill>
                  <a:srgbClr val="CC00CC"/>
                </a:solidFill>
                <a:prstDash val="solid"/>
                <a:round/>
                <a:headEnd/>
                <a:tailEnd/>
              </a:ln>
            </p:spPr>
            <p:txBody>
              <a:bodyPr/>
              <a:lstStyle/>
              <a:p>
                <a:endParaRPr lang="es-ES"/>
              </a:p>
            </p:txBody>
          </p:sp>
          <p:sp>
            <p:nvSpPr>
              <p:cNvPr id="130871" name="Freeform 447"/>
              <p:cNvSpPr>
                <a:spLocks/>
              </p:cNvSpPr>
              <p:nvPr/>
            </p:nvSpPr>
            <p:spPr bwMode="auto">
              <a:xfrm>
                <a:off x="2576" y="1022"/>
                <a:ext cx="8" cy="38"/>
              </a:xfrm>
              <a:custGeom>
                <a:avLst/>
                <a:gdLst>
                  <a:gd name="T0" fmla="*/ 0 w 8"/>
                  <a:gd name="T1" fmla="*/ 0 h 38"/>
                  <a:gd name="T2" fmla="*/ 3 w 8"/>
                  <a:gd name="T3" fmla="*/ 8 h 38"/>
                  <a:gd name="T4" fmla="*/ 3 w 8"/>
                  <a:gd name="T5" fmla="*/ 21 h 38"/>
                  <a:gd name="T6" fmla="*/ 5 w 8"/>
                  <a:gd name="T7" fmla="*/ 30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3" y="8"/>
                    </a:lnTo>
                    <a:lnTo>
                      <a:pt x="3" y="21"/>
                    </a:lnTo>
                    <a:lnTo>
                      <a:pt x="5" y="30"/>
                    </a:lnTo>
                    <a:lnTo>
                      <a:pt x="8" y="38"/>
                    </a:lnTo>
                  </a:path>
                </a:pathLst>
              </a:custGeom>
              <a:solidFill>
                <a:srgbClr val="CC00CC"/>
              </a:solidFill>
              <a:ln w="12700">
                <a:solidFill>
                  <a:srgbClr val="CC00CC"/>
                </a:solidFill>
                <a:prstDash val="solid"/>
                <a:round/>
                <a:headEnd/>
                <a:tailEnd/>
              </a:ln>
            </p:spPr>
            <p:txBody>
              <a:bodyPr/>
              <a:lstStyle/>
              <a:p>
                <a:endParaRPr lang="es-ES"/>
              </a:p>
            </p:txBody>
          </p:sp>
          <p:sp>
            <p:nvSpPr>
              <p:cNvPr id="130872" name="Freeform 448"/>
              <p:cNvSpPr>
                <a:spLocks/>
              </p:cNvSpPr>
              <p:nvPr/>
            </p:nvSpPr>
            <p:spPr bwMode="auto">
              <a:xfrm>
                <a:off x="2584" y="1060"/>
                <a:ext cx="5" cy="5"/>
              </a:xfrm>
              <a:custGeom>
                <a:avLst/>
                <a:gdLst>
                  <a:gd name="T0" fmla="*/ 0 w 5"/>
                  <a:gd name="T1" fmla="*/ 0 h 5"/>
                  <a:gd name="T2" fmla="*/ 2 w 5"/>
                  <a:gd name="T3" fmla="*/ 5 h 5"/>
                  <a:gd name="T4" fmla="*/ 5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73" name="Freeform 449"/>
              <p:cNvSpPr>
                <a:spLocks/>
              </p:cNvSpPr>
              <p:nvPr/>
            </p:nvSpPr>
            <p:spPr bwMode="auto">
              <a:xfrm>
                <a:off x="2589" y="1022"/>
                <a:ext cx="5" cy="38"/>
              </a:xfrm>
              <a:custGeom>
                <a:avLst/>
                <a:gdLst>
                  <a:gd name="T0" fmla="*/ 0 w 5"/>
                  <a:gd name="T1" fmla="*/ 38 h 38"/>
                  <a:gd name="T2" fmla="*/ 0 w 5"/>
                  <a:gd name="T3" fmla="*/ 30 h 38"/>
                  <a:gd name="T4" fmla="*/ 3 w 5"/>
                  <a:gd name="T5" fmla="*/ 21 h 38"/>
                  <a:gd name="T6" fmla="*/ 5 w 5"/>
                  <a:gd name="T7" fmla="*/ 0 h 38"/>
                  <a:gd name="T8" fmla="*/ 0 60000 65536"/>
                  <a:gd name="T9" fmla="*/ 0 60000 65536"/>
                  <a:gd name="T10" fmla="*/ 0 60000 65536"/>
                  <a:gd name="T11" fmla="*/ 0 60000 65536"/>
                  <a:gd name="T12" fmla="*/ 0 w 5"/>
                  <a:gd name="T13" fmla="*/ 0 h 38"/>
                  <a:gd name="T14" fmla="*/ 5 w 5"/>
                  <a:gd name="T15" fmla="*/ 38 h 38"/>
                </a:gdLst>
                <a:ahLst/>
                <a:cxnLst>
                  <a:cxn ang="T8">
                    <a:pos x="T0" y="T1"/>
                  </a:cxn>
                  <a:cxn ang="T9">
                    <a:pos x="T2" y="T3"/>
                  </a:cxn>
                  <a:cxn ang="T10">
                    <a:pos x="T4" y="T5"/>
                  </a:cxn>
                  <a:cxn ang="T11">
                    <a:pos x="T6" y="T7"/>
                  </a:cxn>
                </a:cxnLst>
                <a:rect l="T12" t="T13" r="T14" b="T15"/>
                <a:pathLst>
                  <a:path w="5" h="38">
                    <a:moveTo>
                      <a:pt x="0" y="38"/>
                    </a:moveTo>
                    <a:lnTo>
                      <a:pt x="0" y="30"/>
                    </a:lnTo>
                    <a:lnTo>
                      <a:pt x="3" y="21"/>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74" name="Freeform 450"/>
              <p:cNvSpPr>
                <a:spLocks/>
              </p:cNvSpPr>
              <p:nvPr/>
            </p:nvSpPr>
            <p:spPr bwMode="auto">
              <a:xfrm>
                <a:off x="2594" y="983"/>
                <a:ext cx="8" cy="39"/>
              </a:xfrm>
              <a:custGeom>
                <a:avLst/>
                <a:gdLst>
                  <a:gd name="T0" fmla="*/ 0 w 8"/>
                  <a:gd name="T1" fmla="*/ 39 h 39"/>
                  <a:gd name="T2" fmla="*/ 3 w 8"/>
                  <a:gd name="T3" fmla="*/ 26 h 39"/>
                  <a:gd name="T4" fmla="*/ 3 w 8"/>
                  <a:gd name="T5" fmla="*/ 13 h 39"/>
                  <a:gd name="T6" fmla="*/ 5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75" name="Freeform 451"/>
              <p:cNvSpPr>
                <a:spLocks/>
              </p:cNvSpPr>
              <p:nvPr/>
            </p:nvSpPr>
            <p:spPr bwMode="auto">
              <a:xfrm>
                <a:off x="2602" y="983"/>
                <a:ext cx="5" cy="39"/>
              </a:xfrm>
              <a:custGeom>
                <a:avLst/>
                <a:gdLst>
                  <a:gd name="T0" fmla="*/ 0 w 5"/>
                  <a:gd name="T1" fmla="*/ 0 h 39"/>
                  <a:gd name="T2" fmla="*/ 2 w 5"/>
                  <a:gd name="T3" fmla="*/ 4 h 39"/>
                  <a:gd name="T4" fmla="*/ 2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2" y="4"/>
                    </a:lnTo>
                    <a:lnTo>
                      <a:pt x="2"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76" name="Line 452"/>
              <p:cNvSpPr>
                <a:spLocks noChangeShapeType="1"/>
              </p:cNvSpPr>
              <p:nvPr/>
            </p:nvSpPr>
            <p:spPr bwMode="auto">
              <a:xfrm>
                <a:off x="2607"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77" name="Freeform 453"/>
              <p:cNvSpPr>
                <a:spLocks/>
              </p:cNvSpPr>
              <p:nvPr/>
            </p:nvSpPr>
            <p:spPr bwMode="auto">
              <a:xfrm>
                <a:off x="2612" y="1060"/>
                <a:ext cx="8" cy="39"/>
              </a:xfrm>
              <a:custGeom>
                <a:avLst/>
                <a:gdLst>
                  <a:gd name="T0" fmla="*/ 0 w 8"/>
                  <a:gd name="T1" fmla="*/ 0 h 39"/>
                  <a:gd name="T2" fmla="*/ 3 w 8"/>
                  <a:gd name="T3" fmla="*/ 18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3" y="18"/>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878" name="Freeform 454"/>
              <p:cNvSpPr>
                <a:spLocks/>
              </p:cNvSpPr>
              <p:nvPr/>
            </p:nvSpPr>
            <p:spPr bwMode="auto">
              <a:xfrm>
                <a:off x="2620" y="1099"/>
                <a:ext cx="5" cy="43"/>
              </a:xfrm>
              <a:custGeom>
                <a:avLst/>
                <a:gdLst>
                  <a:gd name="T0" fmla="*/ 0 w 5"/>
                  <a:gd name="T1" fmla="*/ 0 h 43"/>
                  <a:gd name="T2" fmla="*/ 2 w 5"/>
                  <a:gd name="T3" fmla="*/ 13 h 43"/>
                  <a:gd name="T4" fmla="*/ 2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2" y="13"/>
                    </a:lnTo>
                    <a:lnTo>
                      <a:pt x="2"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879" name="Freeform 455"/>
              <p:cNvSpPr>
                <a:spLocks/>
              </p:cNvSpPr>
              <p:nvPr/>
            </p:nvSpPr>
            <p:spPr bwMode="auto">
              <a:xfrm>
                <a:off x="2625" y="1099"/>
                <a:ext cx="5" cy="43"/>
              </a:xfrm>
              <a:custGeom>
                <a:avLst/>
                <a:gdLst>
                  <a:gd name="T0" fmla="*/ 0 w 5"/>
                  <a:gd name="T1" fmla="*/ 43 h 43"/>
                  <a:gd name="T2" fmla="*/ 0 w 5"/>
                  <a:gd name="T3" fmla="*/ 39 h 43"/>
                  <a:gd name="T4" fmla="*/ 2 w 5"/>
                  <a:gd name="T5" fmla="*/ 26 h 43"/>
                  <a:gd name="T6" fmla="*/ 2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2" y="26"/>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80" name="Freeform 456"/>
              <p:cNvSpPr>
                <a:spLocks/>
              </p:cNvSpPr>
              <p:nvPr/>
            </p:nvSpPr>
            <p:spPr bwMode="auto">
              <a:xfrm>
                <a:off x="2630" y="1060"/>
                <a:ext cx="8" cy="39"/>
              </a:xfrm>
              <a:custGeom>
                <a:avLst/>
                <a:gdLst>
                  <a:gd name="T0" fmla="*/ 0 w 8"/>
                  <a:gd name="T1" fmla="*/ 39 h 39"/>
                  <a:gd name="T2" fmla="*/ 2 w 8"/>
                  <a:gd name="T3" fmla="*/ 18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2"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81" name="Line 457"/>
              <p:cNvSpPr>
                <a:spLocks noChangeShapeType="1"/>
              </p:cNvSpPr>
              <p:nvPr/>
            </p:nvSpPr>
            <p:spPr bwMode="auto">
              <a:xfrm flipV="1">
                <a:off x="2638"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82" name="Freeform 458"/>
              <p:cNvSpPr>
                <a:spLocks/>
              </p:cNvSpPr>
              <p:nvPr/>
            </p:nvSpPr>
            <p:spPr bwMode="auto">
              <a:xfrm>
                <a:off x="2643" y="983"/>
                <a:ext cx="5" cy="39"/>
              </a:xfrm>
              <a:custGeom>
                <a:avLst/>
                <a:gdLst>
                  <a:gd name="T0" fmla="*/ 0 w 5"/>
                  <a:gd name="T1" fmla="*/ 39 h 39"/>
                  <a:gd name="T2" fmla="*/ 0 w 5"/>
                  <a:gd name="T3" fmla="*/ 26 h 39"/>
                  <a:gd name="T4" fmla="*/ 2 w 5"/>
                  <a:gd name="T5" fmla="*/ 13 h 39"/>
                  <a:gd name="T6" fmla="*/ 2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2" y="13"/>
                    </a:ln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883" name="Freeform 459"/>
              <p:cNvSpPr>
                <a:spLocks/>
              </p:cNvSpPr>
              <p:nvPr/>
            </p:nvSpPr>
            <p:spPr bwMode="auto">
              <a:xfrm>
                <a:off x="2648" y="983"/>
                <a:ext cx="7" cy="39"/>
              </a:xfrm>
              <a:custGeom>
                <a:avLst/>
                <a:gdLst>
                  <a:gd name="T0" fmla="*/ 0 w 7"/>
                  <a:gd name="T1" fmla="*/ 0 h 39"/>
                  <a:gd name="T2" fmla="*/ 0 w 7"/>
                  <a:gd name="T3" fmla="*/ 0 h 39"/>
                  <a:gd name="T4" fmla="*/ 2 w 7"/>
                  <a:gd name="T5" fmla="*/ 4 h 39"/>
                  <a:gd name="T6" fmla="*/ 2 w 7"/>
                  <a:gd name="T7" fmla="*/ 17 h 39"/>
                  <a:gd name="T8" fmla="*/ 5 w 7"/>
                  <a:gd name="T9" fmla="*/ 34 h 39"/>
                  <a:gd name="T10" fmla="*/ 7 w 7"/>
                  <a:gd name="T11" fmla="*/ 39 h 39"/>
                  <a:gd name="T12" fmla="*/ 7 w 7"/>
                  <a:gd name="T13" fmla="*/ 39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0"/>
                    </a:moveTo>
                    <a:lnTo>
                      <a:pt x="0" y="0"/>
                    </a:lnTo>
                    <a:lnTo>
                      <a:pt x="2" y="4"/>
                    </a:lnTo>
                    <a:lnTo>
                      <a:pt x="2" y="17"/>
                    </a:lnTo>
                    <a:lnTo>
                      <a:pt x="5" y="34"/>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884" name="Freeform 460"/>
              <p:cNvSpPr>
                <a:spLocks/>
              </p:cNvSpPr>
              <p:nvPr/>
            </p:nvSpPr>
            <p:spPr bwMode="auto">
              <a:xfrm>
                <a:off x="2655" y="983"/>
                <a:ext cx="6" cy="39"/>
              </a:xfrm>
              <a:custGeom>
                <a:avLst/>
                <a:gdLst>
                  <a:gd name="T0" fmla="*/ 0 w 6"/>
                  <a:gd name="T1" fmla="*/ 39 h 39"/>
                  <a:gd name="T2" fmla="*/ 0 w 6"/>
                  <a:gd name="T3" fmla="*/ 39 h 39"/>
                  <a:gd name="T4" fmla="*/ 3 w 6"/>
                  <a:gd name="T5" fmla="*/ 34 h 39"/>
                  <a:gd name="T6" fmla="*/ 3 w 6"/>
                  <a:gd name="T7" fmla="*/ 17 h 39"/>
                  <a:gd name="T8" fmla="*/ 6 w 6"/>
                  <a:gd name="T9" fmla="*/ 4 h 39"/>
                  <a:gd name="T10" fmla="*/ 6 w 6"/>
                  <a:gd name="T11" fmla="*/ 0 h 39"/>
                  <a:gd name="T12" fmla="*/ 6 w 6"/>
                  <a:gd name="T13" fmla="*/ 0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39"/>
                    </a:moveTo>
                    <a:lnTo>
                      <a:pt x="0" y="39"/>
                    </a:lnTo>
                    <a:lnTo>
                      <a:pt x="3" y="34"/>
                    </a:lnTo>
                    <a:lnTo>
                      <a:pt x="3" y="17"/>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885" name="Freeform 461"/>
              <p:cNvSpPr>
                <a:spLocks/>
              </p:cNvSpPr>
              <p:nvPr/>
            </p:nvSpPr>
            <p:spPr bwMode="auto">
              <a:xfrm>
                <a:off x="2661" y="983"/>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86" name="Freeform 462"/>
              <p:cNvSpPr>
                <a:spLocks/>
              </p:cNvSpPr>
              <p:nvPr/>
            </p:nvSpPr>
            <p:spPr bwMode="auto">
              <a:xfrm>
                <a:off x="2666" y="1022"/>
                <a:ext cx="7" cy="38"/>
              </a:xfrm>
              <a:custGeom>
                <a:avLst/>
                <a:gdLst>
                  <a:gd name="T0" fmla="*/ 0 w 7"/>
                  <a:gd name="T1" fmla="*/ 0 h 38"/>
                  <a:gd name="T2" fmla="*/ 2 w 7"/>
                  <a:gd name="T3" fmla="*/ 17 h 38"/>
                  <a:gd name="T4" fmla="*/ 7 w 7"/>
                  <a:gd name="T5" fmla="*/ 38 h 38"/>
                  <a:gd name="T6" fmla="*/ 0 60000 65536"/>
                  <a:gd name="T7" fmla="*/ 0 60000 65536"/>
                  <a:gd name="T8" fmla="*/ 0 60000 65536"/>
                  <a:gd name="T9" fmla="*/ 0 w 7"/>
                  <a:gd name="T10" fmla="*/ 0 h 38"/>
                  <a:gd name="T11" fmla="*/ 7 w 7"/>
                  <a:gd name="T12" fmla="*/ 38 h 38"/>
                </a:gdLst>
                <a:ahLst/>
                <a:cxnLst>
                  <a:cxn ang="T6">
                    <a:pos x="T0" y="T1"/>
                  </a:cxn>
                  <a:cxn ang="T7">
                    <a:pos x="T2" y="T3"/>
                  </a:cxn>
                  <a:cxn ang="T8">
                    <a:pos x="T4" y="T5"/>
                  </a:cxn>
                </a:cxnLst>
                <a:rect l="T9" t="T10" r="T11" b="T12"/>
                <a:pathLst>
                  <a:path w="7" h="38">
                    <a:moveTo>
                      <a:pt x="0" y="0"/>
                    </a:moveTo>
                    <a:lnTo>
                      <a:pt x="2" y="17"/>
                    </a:lnTo>
                    <a:lnTo>
                      <a:pt x="7" y="38"/>
                    </a:lnTo>
                  </a:path>
                </a:pathLst>
              </a:custGeom>
              <a:solidFill>
                <a:srgbClr val="CC00CC"/>
              </a:solidFill>
              <a:ln w="12700">
                <a:solidFill>
                  <a:srgbClr val="CC00CC"/>
                </a:solidFill>
                <a:prstDash val="solid"/>
                <a:round/>
                <a:headEnd/>
                <a:tailEnd/>
              </a:ln>
            </p:spPr>
            <p:txBody>
              <a:bodyPr/>
              <a:lstStyle/>
              <a:p>
                <a:endParaRPr lang="es-ES"/>
              </a:p>
            </p:txBody>
          </p:sp>
          <p:sp>
            <p:nvSpPr>
              <p:cNvPr id="130887" name="Line 463"/>
              <p:cNvSpPr>
                <a:spLocks noChangeShapeType="1"/>
              </p:cNvSpPr>
              <p:nvPr/>
            </p:nvSpPr>
            <p:spPr bwMode="auto">
              <a:xfrm>
                <a:off x="2673"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88" name="Freeform 464"/>
              <p:cNvSpPr>
                <a:spLocks/>
              </p:cNvSpPr>
              <p:nvPr/>
            </p:nvSpPr>
            <p:spPr bwMode="auto">
              <a:xfrm>
                <a:off x="2678" y="1099"/>
                <a:ext cx="6" cy="43"/>
              </a:xfrm>
              <a:custGeom>
                <a:avLst/>
                <a:gdLst>
                  <a:gd name="T0" fmla="*/ 0 w 6"/>
                  <a:gd name="T1" fmla="*/ 0 h 43"/>
                  <a:gd name="T2" fmla="*/ 0 w 6"/>
                  <a:gd name="T3" fmla="*/ 13 h 43"/>
                  <a:gd name="T4" fmla="*/ 3 w 6"/>
                  <a:gd name="T5" fmla="*/ 26 h 43"/>
                  <a:gd name="T6" fmla="*/ 3 w 6"/>
                  <a:gd name="T7" fmla="*/ 39 h 43"/>
                  <a:gd name="T8" fmla="*/ 6 w 6"/>
                  <a:gd name="T9" fmla="*/ 43 h 43"/>
                  <a:gd name="T10" fmla="*/ 0 60000 65536"/>
                  <a:gd name="T11" fmla="*/ 0 60000 65536"/>
                  <a:gd name="T12" fmla="*/ 0 60000 65536"/>
                  <a:gd name="T13" fmla="*/ 0 60000 65536"/>
                  <a:gd name="T14" fmla="*/ 0 60000 65536"/>
                  <a:gd name="T15" fmla="*/ 0 w 6"/>
                  <a:gd name="T16" fmla="*/ 0 h 43"/>
                  <a:gd name="T17" fmla="*/ 6 w 6"/>
                  <a:gd name="T18" fmla="*/ 43 h 43"/>
                </a:gdLst>
                <a:ahLst/>
                <a:cxnLst>
                  <a:cxn ang="T10">
                    <a:pos x="T0" y="T1"/>
                  </a:cxn>
                  <a:cxn ang="T11">
                    <a:pos x="T2" y="T3"/>
                  </a:cxn>
                  <a:cxn ang="T12">
                    <a:pos x="T4" y="T5"/>
                  </a:cxn>
                  <a:cxn ang="T13">
                    <a:pos x="T6" y="T7"/>
                  </a:cxn>
                  <a:cxn ang="T14">
                    <a:pos x="T8" y="T9"/>
                  </a:cxn>
                </a:cxnLst>
                <a:rect l="T15" t="T16" r="T17" b="T18"/>
                <a:pathLst>
                  <a:path w="6" h="43">
                    <a:moveTo>
                      <a:pt x="0" y="0"/>
                    </a:moveTo>
                    <a:lnTo>
                      <a:pt x="0" y="13"/>
                    </a:lnTo>
                    <a:lnTo>
                      <a:pt x="3" y="26"/>
                    </a:lnTo>
                    <a:lnTo>
                      <a:pt x="3" y="39"/>
                    </a:lnTo>
                    <a:lnTo>
                      <a:pt x="6" y="43"/>
                    </a:lnTo>
                  </a:path>
                </a:pathLst>
              </a:custGeom>
              <a:solidFill>
                <a:srgbClr val="CC00CC"/>
              </a:solidFill>
              <a:ln w="12700">
                <a:solidFill>
                  <a:srgbClr val="CC00CC"/>
                </a:solidFill>
                <a:prstDash val="solid"/>
                <a:round/>
                <a:headEnd/>
                <a:tailEnd/>
              </a:ln>
            </p:spPr>
            <p:txBody>
              <a:bodyPr/>
              <a:lstStyle/>
              <a:p>
                <a:endParaRPr lang="es-ES"/>
              </a:p>
            </p:txBody>
          </p:sp>
          <p:sp>
            <p:nvSpPr>
              <p:cNvPr id="130889" name="Freeform 465"/>
              <p:cNvSpPr>
                <a:spLocks/>
              </p:cNvSpPr>
              <p:nvPr/>
            </p:nvSpPr>
            <p:spPr bwMode="auto">
              <a:xfrm>
                <a:off x="2684"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90" name="Line 466"/>
              <p:cNvSpPr>
                <a:spLocks noChangeShapeType="1"/>
              </p:cNvSpPr>
              <p:nvPr/>
            </p:nvSpPr>
            <p:spPr bwMode="auto">
              <a:xfrm flipV="1">
                <a:off x="2691" y="106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91" name="Line 467"/>
              <p:cNvSpPr>
                <a:spLocks noChangeShapeType="1"/>
              </p:cNvSpPr>
              <p:nvPr/>
            </p:nvSpPr>
            <p:spPr bwMode="auto">
              <a:xfrm flipV="1">
                <a:off x="2696"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92" name="Freeform 468"/>
              <p:cNvSpPr>
                <a:spLocks/>
              </p:cNvSpPr>
              <p:nvPr/>
            </p:nvSpPr>
            <p:spPr bwMode="auto">
              <a:xfrm>
                <a:off x="2701" y="983"/>
                <a:ext cx="8" cy="39"/>
              </a:xfrm>
              <a:custGeom>
                <a:avLst/>
                <a:gdLst>
                  <a:gd name="T0" fmla="*/ 0 w 8"/>
                  <a:gd name="T1" fmla="*/ 39 h 39"/>
                  <a:gd name="T2" fmla="*/ 3 w 8"/>
                  <a:gd name="T3" fmla="*/ 26 h 39"/>
                  <a:gd name="T4" fmla="*/ 3 w 8"/>
                  <a:gd name="T5" fmla="*/ 13 h 39"/>
                  <a:gd name="T6" fmla="*/ 6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6"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893" name="Freeform 469"/>
              <p:cNvSpPr>
                <a:spLocks/>
              </p:cNvSpPr>
              <p:nvPr/>
            </p:nvSpPr>
            <p:spPr bwMode="auto">
              <a:xfrm>
                <a:off x="2709" y="983"/>
                <a:ext cx="5" cy="39"/>
              </a:xfrm>
              <a:custGeom>
                <a:avLst/>
                <a:gdLst>
                  <a:gd name="T0" fmla="*/ 0 w 5"/>
                  <a:gd name="T1" fmla="*/ 0 h 39"/>
                  <a:gd name="T2" fmla="*/ 3 w 5"/>
                  <a:gd name="T3" fmla="*/ 4 h 39"/>
                  <a:gd name="T4" fmla="*/ 3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4"/>
                    </a:lnTo>
                    <a:lnTo>
                      <a:pt x="3"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894" name="Line 470"/>
              <p:cNvSpPr>
                <a:spLocks noChangeShapeType="1"/>
              </p:cNvSpPr>
              <p:nvPr/>
            </p:nvSpPr>
            <p:spPr bwMode="auto">
              <a:xfrm>
                <a:off x="2714" y="1022"/>
                <a:ext cx="5" cy="38"/>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895" name="Freeform 471"/>
              <p:cNvSpPr>
                <a:spLocks/>
              </p:cNvSpPr>
              <p:nvPr/>
            </p:nvSpPr>
            <p:spPr bwMode="auto">
              <a:xfrm>
                <a:off x="2719" y="1060"/>
                <a:ext cx="8" cy="39"/>
              </a:xfrm>
              <a:custGeom>
                <a:avLst/>
                <a:gdLst>
                  <a:gd name="T0" fmla="*/ 0 w 8"/>
                  <a:gd name="T1" fmla="*/ 0 h 39"/>
                  <a:gd name="T2" fmla="*/ 3 w 8"/>
                  <a:gd name="T3" fmla="*/ 18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3" y="18"/>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896" name="Freeform 820"/>
              <p:cNvSpPr>
                <a:spLocks/>
              </p:cNvSpPr>
              <p:nvPr/>
            </p:nvSpPr>
            <p:spPr bwMode="auto">
              <a:xfrm>
                <a:off x="3312" y="1020"/>
                <a:ext cx="7" cy="39"/>
              </a:xfrm>
              <a:custGeom>
                <a:avLst/>
                <a:gdLst>
                  <a:gd name="T0" fmla="*/ 0 w 7"/>
                  <a:gd name="T1" fmla="*/ 39 h 39"/>
                  <a:gd name="T2" fmla="*/ 2 w 7"/>
                  <a:gd name="T3" fmla="*/ 26 h 39"/>
                  <a:gd name="T4" fmla="*/ 2 w 7"/>
                  <a:gd name="T5" fmla="*/ 18 h 39"/>
                  <a:gd name="T6" fmla="*/ 5 w 7"/>
                  <a:gd name="T7" fmla="*/ 9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2" y="26"/>
                    </a:lnTo>
                    <a:lnTo>
                      <a:pt x="2" y="18"/>
                    </a:lnTo>
                    <a:lnTo>
                      <a:pt x="5" y="9"/>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897" name="Freeform 821"/>
              <p:cNvSpPr>
                <a:spLocks/>
              </p:cNvSpPr>
              <p:nvPr/>
            </p:nvSpPr>
            <p:spPr bwMode="auto">
              <a:xfrm>
                <a:off x="3319" y="951"/>
                <a:ext cx="6" cy="69"/>
              </a:xfrm>
              <a:custGeom>
                <a:avLst/>
                <a:gdLst>
                  <a:gd name="T0" fmla="*/ 0 w 6"/>
                  <a:gd name="T1" fmla="*/ 69 h 69"/>
                  <a:gd name="T2" fmla="*/ 3 w 6"/>
                  <a:gd name="T3" fmla="*/ 52 h 69"/>
                  <a:gd name="T4" fmla="*/ 3 w 6"/>
                  <a:gd name="T5" fmla="*/ 26 h 69"/>
                  <a:gd name="T6" fmla="*/ 6 w 6"/>
                  <a:gd name="T7" fmla="*/ 8 h 69"/>
                  <a:gd name="T8" fmla="*/ 6 w 6"/>
                  <a:gd name="T9" fmla="*/ 4 h 69"/>
                  <a:gd name="T10" fmla="*/ 6 w 6"/>
                  <a:gd name="T11" fmla="*/ 0 h 69"/>
                  <a:gd name="T12" fmla="*/ 0 60000 65536"/>
                  <a:gd name="T13" fmla="*/ 0 60000 65536"/>
                  <a:gd name="T14" fmla="*/ 0 60000 65536"/>
                  <a:gd name="T15" fmla="*/ 0 60000 65536"/>
                  <a:gd name="T16" fmla="*/ 0 60000 65536"/>
                  <a:gd name="T17" fmla="*/ 0 60000 65536"/>
                  <a:gd name="T18" fmla="*/ 0 w 6"/>
                  <a:gd name="T19" fmla="*/ 0 h 69"/>
                  <a:gd name="T20" fmla="*/ 6 w 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 h="69">
                    <a:moveTo>
                      <a:pt x="0" y="69"/>
                    </a:moveTo>
                    <a:lnTo>
                      <a:pt x="3" y="52"/>
                    </a:lnTo>
                    <a:lnTo>
                      <a:pt x="3" y="26"/>
                    </a:lnTo>
                    <a:lnTo>
                      <a:pt x="6" y="8"/>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898" name="Freeform 822"/>
              <p:cNvSpPr>
                <a:spLocks/>
              </p:cNvSpPr>
              <p:nvPr/>
            </p:nvSpPr>
            <p:spPr bwMode="auto">
              <a:xfrm>
                <a:off x="3325" y="951"/>
                <a:ext cx="5" cy="69"/>
              </a:xfrm>
              <a:custGeom>
                <a:avLst/>
                <a:gdLst>
                  <a:gd name="T0" fmla="*/ 0 w 5"/>
                  <a:gd name="T1" fmla="*/ 0 h 69"/>
                  <a:gd name="T2" fmla="*/ 0 w 5"/>
                  <a:gd name="T3" fmla="*/ 4 h 69"/>
                  <a:gd name="T4" fmla="*/ 0 w 5"/>
                  <a:gd name="T5" fmla="*/ 8 h 69"/>
                  <a:gd name="T6" fmla="*/ 2 w 5"/>
                  <a:gd name="T7" fmla="*/ 26 h 69"/>
                  <a:gd name="T8" fmla="*/ 2 w 5"/>
                  <a:gd name="T9" fmla="*/ 52 h 69"/>
                  <a:gd name="T10" fmla="*/ 5 w 5"/>
                  <a:gd name="T11" fmla="*/ 69 h 69"/>
                  <a:gd name="T12" fmla="*/ 0 60000 65536"/>
                  <a:gd name="T13" fmla="*/ 0 60000 65536"/>
                  <a:gd name="T14" fmla="*/ 0 60000 65536"/>
                  <a:gd name="T15" fmla="*/ 0 60000 65536"/>
                  <a:gd name="T16" fmla="*/ 0 60000 65536"/>
                  <a:gd name="T17" fmla="*/ 0 60000 65536"/>
                  <a:gd name="T18" fmla="*/ 0 w 5"/>
                  <a:gd name="T19" fmla="*/ 0 h 69"/>
                  <a:gd name="T20" fmla="*/ 5 w 5"/>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 h="69">
                    <a:moveTo>
                      <a:pt x="0" y="0"/>
                    </a:moveTo>
                    <a:lnTo>
                      <a:pt x="0" y="4"/>
                    </a:lnTo>
                    <a:lnTo>
                      <a:pt x="0" y="8"/>
                    </a:lnTo>
                    <a:lnTo>
                      <a:pt x="2" y="26"/>
                    </a:lnTo>
                    <a:lnTo>
                      <a:pt x="2" y="52"/>
                    </a:lnTo>
                    <a:lnTo>
                      <a:pt x="5" y="69"/>
                    </a:lnTo>
                  </a:path>
                </a:pathLst>
              </a:custGeom>
              <a:solidFill>
                <a:srgbClr val="CC00CC"/>
              </a:solidFill>
              <a:ln w="12700">
                <a:solidFill>
                  <a:srgbClr val="CC00CC"/>
                </a:solidFill>
                <a:prstDash val="solid"/>
                <a:round/>
                <a:headEnd/>
                <a:tailEnd/>
              </a:ln>
            </p:spPr>
            <p:txBody>
              <a:bodyPr/>
              <a:lstStyle/>
              <a:p>
                <a:endParaRPr lang="es-ES"/>
              </a:p>
            </p:txBody>
          </p:sp>
          <p:sp>
            <p:nvSpPr>
              <p:cNvPr id="130899" name="Freeform 823"/>
              <p:cNvSpPr>
                <a:spLocks/>
              </p:cNvSpPr>
              <p:nvPr/>
            </p:nvSpPr>
            <p:spPr bwMode="auto">
              <a:xfrm>
                <a:off x="3330" y="1020"/>
                <a:ext cx="7" cy="39"/>
              </a:xfrm>
              <a:custGeom>
                <a:avLst/>
                <a:gdLst>
                  <a:gd name="T0" fmla="*/ 0 w 7"/>
                  <a:gd name="T1" fmla="*/ 0 h 39"/>
                  <a:gd name="T2" fmla="*/ 2 w 7"/>
                  <a:gd name="T3" fmla="*/ 13 h 39"/>
                  <a:gd name="T4" fmla="*/ 2 w 7"/>
                  <a:gd name="T5" fmla="*/ 22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2" y="13"/>
                    </a:ln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900" name="Freeform 824"/>
              <p:cNvSpPr>
                <a:spLocks/>
              </p:cNvSpPr>
              <p:nvPr/>
            </p:nvSpPr>
            <p:spPr bwMode="auto">
              <a:xfrm>
                <a:off x="3337" y="1059"/>
                <a:ext cx="5" cy="40"/>
              </a:xfrm>
              <a:custGeom>
                <a:avLst/>
                <a:gdLst>
                  <a:gd name="T0" fmla="*/ 0 w 5"/>
                  <a:gd name="T1" fmla="*/ 0 h 40"/>
                  <a:gd name="T2" fmla="*/ 3 w 5"/>
                  <a:gd name="T3" fmla="*/ 18 h 40"/>
                  <a:gd name="T4" fmla="*/ 5 w 5"/>
                  <a:gd name="T5" fmla="*/ 27 h 40"/>
                  <a:gd name="T6" fmla="*/ 5 w 5"/>
                  <a:gd name="T7" fmla="*/ 40 h 40"/>
                  <a:gd name="T8" fmla="*/ 0 60000 65536"/>
                  <a:gd name="T9" fmla="*/ 0 60000 65536"/>
                  <a:gd name="T10" fmla="*/ 0 60000 65536"/>
                  <a:gd name="T11" fmla="*/ 0 60000 65536"/>
                  <a:gd name="T12" fmla="*/ 0 w 5"/>
                  <a:gd name="T13" fmla="*/ 0 h 40"/>
                  <a:gd name="T14" fmla="*/ 5 w 5"/>
                  <a:gd name="T15" fmla="*/ 40 h 40"/>
                </a:gdLst>
                <a:ahLst/>
                <a:cxnLst>
                  <a:cxn ang="T8">
                    <a:pos x="T0" y="T1"/>
                  </a:cxn>
                  <a:cxn ang="T9">
                    <a:pos x="T2" y="T3"/>
                  </a:cxn>
                  <a:cxn ang="T10">
                    <a:pos x="T4" y="T5"/>
                  </a:cxn>
                  <a:cxn ang="T11">
                    <a:pos x="T6" y="T7"/>
                  </a:cxn>
                </a:cxnLst>
                <a:rect l="T12" t="T13" r="T14" b="T15"/>
                <a:pathLst>
                  <a:path w="5" h="40">
                    <a:moveTo>
                      <a:pt x="0" y="0"/>
                    </a:moveTo>
                    <a:lnTo>
                      <a:pt x="3" y="18"/>
                    </a:lnTo>
                    <a:lnTo>
                      <a:pt x="5" y="27"/>
                    </a:lnTo>
                    <a:lnTo>
                      <a:pt x="5" y="40"/>
                    </a:lnTo>
                  </a:path>
                </a:pathLst>
              </a:custGeom>
              <a:solidFill>
                <a:srgbClr val="CC00CC"/>
              </a:solidFill>
              <a:ln w="12700">
                <a:solidFill>
                  <a:srgbClr val="CC00CC"/>
                </a:solidFill>
                <a:prstDash val="solid"/>
                <a:round/>
                <a:headEnd/>
                <a:tailEnd/>
              </a:ln>
            </p:spPr>
            <p:txBody>
              <a:bodyPr/>
              <a:lstStyle/>
              <a:p>
                <a:endParaRPr lang="es-ES"/>
              </a:p>
            </p:txBody>
          </p:sp>
          <p:sp>
            <p:nvSpPr>
              <p:cNvPr id="130901" name="Freeform 825"/>
              <p:cNvSpPr>
                <a:spLocks/>
              </p:cNvSpPr>
              <p:nvPr/>
            </p:nvSpPr>
            <p:spPr bwMode="auto">
              <a:xfrm>
                <a:off x="3342" y="1099"/>
                <a:ext cx="6" cy="122"/>
              </a:xfrm>
              <a:custGeom>
                <a:avLst/>
                <a:gdLst>
                  <a:gd name="T0" fmla="*/ 0 w 6"/>
                  <a:gd name="T1" fmla="*/ 0 h 122"/>
                  <a:gd name="T2" fmla="*/ 0 w 6"/>
                  <a:gd name="T3" fmla="*/ 13 h 122"/>
                  <a:gd name="T4" fmla="*/ 0 w 6"/>
                  <a:gd name="T5" fmla="*/ 30 h 122"/>
                  <a:gd name="T6" fmla="*/ 3 w 6"/>
                  <a:gd name="T7" fmla="*/ 69 h 122"/>
                  <a:gd name="T8" fmla="*/ 3 w 6"/>
                  <a:gd name="T9" fmla="*/ 91 h 122"/>
                  <a:gd name="T10" fmla="*/ 3 w 6"/>
                  <a:gd name="T11" fmla="*/ 104 h 122"/>
                  <a:gd name="T12" fmla="*/ 6 w 6"/>
                  <a:gd name="T13" fmla="*/ 117 h 122"/>
                  <a:gd name="T14" fmla="*/ 6 w 6"/>
                  <a:gd name="T15" fmla="*/ 122 h 12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2"/>
                  <a:gd name="T26" fmla="*/ 6 w 6"/>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2">
                    <a:moveTo>
                      <a:pt x="0" y="0"/>
                    </a:moveTo>
                    <a:lnTo>
                      <a:pt x="0" y="13"/>
                    </a:lnTo>
                    <a:lnTo>
                      <a:pt x="0" y="30"/>
                    </a:lnTo>
                    <a:lnTo>
                      <a:pt x="3" y="69"/>
                    </a:lnTo>
                    <a:lnTo>
                      <a:pt x="3" y="91"/>
                    </a:lnTo>
                    <a:lnTo>
                      <a:pt x="3" y="104"/>
                    </a:lnTo>
                    <a:lnTo>
                      <a:pt x="6" y="117"/>
                    </a:lnTo>
                    <a:lnTo>
                      <a:pt x="6" y="122"/>
                    </a:lnTo>
                  </a:path>
                </a:pathLst>
              </a:custGeom>
              <a:solidFill>
                <a:srgbClr val="CC00CC"/>
              </a:solidFill>
              <a:ln w="12700">
                <a:solidFill>
                  <a:srgbClr val="CC00CC"/>
                </a:solidFill>
                <a:prstDash val="solid"/>
                <a:round/>
                <a:headEnd/>
                <a:tailEnd/>
              </a:ln>
            </p:spPr>
            <p:txBody>
              <a:bodyPr/>
              <a:lstStyle/>
              <a:p>
                <a:endParaRPr lang="es-ES"/>
              </a:p>
            </p:txBody>
          </p:sp>
          <p:sp>
            <p:nvSpPr>
              <p:cNvPr id="130902" name="Freeform 826"/>
              <p:cNvSpPr>
                <a:spLocks/>
              </p:cNvSpPr>
              <p:nvPr/>
            </p:nvSpPr>
            <p:spPr bwMode="auto">
              <a:xfrm>
                <a:off x="3348" y="1107"/>
                <a:ext cx="7" cy="114"/>
              </a:xfrm>
              <a:custGeom>
                <a:avLst/>
                <a:gdLst>
                  <a:gd name="T0" fmla="*/ 0 w 7"/>
                  <a:gd name="T1" fmla="*/ 114 h 114"/>
                  <a:gd name="T2" fmla="*/ 0 w 7"/>
                  <a:gd name="T3" fmla="*/ 109 h 114"/>
                  <a:gd name="T4" fmla="*/ 2 w 7"/>
                  <a:gd name="T5" fmla="*/ 100 h 114"/>
                  <a:gd name="T6" fmla="*/ 2 w 7"/>
                  <a:gd name="T7" fmla="*/ 83 h 114"/>
                  <a:gd name="T8" fmla="*/ 2 w 7"/>
                  <a:gd name="T9" fmla="*/ 66 h 114"/>
                  <a:gd name="T10" fmla="*/ 5 w 7"/>
                  <a:gd name="T11" fmla="*/ 31 h 114"/>
                  <a:gd name="T12" fmla="*/ 7 w 7"/>
                  <a:gd name="T13" fmla="*/ 13 h 114"/>
                  <a:gd name="T14" fmla="*/ 7 w 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4"/>
                  <a:gd name="T26" fmla="*/ 7 w 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4">
                    <a:moveTo>
                      <a:pt x="0" y="114"/>
                    </a:moveTo>
                    <a:lnTo>
                      <a:pt x="0" y="109"/>
                    </a:lnTo>
                    <a:lnTo>
                      <a:pt x="2" y="100"/>
                    </a:lnTo>
                    <a:lnTo>
                      <a:pt x="2" y="83"/>
                    </a:lnTo>
                    <a:lnTo>
                      <a:pt x="2" y="66"/>
                    </a:lnTo>
                    <a:lnTo>
                      <a:pt x="5" y="31"/>
                    </a:lnTo>
                    <a:lnTo>
                      <a:pt x="7"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03" name="Freeform 827"/>
              <p:cNvSpPr>
                <a:spLocks/>
              </p:cNvSpPr>
              <p:nvPr/>
            </p:nvSpPr>
            <p:spPr bwMode="auto">
              <a:xfrm>
                <a:off x="3355" y="1064"/>
                <a:ext cx="5" cy="43"/>
              </a:xfrm>
              <a:custGeom>
                <a:avLst/>
                <a:gdLst>
                  <a:gd name="T0" fmla="*/ 0 w 5"/>
                  <a:gd name="T1" fmla="*/ 43 h 43"/>
                  <a:gd name="T2" fmla="*/ 3 w 5"/>
                  <a:gd name="T3" fmla="*/ 30 h 43"/>
                  <a:gd name="T4" fmla="*/ 3 w 5"/>
                  <a:gd name="T5" fmla="*/ 17 h 43"/>
                  <a:gd name="T6" fmla="*/ 5 w 5"/>
                  <a:gd name="T7" fmla="*/ 0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43"/>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04" name="Freeform 828"/>
              <p:cNvSpPr>
                <a:spLocks/>
              </p:cNvSpPr>
              <p:nvPr/>
            </p:nvSpPr>
            <p:spPr bwMode="auto">
              <a:xfrm>
                <a:off x="3360" y="1033"/>
                <a:ext cx="5" cy="31"/>
              </a:xfrm>
              <a:custGeom>
                <a:avLst/>
                <a:gdLst>
                  <a:gd name="T0" fmla="*/ 0 w 5"/>
                  <a:gd name="T1" fmla="*/ 31 h 31"/>
                  <a:gd name="T2" fmla="*/ 0 w 5"/>
                  <a:gd name="T3" fmla="*/ 22 h 31"/>
                  <a:gd name="T4" fmla="*/ 3 w 5"/>
                  <a:gd name="T5" fmla="*/ 18 h 31"/>
                  <a:gd name="T6" fmla="*/ 3 w 5"/>
                  <a:gd name="T7" fmla="*/ 9 h 31"/>
                  <a:gd name="T8" fmla="*/ 5 w 5"/>
                  <a:gd name="T9" fmla="*/ 0 h 31"/>
                  <a:gd name="T10" fmla="*/ 0 60000 65536"/>
                  <a:gd name="T11" fmla="*/ 0 60000 65536"/>
                  <a:gd name="T12" fmla="*/ 0 60000 65536"/>
                  <a:gd name="T13" fmla="*/ 0 60000 65536"/>
                  <a:gd name="T14" fmla="*/ 0 60000 65536"/>
                  <a:gd name="T15" fmla="*/ 0 w 5"/>
                  <a:gd name="T16" fmla="*/ 0 h 31"/>
                  <a:gd name="T17" fmla="*/ 5 w 5"/>
                  <a:gd name="T18" fmla="*/ 31 h 31"/>
                </a:gdLst>
                <a:ahLst/>
                <a:cxnLst>
                  <a:cxn ang="T10">
                    <a:pos x="T0" y="T1"/>
                  </a:cxn>
                  <a:cxn ang="T11">
                    <a:pos x="T2" y="T3"/>
                  </a:cxn>
                  <a:cxn ang="T12">
                    <a:pos x="T4" y="T5"/>
                  </a:cxn>
                  <a:cxn ang="T13">
                    <a:pos x="T6" y="T7"/>
                  </a:cxn>
                  <a:cxn ang="T14">
                    <a:pos x="T8" y="T9"/>
                  </a:cxn>
                </a:cxnLst>
                <a:rect l="T15" t="T16" r="T17" b="T18"/>
                <a:pathLst>
                  <a:path w="5" h="31">
                    <a:moveTo>
                      <a:pt x="0" y="31"/>
                    </a:moveTo>
                    <a:lnTo>
                      <a:pt x="0" y="22"/>
                    </a:lnTo>
                    <a:lnTo>
                      <a:pt x="3" y="18"/>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05" name="Freeform 829"/>
              <p:cNvSpPr>
                <a:spLocks/>
              </p:cNvSpPr>
              <p:nvPr/>
            </p:nvSpPr>
            <p:spPr bwMode="auto">
              <a:xfrm>
                <a:off x="3365" y="972"/>
                <a:ext cx="8" cy="61"/>
              </a:xfrm>
              <a:custGeom>
                <a:avLst/>
                <a:gdLst>
                  <a:gd name="T0" fmla="*/ 0 w 8"/>
                  <a:gd name="T1" fmla="*/ 61 h 61"/>
                  <a:gd name="T2" fmla="*/ 3 w 8"/>
                  <a:gd name="T3" fmla="*/ 48 h 61"/>
                  <a:gd name="T4" fmla="*/ 3 w 8"/>
                  <a:gd name="T5" fmla="*/ 31 h 61"/>
                  <a:gd name="T6" fmla="*/ 6 w 8"/>
                  <a:gd name="T7" fmla="*/ 13 h 61"/>
                  <a:gd name="T8" fmla="*/ 8 w 8"/>
                  <a:gd name="T9" fmla="*/ 0 h 61"/>
                  <a:gd name="T10" fmla="*/ 0 60000 65536"/>
                  <a:gd name="T11" fmla="*/ 0 60000 65536"/>
                  <a:gd name="T12" fmla="*/ 0 60000 65536"/>
                  <a:gd name="T13" fmla="*/ 0 60000 65536"/>
                  <a:gd name="T14" fmla="*/ 0 60000 65536"/>
                  <a:gd name="T15" fmla="*/ 0 w 8"/>
                  <a:gd name="T16" fmla="*/ 0 h 61"/>
                  <a:gd name="T17" fmla="*/ 8 w 8"/>
                  <a:gd name="T18" fmla="*/ 61 h 61"/>
                </a:gdLst>
                <a:ahLst/>
                <a:cxnLst>
                  <a:cxn ang="T10">
                    <a:pos x="T0" y="T1"/>
                  </a:cxn>
                  <a:cxn ang="T11">
                    <a:pos x="T2" y="T3"/>
                  </a:cxn>
                  <a:cxn ang="T12">
                    <a:pos x="T4" y="T5"/>
                  </a:cxn>
                  <a:cxn ang="T13">
                    <a:pos x="T6" y="T7"/>
                  </a:cxn>
                  <a:cxn ang="T14">
                    <a:pos x="T8" y="T9"/>
                  </a:cxn>
                </a:cxnLst>
                <a:rect l="T15" t="T16" r="T17" b="T18"/>
                <a:pathLst>
                  <a:path w="8" h="61">
                    <a:moveTo>
                      <a:pt x="0" y="61"/>
                    </a:moveTo>
                    <a:lnTo>
                      <a:pt x="3" y="48"/>
                    </a:lnTo>
                    <a:lnTo>
                      <a:pt x="3" y="31"/>
                    </a:lnTo>
                    <a:lnTo>
                      <a:pt x="6"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06" name="Freeform 830"/>
              <p:cNvSpPr>
                <a:spLocks/>
              </p:cNvSpPr>
              <p:nvPr/>
            </p:nvSpPr>
            <p:spPr bwMode="auto">
              <a:xfrm>
                <a:off x="3373" y="959"/>
                <a:ext cx="5" cy="13"/>
              </a:xfrm>
              <a:custGeom>
                <a:avLst/>
                <a:gdLst>
                  <a:gd name="T0" fmla="*/ 0 w 5"/>
                  <a:gd name="T1" fmla="*/ 13 h 13"/>
                  <a:gd name="T2" fmla="*/ 3 w 5"/>
                  <a:gd name="T3" fmla="*/ 0 h 13"/>
                  <a:gd name="T4" fmla="*/ 5 w 5"/>
                  <a:gd name="T5" fmla="*/ 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3" y="0"/>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07" name="Freeform 831"/>
              <p:cNvSpPr>
                <a:spLocks/>
              </p:cNvSpPr>
              <p:nvPr/>
            </p:nvSpPr>
            <p:spPr bwMode="auto">
              <a:xfrm>
                <a:off x="3378" y="959"/>
                <a:ext cx="5" cy="96"/>
              </a:xfrm>
              <a:custGeom>
                <a:avLst/>
                <a:gdLst>
                  <a:gd name="T0" fmla="*/ 0 w 5"/>
                  <a:gd name="T1" fmla="*/ 0 h 96"/>
                  <a:gd name="T2" fmla="*/ 0 w 5"/>
                  <a:gd name="T3" fmla="*/ 9 h 96"/>
                  <a:gd name="T4" fmla="*/ 0 w 5"/>
                  <a:gd name="T5" fmla="*/ 18 h 96"/>
                  <a:gd name="T6" fmla="*/ 3 w 5"/>
                  <a:gd name="T7" fmla="*/ 48 h 96"/>
                  <a:gd name="T8" fmla="*/ 3 w 5"/>
                  <a:gd name="T9" fmla="*/ 74 h 96"/>
                  <a:gd name="T10" fmla="*/ 5 w 5"/>
                  <a:gd name="T11" fmla="*/ 87 h 96"/>
                  <a:gd name="T12" fmla="*/ 5 w 5"/>
                  <a:gd name="T13" fmla="*/ 96 h 96"/>
                  <a:gd name="T14" fmla="*/ 0 60000 65536"/>
                  <a:gd name="T15" fmla="*/ 0 60000 65536"/>
                  <a:gd name="T16" fmla="*/ 0 60000 65536"/>
                  <a:gd name="T17" fmla="*/ 0 60000 65536"/>
                  <a:gd name="T18" fmla="*/ 0 60000 65536"/>
                  <a:gd name="T19" fmla="*/ 0 60000 65536"/>
                  <a:gd name="T20" fmla="*/ 0 60000 65536"/>
                  <a:gd name="T21" fmla="*/ 0 w 5"/>
                  <a:gd name="T22" fmla="*/ 0 h 96"/>
                  <a:gd name="T23" fmla="*/ 5 w 5"/>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6">
                    <a:moveTo>
                      <a:pt x="0" y="0"/>
                    </a:moveTo>
                    <a:lnTo>
                      <a:pt x="0" y="9"/>
                    </a:lnTo>
                    <a:lnTo>
                      <a:pt x="0" y="18"/>
                    </a:lnTo>
                    <a:lnTo>
                      <a:pt x="3" y="48"/>
                    </a:lnTo>
                    <a:lnTo>
                      <a:pt x="3" y="74"/>
                    </a:lnTo>
                    <a:lnTo>
                      <a:pt x="5" y="87"/>
                    </a:lnTo>
                    <a:lnTo>
                      <a:pt x="5" y="96"/>
                    </a:lnTo>
                  </a:path>
                </a:pathLst>
              </a:custGeom>
              <a:solidFill>
                <a:srgbClr val="CC00CC"/>
              </a:solidFill>
              <a:ln w="12700">
                <a:solidFill>
                  <a:srgbClr val="CC00CC"/>
                </a:solidFill>
                <a:prstDash val="solid"/>
                <a:round/>
                <a:headEnd/>
                <a:tailEnd/>
              </a:ln>
            </p:spPr>
            <p:txBody>
              <a:bodyPr/>
              <a:lstStyle/>
              <a:p>
                <a:endParaRPr lang="es-ES"/>
              </a:p>
            </p:txBody>
          </p:sp>
          <p:sp>
            <p:nvSpPr>
              <p:cNvPr id="130908" name="Freeform 832"/>
              <p:cNvSpPr>
                <a:spLocks/>
              </p:cNvSpPr>
              <p:nvPr/>
            </p:nvSpPr>
            <p:spPr bwMode="auto">
              <a:xfrm>
                <a:off x="3383" y="1055"/>
                <a:ext cx="8" cy="18"/>
              </a:xfrm>
              <a:custGeom>
                <a:avLst/>
                <a:gdLst>
                  <a:gd name="T0" fmla="*/ 0 w 8"/>
                  <a:gd name="T1" fmla="*/ 0 h 18"/>
                  <a:gd name="T2" fmla="*/ 3 w 8"/>
                  <a:gd name="T3" fmla="*/ 4 h 18"/>
                  <a:gd name="T4" fmla="*/ 3 w 8"/>
                  <a:gd name="T5" fmla="*/ 9 h 18"/>
                  <a:gd name="T6" fmla="*/ 8 w 8"/>
                  <a:gd name="T7" fmla="*/ 18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0"/>
                    </a:moveTo>
                    <a:lnTo>
                      <a:pt x="3" y="4"/>
                    </a:lnTo>
                    <a:lnTo>
                      <a:pt x="3" y="9"/>
                    </a:lnTo>
                    <a:lnTo>
                      <a:pt x="8" y="18"/>
                    </a:lnTo>
                  </a:path>
                </a:pathLst>
              </a:custGeom>
              <a:solidFill>
                <a:srgbClr val="CC00CC"/>
              </a:solidFill>
              <a:ln w="12700">
                <a:solidFill>
                  <a:srgbClr val="CC00CC"/>
                </a:solidFill>
                <a:prstDash val="solid"/>
                <a:round/>
                <a:headEnd/>
                <a:tailEnd/>
              </a:ln>
            </p:spPr>
            <p:txBody>
              <a:bodyPr/>
              <a:lstStyle/>
              <a:p>
                <a:endParaRPr lang="es-ES"/>
              </a:p>
            </p:txBody>
          </p:sp>
          <p:sp>
            <p:nvSpPr>
              <p:cNvPr id="130909" name="Freeform 833"/>
              <p:cNvSpPr>
                <a:spLocks/>
              </p:cNvSpPr>
              <p:nvPr/>
            </p:nvSpPr>
            <p:spPr bwMode="auto">
              <a:xfrm>
                <a:off x="3391" y="1073"/>
                <a:ext cx="5" cy="39"/>
              </a:xfrm>
              <a:custGeom>
                <a:avLst/>
                <a:gdLst>
                  <a:gd name="T0" fmla="*/ 0 w 5"/>
                  <a:gd name="T1" fmla="*/ 0 h 39"/>
                  <a:gd name="T2" fmla="*/ 3 w 5"/>
                  <a:gd name="T3" fmla="*/ 8 h 39"/>
                  <a:gd name="T4" fmla="*/ 3 w 5"/>
                  <a:gd name="T5" fmla="*/ 21 h 39"/>
                  <a:gd name="T6" fmla="*/ 5 w 5"/>
                  <a:gd name="T7" fmla="*/ 34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8"/>
                    </a:lnTo>
                    <a:lnTo>
                      <a:pt x="3" y="21"/>
                    </a:lnTo>
                    <a:lnTo>
                      <a:pt x="5" y="34"/>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910" name="Freeform 834"/>
              <p:cNvSpPr>
                <a:spLocks/>
              </p:cNvSpPr>
              <p:nvPr/>
            </p:nvSpPr>
            <p:spPr bwMode="auto">
              <a:xfrm>
                <a:off x="3396" y="1094"/>
                <a:ext cx="5" cy="18"/>
              </a:xfrm>
              <a:custGeom>
                <a:avLst/>
                <a:gdLst>
                  <a:gd name="T0" fmla="*/ 0 w 5"/>
                  <a:gd name="T1" fmla="*/ 18 h 18"/>
                  <a:gd name="T2" fmla="*/ 0 w 5"/>
                  <a:gd name="T3" fmla="*/ 18 h 18"/>
                  <a:gd name="T4" fmla="*/ 3 w 5"/>
                  <a:gd name="T5" fmla="*/ 13 h 18"/>
                  <a:gd name="T6" fmla="*/ 5 w 5"/>
                  <a:gd name="T7" fmla="*/ 0 h 18"/>
                  <a:gd name="T8" fmla="*/ 0 60000 65536"/>
                  <a:gd name="T9" fmla="*/ 0 60000 65536"/>
                  <a:gd name="T10" fmla="*/ 0 60000 65536"/>
                  <a:gd name="T11" fmla="*/ 0 60000 65536"/>
                  <a:gd name="T12" fmla="*/ 0 w 5"/>
                  <a:gd name="T13" fmla="*/ 0 h 18"/>
                  <a:gd name="T14" fmla="*/ 5 w 5"/>
                  <a:gd name="T15" fmla="*/ 18 h 18"/>
                </a:gdLst>
                <a:ahLst/>
                <a:cxnLst>
                  <a:cxn ang="T8">
                    <a:pos x="T0" y="T1"/>
                  </a:cxn>
                  <a:cxn ang="T9">
                    <a:pos x="T2" y="T3"/>
                  </a:cxn>
                  <a:cxn ang="T10">
                    <a:pos x="T4" y="T5"/>
                  </a:cxn>
                  <a:cxn ang="T11">
                    <a:pos x="T6" y="T7"/>
                  </a:cxn>
                </a:cxnLst>
                <a:rect l="T12" t="T13" r="T14" b="T15"/>
                <a:pathLst>
                  <a:path w="5" h="18">
                    <a:moveTo>
                      <a:pt x="0" y="18"/>
                    </a:moveTo>
                    <a:lnTo>
                      <a:pt x="0" y="18"/>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11" name="Freeform 835"/>
              <p:cNvSpPr>
                <a:spLocks/>
              </p:cNvSpPr>
              <p:nvPr/>
            </p:nvSpPr>
            <p:spPr bwMode="auto">
              <a:xfrm>
                <a:off x="3401" y="1064"/>
                <a:ext cx="8" cy="30"/>
              </a:xfrm>
              <a:custGeom>
                <a:avLst/>
                <a:gdLst>
                  <a:gd name="T0" fmla="*/ 0 w 8"/>
                  <a:gd name="T1" fmla="*/ 30 h 30"/>
                  <a:gd name="T2" fmla="*/ 3 w 8"/>
                  <a:gd name="T3" fmla="*/ 17 h 30"/>
                  <a:gd name="T4" fmla="*/ 8 w 8"/>
                  <a:gd name="T5" fmla="*/ 0 h 30"/>
                  <a:gd name="T6" fmla="*/ 0 60000 65536"/>
                  <a:gd name="T7" fmla="*/ 0 60000 65536"/>
                  <a:gd name="T8" fmla="*/ 0 60000 65536"/>
                  <a:gd name="T9" fmla="*/ 0 w 8"/>
                  <a:gd name="T10" fmla="*/ 0 h 30"/>
                  <a:gd name="T11" fmla="*/ 8 w 8"/>
                  <a:gd name="T12" fmla="*/ 30 h 30"/>
                </a:gdLst>
                <a:ahLst/>
                <a:cxnLst>
                  <a:cxn ang="T6">
                    <a:pos x="T0" y="T1"/>
                  </a:cxn>
                  <a:cxn ang="T7">
                    <a:pos x="T2" y="T3"/>
                  </a:cxn>
                  <a:cxn ang="T8">
                    <a:pos x="T4" y="T5"/>
                  </a:cxn>
                </a:cxnLst>
                <a:rect l="T9" t="T10" r="T11" b="T12"/>
                <a:pathLst>
                  <a:path w="8" h="30">
                    <a:moveTo>
                      <a:pt x="0" y="30"/>
                    </a:moveTo>
                    <a:lnTo>
                      <a:pt x="3" y="17"/>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12" name="Freeform 836"/>
              <p:cNvSpPr>
                <a:spLocks/>
              </p:cNvSpPr>
              <p:nvPr/>
            </p:nvSpPr>
            <p:spPr bwMode="auto">
              <a:xfrm>
                <a:off x="3409" y="1016"/>
                <a:ext cx="5" cy="48"/>
              </a:xfrm>
              <a:custGeom>
                <a:avLst/>
                <a:gdLst>
                  <a:gd name="T0" fmla="*/ 0 w 5"/>
                  <a:gd name="T1" fmla="*/ 48 h 48"/>
                  <a:gd name="T2" fmla="*/ 2 w 5"/>
                  <a:gd name="T3" fmla="*/ 26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2" y="26"/>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13" name="Freeform 837"/>
              <p:cNvSpPr>
                <a:spLocks/>
              </p:cNvSpPr>
              <p:nvPr/>
            </p:nvSpPr>
            <p:spPr bwMode="auto">
              <a:xfrm>
                <a:off x="3414" y="972"/>
                <a:ext cx="5" cy="44"/>
              </a:xfrm>
              <a:custGeom>
                <a:avLst/>
                <a:gdLst>
                  <a:gd name="T0" fmla="*/ 0 w 5"/>
                  <a:gd name="T1" fmla="*/ 44 h 44"/>
                  <a:gd name="T2" fmla="*/ 0 w 5"/>
                  <a:gd name="T3" fmla="*/ 31 h 44"/>
                  <a:gd name="T4" fmla="*/ 3 w 5"/>
                  <a:gd name="T5" fmla="*/ 13 h 44"/>
                  <a:gd name="T6" fmla="*/ 3 w 5"/>
                  <a:gd name="T7" fmla="*/ 5 h 44"/>
                  <a:gd name="T8" fmla="*/ 5 w 5"/>
                  <a:gd name="T9" fmla="*/ 0 h 44"/>
                  <a:gd name="T10" fmla="*/ 0 60000 65536"/>
                  <a:gd name="T11" fmla="*/ 0 60000 65536"/>
                  <a:gd name="T12" fmla="*/ 0 60000 65536"/>
                  <a:gd name="T13" fmla="*/ 0 60000 65536"/>
                  <a:gd name="T14" fmla="*/ 0 60000 65536"/>
                  <a:gd name="T15" fmla="*/ 0 w 5"/>
                  <a:gd name="T16" fmla="*/ 0 h 44"/>
                  <a:gd name="T17" fmla="*/ 5 w 5"/>
                  <a:gd name="T18" fmla="*/ 44 h 44"/>
                </a:gdLst>
                <a:ahLst/>
                <a:cxnLst>
                  <a:cxn ang="T10">
                    <a:pos x="T0" y="T1"/>
                  </a:cxn>
                  <a:cxn ang="T11">
                    <a:pos x="T2" y="T3"/>
                  </a:cxn>
                  <a:cxn ang="T12">
                    <a:pos x="T4" y="T5"/>
                  </a:cxn>
                  <a:cxn ang="T13">
                    <a:pos x="T6" y="T7"/>
                  </a:cxn>
                  <a:cxn ang="T14">
                    <a:pos x="T8" y="T9"/>
                  </a:cxn>
                </a:cxnLst>
                <a:rect l="T15" t="T16" r="T17" b="T18"/>
                <a:pathLst>
                  <a:path w="5" h="44">
                    <a:moveTo>
                      <a:pt x="0" y="44"/>
                    </a:moveTo>
                    <a:lnTo>
                      <a:pt x="0" y="31"/>
                    </a:lnTo>
                    <a:lnTo>
                      <a:pt x="3" y="13"/>
                    </a:lnTo>
                    <a:lnTo>
                      <a:pt x="3"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14" name="Freeform 838"/>
              <p:cNvSpPr>
                <a:spLocks/>
              </p:cNvSpPr>
              <p:nvPr/>
            </p:nvSpPr>
            <p:spPr bwMode="auto">
              <a:xfrm>
                <a:off x="3419" y="972"/>
                <a:ext cx="8" cy="57"/>
              </a:xfrm>
              <a:custGeom>
                <a:avLst/>
                <a:gdLst>
                  <a:gd name="T0" fmla="*/ 0 w 8"/>
                  <a:gd name="T1" fmla="*/ 0 h 57"/>
                  <a:gd name="T2" fmla="*/ 0 w 8"/>
                  <a:gd name="T3" fmla="*/ 5 h 57"/>
                  <a:gd name="T4" fmla="*/ 3 w 8"/>
                  <a:gd name="T5" fmla="*/ 9 h 57"/>
                  <a:gd name="T6" fmla="*/ 3 w 8"/>
                  <a:gd name="T7" fmla="*/ 22 h 57"/>
                  <a:gd name="T8" fmla="*/ 5 w 8"/>
                  <a:gd name="T9" fmla="*/ 44 h 57"/>
                  <a:gd name="T10" fmla="*/ 8 w 8"/>
                  <a:gd name="T11" fmla="*/ 57 h 57"/>
                  <a:gd name="T12" fmla="*/ 0 60000 65536"/>
                  <a:gd name="T13" fmla="*/ 0 60000 65536"/>
                  <a:gd name="T14" fmla="*/ 0 60000 65536"/>
                  <a:gd name="T15" fmla="*/ 0 60000 65536"/>
                  <a:gd name="T16" fmla="*/ 0 60000 65536"/>
                  <a:gd name="T17" fmla="*/ 0 60000 65536"/>
                  <a:gd name="T18" fmla="*/ 0 w 8"/>
                  <a:gd name="T19" fmla="*/ 0 h 57"/>
                  <a:gd name="T20" fmla="*/ 8 w 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 h="57">
                    <a:moveTo>
                      <a:pt x="0" y="0"/>
                    </a:moveTo>
                    <a:lnTo>
                      <a:pt x="0" y="5"/>
                    </a:lnTo>
                    <a:lnTo>
                      <a:pt x="3" y="9"/>
                    </a:lnTo>
                    <a:lnTo>
                      <a:pt x="3" y="22"/>
                    </a:lnTo>
                    <a:lnTo>
                      <a:pt x="5" y="44"/>
                    </a:lnTo>
                    <a:lnTo>
                      <a:pt x="8" y="57"/>
                    </a:lnTo>
                  </a:path>
                </a:pathLst>
              </a:custGeom>
              <a:solidFill>
                <a:srgbClr val="CC00CC"/>
              </a:solidFill>
              <a:ln w="12700">
                <a:solidFill>
                  <a:srgbClr val="CC00CC"/>
                </a:solidFill>
                <a:prstDash val="solid"/>
                <a:round/>
                <a:headEnd/>
                <a:tailEnd/>
              </a:ln>
            </p:spPr>
            <p:txBody>
              <a:bodyPr/>
              <a:lstStyle/>
              <a:p>
                <a:endParaRPr lang="es-ES"/>
              </a:p>
            </p:txBody>
          </p:sp>
          <p:sp>
            <p:nvSpPr>
              <p:cNvPr id="130915" name="Freeform 839"/>
              <p:cNvSpPr>
                <a:spLocks/>
              </p:cNvSpPr>
              <p:nvPr/>
            </p:nvSpPr>
            <p:spPr bwMode="auto">
              <a:xfrm>
                <a:off x="3427" y="1029"/>
                <a:ext cx="5" cy="39"/>
              </a:xfrm>
              <a:custGeom>
                <a:avLst/>
                <a:gdLst>
                  <a:gd name="T0" fmla="*/ 0 w 5"/>
                  <a:gd name="T1" fmla="*/ 0 h 39"/>
                  <a:gd name="T2" fmla="*/ 2 w 5"/>
                  <a:gd name="T3" fmla="*/ 22 h 39"/>
                  <a:gd name="T4" fmla="*/ 5 w 5"/>
                  <a:gd name="T5" fmla="*/ 39 h 39"/>
                  <a:gd name="T6" fmla="*/ 0 60000 65536"/>
                  <a:gd name="T7" fmla="*/ 0 60000 65536"/>
                  <a:gd name="T8" fmla="*/ 0 60000 65536"/>
                  <a:gd name="T9" fmla="*/ 0 w 5"/>
                  <a:gd name="T10" fmla="*/ 0 h 39"/>
                  <a:gd name="T11" fmla="*/ 5 w 5"/>
                  <a:gd name="T12" fmla="*/ 39 h 39"/>
                </a:gdLst>
                <a:ahLst/>
                <a:cxnLst>
                  <a:cxn ang="T6">
                    <a:pos x="T0" y="T1"/>
                  </a:cxn>
                  <a:cxn ang="T7">
                    <a:pos x="T2" y="T3"/>
                  </a:cxn>
                  <a:cxn ang="T8">
                    <a:pos x="T4" y="T5"/>
                  </a:cxn>
                </a:cxnLst>
                <a:rect l="T9" t="T10" r="T11" b="T12"/>
                <a:pathLst>
                  <a:path w="5" h="39">
                    <a:moveTo>
                      <a:pt x="0" y="0"/>
                    </a:moveTo>
                    <a:lnTo>
                      <a:pt x="2" y="22"/>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916" name="Freeform 840"/>
              <p:cNvSpPr>
                <a:spLocks/>
              </p:cNvSpPr>
              <p:nvPr/>
            </p:nvSpPr>
            <p:spPr bwMode="auto">
              <a:xfrm>
                <a:off x="3432" y="1068"/>
                <a:ext cx="5" cy="44"/>
              </a:xfrm>
              <a:custGeom>
                <a:avLst/>
                <a:gdLst>
                  <a:gd name="T0" fmla="*/ 0 w 5"/>
                  <a:gd name="T1" fmla="*/ 0 h 44"/>
                  <a:gd name="T2" fmla="*/ 2 w 5"/>
                  <a:gd name="T3" fmla="*/ 18 h 44"/>
                  <a:gd name="T4" fmla="*/ 2 w 5"/>
                  <a:gd name="T5" fmla="*/ 31 h 44"/>
                  <a:gd name="T6" fmla="*/ 5 w 5"/>
                  <a:gd name="T7" fmla="*/ 44 h 44"/>
                  <a:gd name="T8" fmla="*/ 0 60000 65536"/>
                  <a:gd name="T9" fmla="*/ 0 60000 65536"/>
                  <a:gd name="T10" fmla="*/ 0 60000 65536"/>
                  <a:gd name="T11" fmla="*/ 0 60000 65536"/>
                  <a:gd name="T12" fmla="*/ 0 w 5"/>
                  <a:gd name="T13" fmla="*/ 0 h 44"/>
                  <a:gd name="T14" fmla="*/ 5 w 5"/>
                  <a:gd name="T15" fmla="*/ 44 h 44"/>
                </a:gdLst>
                <a:ahLst/>
                <a:cxnLst>
                  <a:cxn ang="T8">
                    <a:pos x="T0" y="T1"/>
                  </a:cxn>
                  <a:cxn ang="T9">
                    <a:pos x="T2" y="T3"/>
                  </a:cxn>
                  <a:cxn ang="T10">
                    <a:pos x="T4" y="T5"/>
                  </a:cxn>
                  <a:cxn ang="T11">
                    <a:pos x="T6" y="T7"/>
                  </a:cxn>
                </a:cxnLst>
                <a:rect l="T12" t="T13" r="T14" b="T15"/>
                <a:pathLst>
                  <a:path w="5" h="44">
                    <a:moveTo>
                      <a:pt x="0" y="0"/>
                    </a:moveTo>
                    <a:lnTo>
                      <a:pt x="2" y="18"/>
                    </a:lnTo>
                    <a:lnTo>
                      <a:pt x="2" y="31"/>
                    </a:lnTo>
                    <a:lnTo>
                      <a:pt x="5" y="44"/>
                    </a:lnTo>
                  </a:path>
                </a:pathLst>
              </a:custGeom>
              <a:solidFill>
                <a:srgbClr val="CC00CC"/>
              </a:solidFill>
              <a:ln w="12700">
                <a:solidFill>
                  <a:srgbClr val="CC00CC"/>
                </a:solidFill>
                <a:prstDash val="solid"/>
                <a:round/>
                <a:headEnd/>
                <a:tailEnd/>
              </a:ln>
            </p:spPr>
            <p:txBody>
              <a:bodyPr/>
              <a:lstStyle/>
              <a:p>
                <a:endParaRPr lang="es-ES"/>
              </a:p>
            </p:txBody>
          </p:sp>
          <p:sp>
            <p:nvSpPr>
              <p:cNvPr id="130917" name="Freeform 841"/>
              <p:cNvSpPr>
                <a:spLocks/>
              </p:cNvSpPr>
              <p:nvPr/>
            </p:nvSpPr>
            <p:spPr bwMode="auto">
              <a:xfrm>
                <a:off x="3437" y="1112"/>
                <a:ext cx="8" cy="78"/>
              </a:xfrm>
              <a:custGeom>
                <a:avLst/>
                <a:gdLst>
                  <a:gd name="T0" fmla="*/ 0 w 8"/>
                  <a:gd name="T1" fmla="*/ 0 h 78"/>
                  <a:gd name="T2" fmla="*/ 0 w 8"/>
                  <a:gd name="T3" fmla="*/ 8 h 78"/>
                  <a:gd name="T4" fmla="*/ 3 w 8"/>
                  <a:gd name="T5" fmla="*/ 21 h 78"/>
                  <a:gd name="T6" fmla="*/ 3 w 8"/>
                  <a:gd name="T7" fmla="*/ 48 h 78"/>
                  <a:gd name="T8" fmla="*/ 5 w 8"/>
                  <a:gd name="T9" fmla="*/ 69 h 78"/>
                  <a:gd name="T10" fmla="*/ 8 w 8"/>
                  <a:gd name="T11" fmla="*/ 74 h 78"/>
                  <a:gd name="T12" fmla="*/ 8 w 8"/>
                  <a:gd name="T13" fmla="*/ 78 h 78"/>
                  <a:gd name="T14" fmla="*/ 0 60000 65536"/>
                  <a:gd name="T15" fmla="*/ 0 60000 65536"/>
                  <a:gd name="T16" fmla="*/ 0 60000 65536"/>
                  <a:gd name="T17" fmla="*/ 0 60000 65536"/>
                  <a:gd name="T18" fmla="*/ 0 60000 65536"/>
                  <a:gd name="T19" fmla="*/ 0 60000 65536"/>
                  <a:gd name="T20" fmla="*/ 0 60000 65536"/>
                  <a:gd name="T21" fmla="*/ 0 w 8"/>
                  <a:gd name="T22" fmla="*/ 0 h 78"/>
                  <a:gd name="T23" fmla="*/ 8 w 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8">
                    <a:moveTo>
                      <a:pt x="0" y="0"/>
                    </a:moveTo>
                    <a:lnTo>
                      <a:pt x="0" y="8"/>
                    </a:lnTo>
                    <a:lnTo>
                      <a:pt x="3" y="21"/>
                    </a:lnTo>
                    <a:lnTo>
                      <a:pt x="3" y="48"/>
                    </a:lnTo>
                    <a:lnTo>
                      <a:pt x="5" y="69"/>
                    </a:lnTo>
                    <a:lnTo>
                      <a:pt x="8" y="74"/>
                    </a:lnTo>
                    <a:lnTo>
                      <a:pt x="8" y="78"/>
                    </a:lnTo>
                  </a:path>
                </a:pathLst>
              </a:custGeom>
              <a:solidFill>
                <a:srgbClr val="CC00CC"/>
              </a:solidFill>
              <a:ln w="12700">
                <a:solidFill>
                  <a:srgbClr val="CC00CC"/>
                </a:solidFill>
                <a:prstDash val="solid"/>
                <a:round/>
                <a:headEnd/>
                <a:tailEnd/>
              </a:ln>
            </p:spPr>
            <p:txBody>
              <a:bodyPr/>
              <a:lstStyle/>
              <a:p>
                <a:endParaRPr lang="es-ES"/>
              </a:p>
            </p:txBody>
          </p:sp>
          <p:sp>
            <p:nvSpPr>
              <p:cNvPr id="130918" name="Freeform 842"/>
              <p:cNvSpPr>
                <a:spLocks/>
              </p:cNvSpPr>
              <p:nvPr/>
            </p:nvSpPr>
            <p:spPr bwMode="auto">
              <a:xfrm>
                <a:off x="3445" y="1112"/>
                <a:ext cx="5" cy="78"/>
              </a:xfrm>
              <a:custGeom>
                <a:avLst/>
                <a:gdLst>
                  <a:gd name="T0" fmla="*/ 0 w 5"/>
                  <a:gd name="T1" fmla="*/ 78 h 78"/>
                  <a:gd name="T2" fmla="*/ 0 w 5"/>
                  <a:gd name="T3" fmla="*/ 74 h 78"/>
                  <a:gd name="T4" fmla="*/ 2 w 5"/>
                  <a:gd name="T5" fmla="*/ 69 h 78"/>
                  <a:gd name="T6" fmla="*/ 2 w 5"/>
                  <a:gd name="T7" fmla="*/ 56 h 78"/>
                  <a:gd name="T8" fmla="*/ 2 w 5"/>
                  <a:gd name="T9" fmla="*/ 43 h 78"/>
                  <a:gd name="T10" fmla="*/ 5 w 5"/>
                  <a:gd name="T11" fmla="*/ 17 h 78"/>
                  <a:gd name="T12" fmla="*/ 5 w 5"/>
                  <a:gd name="T13" fmla="*/ 8 h 78"/>
                  <a:gd name="T14" fmla="*/ 5 w 5"/>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78"/>
                    </a:moveTo>
                    <a:lnTo>
                      <a:pt x="0" y="74"/>
                    </a:lnTo>
                    <a:lnTo>
                      <a:pt x="2" y="69"/>
                    </a:lnTo>
                    <a:lnTo>
                      <a:pt x="2" y="56"/>
                    </a:lnTo>
                    <a:lnTo>
                      <a:pt x="2" y="43"/>
                    </a:lnTo>
                    <a:lnTo>
                      <a:pt x="5" y="17"/>
                    </a:lnTo>
                    <a:lnTo>
                      <a:pt x="5"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19" name="Freeform 843"/>
              <p:cNvSpPr>
                <a:spLocks/>
              </p:cNvSpPr>
              <p:nvPr/>
            </p:nvSpPr>
            <p:spPr bwMode="auto">
              <a:xfrm>
                <a:off x="3450" y="1103"/>
                <a:ext cx="5" cy="9"/>
              </a:xfrm>
              <a:custGeom>
                <a:avLst/>
                <a:gdLst>
                  <a:gd name="T0" fmla="*/ 0 w 5"/>
                  <a:gd name="T1" fmla="*/ 9 h 9"/>
                  <a:gd name="T2" fmla="*/ 2 w 5"/>
                  <a:gd name="T3" fmla="*/ 4 h 9"/>
                  <a:gd name="T4" fmla="*/ 5 w 5"/>
                  <a:gd name="T5" fmla="*/ 0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9"/>
                    </a:move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20" name="Freeform 844"/>
              <p:cNvSpPr>
                <a:spLocks/>
              </p:cNvSpPr>
              <p:nvPr/>
            </p:nvSpPr>
            <p:spPr bwMode="auto">
              <a:xfrm>
                <a:off x="3455" y="1033"/>
                <a:ext cx="8" cy="70"/>
              </a:xfrm>
              <a:custGeom>
                <a:avLst/>
                <a:gdLst>
                  <a:gd name="T0" fmla="*/ 0 w 8"/>
                  <a:gd name="T1" fmla="*/ 70 h 70"/>
                  <a:gd name="T2" fmla="*/ 2 w 8"/>
                  <a:gd name="T3" fmla="*/ 57 h 70"/>
                  <a:gd name="T4" fmla="*/ 2 w 8"/>
                  <a:gd name="T5" fmla="*/ 40 h 70"/>
                  <a:gd name="T6" fmla="*/ 5 w 8"/>
                  <a:gd name="T7" fmla="*/ 1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2" y="57"/>
                    </a:lnTo>
                    <a:lnTo>
                      <a:pt x="2" y="40"/>
                    </a:lnTo>
                    <a:lnTo>
                      <a:pt x="5"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21" name="Freeform 845"/>
              <p:cNvSpPr>
                <a:spLocks/>
              </p:cNvSpPr>
              <p:nvPr/>
            </p:nvSpPr>
            <p:spPr bwMode="auto">
              <a:xfrm>
                <a:off x="3463" y="972"/>
                <a:ext cx="5" cy="61"/>
              </a:xfrm>
              <a:custGeom>
                <a:avLst/>
                <a:gdLst>
                  <a:gd name="T0" fmla="*/ 0 w 5"/>
                  <a:gd name="T1" fmla="*/ 61 h 61"/>
                  <a:gd name="T2" fmla="*/ 2 w 5"/>
                  <a:gd name="T3" fmla="*/ 44 h 61"/>
                  <a:gd name="T4" fmla="*/ 2 w 5"/>
                  <a:gd name="T5" fmla="*/ 22 h 61"/>
                  <a:gd name="T6" fmla="*/ 5 w 5"/>
                  <a:gd name="T7" fmla="*/ 9 h 61"/>
                  <a:gd name="T8" fmla="*/ 5 w 5"/>
                  <a:gd name="T9" fmla="*/ 0 h 61"/>
                  <a:gd name="T10" fmla="*/ 0 60000 65536"/>
                  <a:gd name="T11" fmla="*/ 0 60000 65536"/>
                  <a:gd name="T12" fmla="*/ 0 60000 65536"/>
                  <a:gd name="T13" fmla="*/ 0 60000 65536"/>
                  <a:gd name="T14" fmla="*/ 0 60000 65536"/>
                  <a:gd name="T15" fmla="*/ 0 w 5"/>
                  <a:gd name="T16" fmla="*/ 0 h 61"/>
                  <a:gd name="T17" fmla="*/ 5 w 5"/>
                  <a:gd name="T18" fmla="*/ 61 h 61"/>
                </a:gdLst>
                <a:ahLst/>
                <a:cxnLst>
                  <a:cxn ang="T10">
                    <a:pos x="T0" y="T1"/>
                  </a:cxn>
                  <a:cxn ang="T11">
                    <a:pos x="T2" y="T3"/>
                  </a:cxn>
                  <a:cxn ang="T12">
                    <a:pos x="T4" y="T5"/>
                  </a:cxn>
                  <a:cxn ang="T13">
                    <a:pos x="T6" y="T7"/>
                  </a:cxn>
                  <a:cxn ang="T14">
                    <a:pos x="T8" y="T9"/>
                  </a:cxn>
                </a:cxnLst>
                <a:rect l="T15" t="T16" r="T17" b="T18"/>
                <a:pathLst>
                  <a:path w="5" h="61">
                    <a:moveTo>
                      <a:pt x="0" y="61"/>
                    </a:moveTo>
                    <a:lnTo>
                      <a:pt x="2" y="44"/>
                    </a:lnTo>
                    <a:lnTo>
                      <a:pt x="2" y="22"/>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22" name="Freeform 846"/>
              <p:cNvSpPr>
                <a:spLocks/>
              </p:cNvSpPr>
              <p:nvPr/>
            </p:nvSpPr>
            <p:spPr bwMode="auto">
              <a:xfrm>
                <a:off x="3468" y="972"/>
                <a:ext cx="5" cy="44"/>
              </a:xfrm>
              <a:custGeom>
                <a:avLst/>
                <a:gdLst>
                  <a:gd name="T0" fmla="*/ 0 w 5"/>
                  <a:gd name="T1" fmla="*/ 0 h 44"/>
                  <a:gd name="T2" fmla="*/ 0 w 5"/>
                  <a:gd name="T3" fmla="*/ 0 h 44"/>
                  <a:gd name="T4" fmla="*/ 0 w 5"/>
                  <a:gd name="T5" fmla="*/ 5 h 44"/>
                  <a:gd name="T6" fmla="*/ 2 w 5"/>
                  <a:gd name="T7" fmla="*/ 18 h 44"/>
                  <a:gd name="T8" fmla="*/ 2 w 5"/>
                  <a:gd name="T9" fmla="*/ 31 h 44"/>
                  <a:gd name="T10" fmla="*/ 5 w 5"/>
                  <a:gd name="T11" fmla="*/ 44 h 44"/>
                  <a:gd name="T12" fmla="*/ 0 60000 65536"/>
                  <a:gd name="T13" fmla="*/ 0 60000 65536"/>
                  <a:gd name="T14" fmla="*/ 0 60000 65536"/>
                  <a:gd name="T15" fmla="*/ 0 60000 65536"/>
                  <a:gd name="T16" fmla="*/ 0 60000 65536"/>
                  <a:gd name="T17" fmla="*/ 0 60000 65536"/>
                  <a:gd name="T18" fmla="*/ 0 w 5"/>
                  <a:gd name="T19" fmla="*/ 0 h 44"/>
                  <a:gd name="T20" fmla="*/ 5 w 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 h="44">
                    <a:moveTo>
                      <a:pt x="0" y="0"/>
                    </a:moveTo>
                    <a:lnTo>
                      <a:pt x="0" y="0"/>
                    </a:lnTo>
                    <a:lnTo>
                      <a:pt x="0" y="5"/>
                    </a:lnTo>
                    <a:lnTo>
                      <a:pt x="2" y="18"/>
                    </a:lnTo>
                    <a:lnTo>
                      <a:pt x="2" y="31"/>
                    </a:lnTo>
                    <a:lnTo>
                      <a:pt x="5" y="44"/>
                    </a:lnTo>
                  </a:path>
                </a:pathLst>
              </a:custGeom>
              <a:solidFill>
                <a:srgbClr val="CC00CC"/>
              </a:solidFill>
              <a:ln w="12700">
                <a:solidFill>
                  <a:srgbClr val="CC00CC"/>
                </a:solidFill>
                <a:prstDash val="solid"/>
                <a:round/>
                <a:headEnd/>
                <a:tailEnd/>
              </a:ln>
            </p:spPr>
            <p:txBody>
              <a:bodyPr/>
              <a:lstStyle/>
              <a:p>
                <a:endParaRPr lang="es-ES"/>
              </a:p>
            </p:txBody>
          </p:sp>
          <p:sp>
            <p:nvSpPr>
              <p:cNvPr id="130923" name="Freeform 847"/>
              <p:cNvSpPr>
                <a:spLocks/>
              </p:cNvSpPr>
              <p:nvPr/>
            </p:nvSpPr>
            <p:spPr bwMode="auto">
              <a:xfrm>
                <a:off x="3473" y="1016"/>
                <a:ext cx="7" cy="39"/>
              </a:xfrm>
              <a:custGeom>
                <a:avLst/>
                <a:gdLst>
                  <a:gd name="T0" fmla="*/ 0 w 7"/>
                  <a:gd name="T1" fmla="*/ 0 h 39"/>
                  <a:gd name="T2" fmla="*/ 2 w 7"/>
                  <a:gd name="T3" fmla="*/ 22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924" name="Freeform 848"/>
              <p:cNvSpPr>
                <a:spLocks/>
              </p:cNvSpPr>
              <p:nvPr/>
            </p:nvSpPr>
            <p:spPr bwMode="auto">
              <a:xfrm>
                <a:off x="3480" y="1055"/>
                <a:ext cx="6" cy="39"/>
              </a:xfrm>
              <a:custGeom>
                <a:avLst/>
                <a:gdLst>
                  <a:gd name="T0" fmla="*/ 0 w 6"/>
                  <a:gd name="T1" fmla="*/ 0 h 39"/>
                  <a:gd name="T2" fmla="*/ 3 w 6"/>
                  <a:gd name="T3" fmla="*/ 18 h 39"/>
                  <a:gd name="T4" fmla="*/ 6 w 6"/>
                  <a:gd name="T5" fmla="*/ 39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0" y="0"/>
                    </a:moveTo>
                    <a:lnTo>
                      <a:pt x="3" y="18"/>
                    </a:lnTo>
                    <a:lnTo>
                      <a:pt x="6" y="39"/>
                    </a:lnTo>
                  </a:path>
                </a:pathLst>
              </a:custGeom>
              <a:solidFill>
                <a:srgbClr val="CC00CC"/>
              </a:solidFill>
              <a:ln w="12700">
                <a:solidFill>
                  <a:srgbClr val="CC00CC"/>
                </a:solidFill>
                <a:prstDash val="solid"/>
                <a:round/>
                <a:headEnd/>
                <a:tailEnd/>
              </a:ln>
            </p:spPr>
            <p:txBody>
              <a:bodyPr/>
              <a:lstStyle/>
              <a:p>
                <a:endParaRPr lang="es-ES"/>
              </a:p>
            </p:txBody>
          </p:sp>
          <p:sp>
            <p:nvSpPr>
              <p:cNvPr id="130925" name="Freeform 849"/>
              <p:cNvSpPr>
                <a:spLocks/>
              </p:cNvSpPr>
              <p:nvPr/>
            </p:nvSpPr>
            <p:spPr bwMode="auto">
              <a:xfrm>
                <a:off x="3486" y="1094"/>
                <a:ext cx="5" cy="48"/>
              </a:xfrm>
              <a:custGeom>
                <a:avLst/>
                <a:gdLst>
                  <a:gd name="T0" fmla="*/ 0 w 5"/>
                  <a:gd name="T1" fmla="*/ 0 h 48"/>
                  <a:gd name="T2" fmla="*/ 0 w 5"/>
                  <a:gd name="T3" fmla="*/ 13 h 48"/>
                  <a:gd name="T4" fmla="*/ 2 w 5"/>
                  <a:gd name="T5" fmla="*/ 31 h 48"/>
                  <a:gd name="T6" fmla="*/ 2 w 5"/>
                  <a:gd name="T7" fmla="*/ 44 h 48"/>
                  <a:gd name="T8" fmla="*/ 5 w 5"/>
                  <a:gd name="T9" fmla="*/ 48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0" y="0"/>
                    </a:moveTo>
                    <a:lnTo>
                      <a:pt x="0" y="13"/>
                    </a:lnTo>
                    <a:lnTo>
                      <a:pt x="2" y="31"/>
                    </a:lnTo>
                    <a:lnTo>
                      <a:pt x="2" y="44"/>
                    </a:lnTo>
                    <a:lnTo>
                      <a:pt x="5" y="48"/>
                    </a:lnTo>
                  </a:path>
                </a:pathLst>
              </a:custGeom>
              <a:solidFill>
                <a:srgbClr val="CC00CC"/>
              </a:solidFill>
              <a:ln w="12700">
                <a:solidFill>
                  <a:srgbClr val="CC00CC"/>
                </a:solidFill>
                <a:prstDash val="solid"/>
                <a:round/>
                <a:headEnd/>
                <a:tailEnd/>
              </a:ln>
            </p:spPr>
            <p:txBody>
              <a:bodyPr/>
              <a:lstStyle/>
              <a:p>
                <a:endParaRPr lang="es-ES"/>
              </a:p>
            </p:txBody>
          </p:sp>
          <p:sp>
            <p:nvSpPr>
              <p:cNvPr id="130926" name="Freeform 850"/>
              <p:cNvSpPr>
                <a:spLocks/>
              </p:cNvSpPr>
              <p:nvPr/>
            </p:nvSpPr>
            <p:spPr bwMode="auto">
              <a:xfrm>
                <a:off x="3491"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27" name="Line 851"/>
              <p:cNvSpPr>
                <a:spLocks noChangeShapeType="1"/>
              </p:cNvSpPr>
              <p:nvPr/>
            </p:nvSpPr>
            <p:spPr bwMode="auto">
              <a:xfrm flipV="1">
                <a:off x="3498"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28" name="Freeform 852"/>
              <p:cNvSpPr>
                <a:spLocks/>
              </p:cNvSpPr>
              <p:nvPr/>
            </p:nvSpPr>
            <p:spPr bwMode="auto">
              <a:xfrm>
                <a:off x="3503" y="1020"/>
                <a:ext cx="6" cy="39"/>
              </a:xfrm>
              <a:custGeom>
                <a:avLst/>
                <a:gdLst>
                  <a:gd name="T0" fmla="*/ 0 w 6"/>
                  <a:gd name="T1" fmla="*/ 39 h 39"/>
                  <a:gd name="T2" fmla="*/ 3 w 6"/>
                  <a:gd name="T3" fmla="*/ 22 h 39"/>
                  <a:gd name="T4" fmla="*/ 6 w 6"/>
                  <a:gd name="T5" fmla="*/ 0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0" y="39"/>
                    </a:moveTo>
                    <a:lnTo>
                      <a:pt x="3" y="22"/>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929" name="Freeform 853"/>
              <p:cNvSpPr>
                <a:spLocks/>
              </p:cNvSpPr>
              <p:nvPr/>
            </p:nvSpPr>
            <p:spPr bwMode="auto">
              <a:xfrm>
                <a:off x="3509" y="968"/>
                <a:ext cx="7" cy="52"/>
              </a:xfrm>
              <a:custGeom>
                <a:avLst/>
                <a:gdLst>
                  <a:gd name="T0" fmla="*/ 0 w 7"/>
                  <a:gd name="T1" fmla="*/ 52 h 52"/>
                  <a:gd name="T2" fmla="*/ 2 w 7"/>
                  <a:gd name="T3" fmla="*/ 39 h 52"/>
                  <a:gd name="T4" fmla="*/ 2 w 7"/>
                  <a:gd name="T5" fmla="*/ 22 h 52"/>
                  <a:gd name="T6" fmla="*/ 5 w 7"/>
                  <a:gd name="T7" fmla="*/ 4 h 52"/>
                  <a:gd name="T8" fmla="*/ 7 w 7"/>
                  <a:gd name="T9" fmla="*/ 0 h 52"/>
                  <a:gd name="T10" fmla="*/ 7 w 7"/>
                  <a:gd name="T11" fmla="*/ 0 h 52"/>
                  <a:gd name="T12" fmla="*/ 0 60000 65536"/>
                  <a:gd name="T13" fmla="*/ 0 60000 65536"/>
                  <a:gd name="T14" fmla="*/ 0 60000 65536"/>
                  <a:gd name="T15" fmla="*/ 0 60000 65536"/>
                  <a:gd name="T16" fmla="*/ 0 60000 65536"/>
                  <a:gd name="T17" fmla="*/ 0 60000 65536"/>
                  <a:gd name="T18" fmla="*/ 0 w 7"/>
                  <a:gd name="T19" fmla="*/ 0 h 52"/>
                  <a:gd name="T20" fmla="*/ 7 w 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7" h="52">
                    <a:moveTo>
                      <a:pt x="0" y="52"/>
                    </a:moveTo>
                    <a:lnTo>
                      <a:pt x="2" y="39"/>
                    </a:lnTo>
                    <a:lnTo>
                      <a:pt x="2" y="22"/>
                    </a:lnTo>
                    <a:lnTo>
                      <a:pt x="5" y="4"/>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30" name="Freeform 854"/>
              <p:cNvSpPr>
                <a:spLocks/>
              </p:cNvSpPr>
              <p:nvPr/>
            </p:nvSpPr>
            <p:spPr bwMode="auto">
              <a:xfrm>
                <a:off x="3516" y="968"/>
                <a:ext cx="5" cy="52"/>
              </a:xfrm>
              <a:custGeom>
                <a:avLst/>
                <a:gdLst>
                  <a:gd name="T0" fmla="*/ 0 w 5"/>
                  <a:gd name="T1" fmla="*/ 0 h 52"/>
                  <a:gd name="T2" fmla="*/ 3 w 5"/>
                  <a:gd name="T3" fmla="*/ 4 h 52"/>
                  <a:gd name="T4" fmla="*/ 3 w 5"/>
                  <a:gd name="T5" fmla="*/ 17 h 52"/>
                  <a:gd name="T6" fmla="*/ 5 w 5"/>
                  <a:gd name="T7" fmla="*/ 35 h 52"/>
                  <a:gd name="T8" fmla="*/ 5 w 5"/>
                  <a:gd name="T9" fmla="*/ 52 h 52"/>
                  <a:gd name="T10" fmla="*/ 0 60000 65536"/>
                  <a:gd name="T11" fmla="*/ 0 60000 65536"/>
                  <a:gd name="T12" fmla="*/ 0 60000 65536"/>
                  <a:gd name="T13" fmla="*/ 0 60000 65536"/>
                  <a:gd name="T14" fmla="*/ 0 60000 65536"/>
                  <a:gd name="T15" fmla="*/ 0 w 5"/>
                  <a:gd name="T16" fmla="*/ 0 h 52"/>
                  <a:gd name="T17" fmla="*/ 5 w 5"/>
                  <a:gd name="T18" fmla="*/ 52 h 52"/>
                </a:gdLst>
                <a:ahLst/>
                <a:cxnLst>
                  <a:cxn ang="T10">
                    <a:pos x="T0" y="T1"/>
                  </a:cxn>
                  <a:cxn ang="T11">
                    <a:pos x="T2" y="T3"/>
                  </a:cxn>
                  <a:cxn ang="T12">
                    <a:pos x="T4" y="T5"/>
                  </a:cxn>
                  <a:cxn ang="T13">
                    <a:pos x="T6" y="T7"/>
                  </a:cxn>
                  <a:cxn ang="T14">
                    <a:pos x="T8" y="T9"/>
                  </a:cxn>
                </a:cxnLst>
                <a:rect l="T15" t="T16" r="T17" b="T18"/>
                <a:pathLst>
                  <a:path w="5" h="52">
                    <a:moveTo>
                      <a:pt x="0" y="0"/>
                    </a:moveTo>
                    <a:lnTo>
                      <a:pt x="3" y="4"/>
                    </a:lnTo>
                    <a:lnTo>
                      <a:pt x="3" y="17"/>
                    </a:lnTo>
                    <a:lnTo>
                      <a:pt x="5" y="35"/>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931" name="Freeform 855"/>
              <p:cNvSpPr>
                <a:spLocks/>
              </p:cNvSpPr>
              <p:nvPr/>
            </p:nvSpPr>
            <p:spPr bwMode="auto">
              <a:xfrm>
                <a:off x="3521" y="1020"/>
                <a:ext cx="5" cy="87"/>
              </a:xfrm>
              <a:custGeom>
                <a:avLst/>
                <a:gdLst>
                  <a:gd name="T0" fmla="*/ 0 w 5"/>
                  <a:gd name="T1" fmla="*/ 0 h 87"/>
                  <a:gd name="T2" fmla="*/ 0 w 5"/>
                  <a:gd name="T3" fmla="*/ 22 h 87"/>
                  <a:gd name="T4" fmla="*/ 3 w 5"/>
                  <a:gd name="T5" fmla="*/ 48 h 87"/>
                  <a:gd name="T6" fmla="*/ 3 w 5"/>
                  <a:gd name="T7" fmla="*/ 70 h 87"/>
                  <a:gd name="T8" fmla="*/ 5 w 5"/>
                  <a:gd name="T9" fmla="*/ 79 h 87"/>
                  <a:gd name="T10" fmla="*/ 5 w 5"/>
                  <a:gd name="T11" fmla="*/ 87 h 87"/>
                  <a:gd name="T12" fmla="*/ 0 60000 65536"/>
                  <a:gd name="T13" fmla="*/ 0 60000 65536"/>
                  <a:gd name="T14" fmla="*/ 0 60000 65536"/>
                  <a:gd name="T15" fmla="*/ 0 60000 65536"/>
                  <a:gd name="T16" fmla="*/ 0 60000 65536"/>
                  <a:gd name="T17" fmla="*/ 0 60000 65536"/>
                  <a:gd name="T18" fmla="*/ 0 w 5"/>
                  <a:gd name="T19" fmla="*/ 0 h 87"/>
                  <a:gd name="T20" fmla="*/ 5 w 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5" h="87">
                    <a:moveTo>
                      <a:pt x="0" y="0"/>
                    </a:moveTo>
                    <a:lnTo>
                      <a:pt x="0" y="22"/>
                    </a:lnTo>
                    <a:lnTo>
                      <a:pt x="3" y="48"/>
                    </a:lnTo>
                    <a:lnTo>
                      <a:pt x="3" y="70"/>
                    </a:lnTo>
                    <a:lnTo>
                      <a:pt x="5" y="79"/>
                    </a:lnTo>
                    <a:lnTo>
                      <a:pt x="5" y="87"/>
                    </a:lnTo>
                  </a:path>
                </a:pathLst>
              </a:custGeom>
              <a:solidFill>
                <a:srgbClr val="CC00CC"/>
              </a:solidFill>
              <a:ln w="12700">
                <a:solidFill>
                  <a:srgbClr val="CC00CC"/>
                </a:solidFill>
                <a:prstDash val="solid"/>
                <a:round/>
                <a:headEnd/>
                <a:tailEnd/>
              </a:ln>
            </p:spPr>
            <p:txBody>
              <a:bodyPr/>
              <a:lstStyle/>
              <a:p>
                <a:endParaRPr lang="es-ES"/>
              </a:p>
            </p:txBody>
          </p:sp>
          <p:sp>
            <p:nvSpPr>
              <p:cNvPr id="130932" name="Freeform 856"/>
              <p:cNvSpPr>
                <a:spLocks/>
              </p:cNvSpPr>
              <p:nvPr/>
            </p:nvSpPr>
            <p:spPr bwMode="auto">
              <a:xfrm>
                <a:off x="3526" y="1099"/>
                <a:ext cx="8" cy="8"/>
              </a:xfrm>
              <a:custGeom>
                <a:avLst/>
                <a:gdLst>
                  <a:gd name="T0" fmla="*/ 0 w 8"/>
                  <a:gd name="T1" fmla="*/ 8 h 8"/>
                  <a:gd name="T2" fmla="*/ 3 w 8"/>
                  <a:gd name="T3" fmla="*/ 8 h 8"/>
                  <a:gd name="T4" fmla="*/ 3 w 8"/>
                  <a:gd name="T5" fmla="*/ 4 h 8"/>
                  <a:gd name="T6" fmla="*/ 6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3" y="8"/>
                    </a:lnTo>
                    <a:lnTo>
                      <a:pt x="3" y="4"/>
                    </a:lnTo>
                    <a:lnTo>
                      <a:pt x="6" y="0"/>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33" name="Freeform 857"/>
              <p:cNvSpPr>
                <a:spLocks/>
              </p:cNvSpPr>
              <p:nvPr/>
            </p:nvSpPr>
            <p:spPr bwMode="auto">
              <a:xfrm>
                <a:off x="3534" y="1099"/>
                <a:ext cx="5" cy="52"/>
              </a:xfrm>
              <a:custGeom>
                <a:avLst/>
                <a:gdLst>
                  <a:gd name="T0" fmla="*/ 0 w 5"/>
                  <a:gd name="T1" fmla="*/ 0 h 52"/>
                  <a:gd name="T2" fmla="*/ 0 w 5"/>
                  <a:gd name="T3" fmla="*/ 4 h 52"/>
                  <a:gd name="T4" fmla="*/ 3 w 5"/>
                  <a:gd name="T5" fmla="*/ 8 h 52"/>
                  <a:gd name="T6" fmla="*/ 3 w 5"/>
                  <a:gd name="T7" fmla="*/ 26 h 52"/>
                  <a:gd name="T8" fmla="*/ 5 w 5"/>
                  <a:gd name="T9" fmla="*/ 43 h 52"/>
                  <a:gd name="T10" fmla="*/ 5 w 5"/>
                  <a:gd name="T11" fmla="*/ 48 h 52"/>
                  <a:gd name="T12" fmla="*/ 5 w 5"/>
                  <a:gd name="T13" fmla="*/ 52 h 52"/>
                  <a:gd name="T14" fmla="*/ 0 60000 65536"/>
                  <a:gd name="T15" fmla="*/ 0 60000 65536"/>
                  <a:gd name="T16" fmla="*/ 0 60000 65536"/>
                  <a:gd name="T17" fmla="*/ 0 60000 65536"/>
                  <a:gd name="T18" fmla="*/ 0 60000 65536"/>
                  <a:gd name="T19" fmla="*/ 0 60000 65536"/>
                  <a:gd name="T20" fmla="*/ 0 60000 65536"/>
                  <a:gd name="T21" fmla="*/ 0 w 5"/>
                  <a:gd name="T22" fmla="*/ 0 h 52"/>
                  <a:gd name="T23" fmla="*/ 5 w 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2">
                    <a:moveTo>
                      <a:pt x="0" y="0"/>
                    </a:moveTo>
                    <a:lnTo>
                      <a:pt x="0" y="4"/>
                    </a:lnTo>
                    <a:lnTo>
                      <a:pt x="3" y="8"/>
                    </a:lnTo>
                    <a:lnTo>
                      <a:pt x="3" y="26"/>
                    </a:lnTo>
                    <a:lnTo>
                      <a:pt x="5" y="43"/>
                    </a:lnTo>
                    <a:lnTo>
                      <a:pt x="5" y="48"/>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934" name="Freeform 858"/>
              <p:cNvSpPr>
                <a:spLocks/>
              </p:cNvSpPr>
              <p:nvPr/>
            </p:nvSpPr>
            <p:spPr bwMode="auto">
              <a:xfrm>
                <a:off x="3539" y="1116"/>
                <a:ext cx="5" cy="35"/>
              </a:xfrm>
              <a:custGeom>
                <a:avLst/>
                <a:gdLst>
                  <a:gd name="T0" fmla="*/ 0 w 5"/>
                  <a:gd name="T1" fmla="*/ 35 h 35"/>
                  <a:gd name="T2" fmla="*/ 0 w 5"/>
                  <a:gd name="T3" fmla="*/ 31 h 35"/>
                  <a:gd name="T4" fmla="*/ 3 w 5"/>
                  <a:gd name="T5" fmla="*/ 22 h 35"/>
                  <a:gd name="T6" fmla="*/ 3 w 5"/>
                  <a:gd name="T7" fmla="*/ 9 h 35"/>
                  <a:gd name="T8" fmla="*/ 5 w 5"/>
                  <a:gd name="T9" fmla="*/ 0 h 35"/>
                  <a:gd name="T10" fmla="*/ 0 60000 65536"/>
                  <a:gd name="T11" fmla="*/ 0 60000 65536"/>
                  <a:gd name="T12" fmla="*/ 0 60000 65536"/>
                  <a:gd name="T13" fmla="*/ 0 60000 65536"/>
                  <a:gd name="T14" fmla="*/ 0 60000 65536"/>
                  <a:gd name="T15" fmla="*/ 0 w 5"/>
                  <a:gd name="T16" fmla="*/ 0 h 35"/>
                  <a:gd name="T17" fmla="*/ 5 w 5"/>
                  <a:gd name="T18" fmla="*/ 35 h 35"/>
                </a:gdLst>
                <a:ahLst/>
                <a:cxnLst>
                  <a:cxn ang="T10">
                    <a:pos x="T0" y="T1"/>
                  </a:cxn>
                  <a:cxn ang="T11">
                    <a:pos x="T2" y="T3"/>
                  </a:cxn>
                  <a:cxn ang="T12">
                    <a:pos x="T4" y="T5"/>
                  </a:cxn>
                  <a:cxn ang="T13">
                    <a:pos x="T6" y="T7"/>
                  </a:cxn>
                  <a:cxn ang="T14">
                    <a:pos x="T8" y="T9"/>
                  </a:cxn>
                </a:cxnLst>
                <a:rect l="T15" t="T16" r="T17" b="T18"/>
                <a:pathLst>
                  <a:path w="5" h="35">
                    <a:moveTo>
                      <a:pt x="0" y="35"/>
                    </a:moveTo>
                    <a:lnTo>
                      <a:pt x="0" y="31"/>
                    </a:lnTo>
                    <a:lnTo>
                      <a:pt x="3" y="22"/>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35" name="Freeform 859"/>
              <p:cNvSpPr>
                <a:spLocks/>
              </p:cNvSpPr>
              <p:nvPr/>
            </p:nvSpPr>
            <p:spPr bwMode="auto">
              <a:xfrm>
                <a:off x="3544" y="1103"/>
                <a:ext cx="8" cy="13"/>
              </a:xfrm>
              <a:custGeom>
                <a:avLst/>
                <a:gdLst>
                  <a:gd name="T0" fmla="*/ 0 w 8"/>
                  <a:gd name="T1" fmla="*/ 13 h 13"/>
                  <a:gd name="T2" fmla="*/ 3 w 8"/>
                  <a:gd name="T3" fmla="*/ 9 h 13"/>
                  <a:gd name="T4" fmla="*/ 3 w 8"/>
                  <a:gd name="T5" fmla="*/ 9 h 13"/>
                  <a:gd name="T6" fmla="*/ 5 w 8"/>
                  <a:gd name="T7" fmla="*/ 4 h 13"/>
                  <a:gd name="T8" fmla="*/ 8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13"/>
                    </a:moveTo>
                    <a:lnTo>
                      <a:pt x="3" y="9"/>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36" name="Freeform 860"/>
              <p:cNvSpPr>
                <a:spLocks/>
              </p:cNvSpPr>
              <p:nvPr/>
            </p:nvSpPr>
            <p:spPr bwMode="auto">
              <a:xfrm>
                <a:off x="3552" y="1055"/>
                <a:ext cx="5" cy="48"/>
              </a:xfrm>
              <a:custGeom>
                <a:avLst/>
                <a:gdLst>
                  <a:gd name="T0" fmla="*/ 0 w 5"/>
                  <a:gd name="T1" fmla="*/ 48 h 48"/>
                  <a:gd name="T2" fmla="*/ 3 w 5"/>
                  <a:gd name="T3" fmla="*/ 31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3" y="31"/>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37" name="Freeform 861"/>
              <p:cNvSpPr>
                <a:spLocks/>
              </p:cNvSpPr>
              <p:nvPr/>
            </p:nvSpPr>
            <p:spPr bwMode="auto">
              <a:xfrm>
                <a:off x="3557" y="964"/>
                <a:ext cx="5" cy="91"/>
              </a:xfrm>
              <a:custGeom>
                <a:avLst/>
                <a:gdLst>
                  <a:gd name="T0" fmla="*/ 0 w 5"/>
                  <a:gd name="T1" fmla="*/ 91 h 91"/>
                  <a:gd name="T2" fmla="*/ 0 w 5"/>
                  <a:gd name="T3" fmla="*/ 82 h 91"/>
                  <a:gd name="T4" fmla="*/ 0 w 5"/>
                  <a:gd name="T5" fmla="*/ 65 h 91"/>
                  <a:gd name="T6" fmla="*/ 3 w 5"/>
                  <a:gd name="T7" fmla="*/ 39 h 91"/>
                  <a:gd name="T8" fmla="*/ 3 w 5"/>
                  <a:gd name="T9" fmla="*/ 21 h 91"/>
                  <a:gd name="T10" fmla="*/ 3 w 5"/>
                  <a:gd name="T11" fmla="*/ 13 h 91"/>
                  <a:gd name="T12" fmla="*/ 5 w 5"/>
                  <a:gd name="T13" fmla="*/ 4 h 91"/>
                  <a:gd name="T14" fmla="*/ 5 w 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1"/>
                  <a:gd name="T26" fmla="*/ 5 w 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1">
                    <a:moveTo>
                      <a:pt x="0" y="91"/>
                    </a:moveTo>
                    <a:lnTo>
                      <a:pt x="0" y="82"/>
                    </a:lnTo>
                    <a:lnTo>
                      <a:pt x="0" y="65"/>
                    </a:lnTo>
                    <a:lnTo>
                      <a:pt x="3" y="39"/>
                    </a:lnTo>
                    <a:lnTo>
                      <a:pt x="3" y="21"/>
                    </a:lnTo>
                    <a:lnTo>
                      <a:pt x="3" y="13"/>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38" name="Freeform 862"/>
              <p:cNvSpPr>
                <a:spLocks/>
              </p:cNvSpPr>
              <p:nvPr/>
            </p:nvSpPr>
            <p:spPr bwMode="auto">
              <a:xfrm>
                <a:off x="3562" y="964"/>
                <a:ext cx="8" cy="91"/>
              </a:xfrm>
              <a:custGeom>
                <a:avLst/>
                <a:gdLst>
                  <a:gd name="T0" fmla="*/ 0 w 8"/>
                  <a:gd name="T1" fmla="*/ 0 h 91"/>
                  <a:gd name="T2" fmla="*/ 0 w 8"/>
                  <a:gd name="T3" fmla="*/ 4 h 91"/>
                  <a:gd name="T4" fmla="*/ 3 w 8"/>
                  <a:gd name="T5" fmla="*/ 8 h 91"/>
                  <a:gd name="T6" fmla="*/ 3 w 8"/>
                  <a:gd name="T7" fmla="*/ 21 h 91"/>
                  <a:gd name="T8" fmla="*/ 3 w 8"/>
                  <a:gd name="T9" fmla="*/ 35 h 91"/>
                  <a:gd name="T10" fmla="*/ 5 w 8"/>
                  <a:gd name="T11" fmla="*/ 65 h 91"/>
                  <a:gd name="T12" fmla="*/ 8 w 8"/>
                  <a:gd name="T13" fmla="*/ 91 h 91"/>
                  <a:gd name="T14" fmla="*/ 0 60000 65536"/>
                  <a:gd name="T15" fmla="*/ 0 60000 65536"/>
                  <a:gd name="T16" fmla="*/ 0 60000 65536"/>
                  <a:gd name="T17" fmla="*/ 0 60000 65536"/>
                  <a:gd name="T18" fmla="*/ 0 60000 65536"/>
                  <a:gd name="T19" fmla="*/ 0 60000 65536"/>
                  <a:gd name="T20" fmla="*/ 0 60000 65536"/>
                  <a:gd name="T21" fmla="*/ 0 w 8"/>
                  <a:gd name="T22" fmla="*/ 0 h 91"/>
                  <a:gd name="T23" fmla="*/ 8 w 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1">
                    <a:moveTo>
                      <a:pt x="0" y="0"/>
                    </a:moveTo>
                    <a:lnTo>
                      <a:pt x="0" y="4"/>
                    </a:lnTo>
                    <a:lnTo>
                      <a:pt x="3" y="8"/>
                    </a:lnTo>
                    <a:lnTo>
                      <a:pt x="3" y="21"/>
                    </a:lnTo>
                    <a:lnTo>
                      <a:pt x="3" y="35"/>
                    </a:lnTo>
                    <a:lnTo>
                      <a:pt x="5" y="65"/>
                    </a:lnTo>
                    <a:lnTo>
                      <a:pt x="8" y="91"/>
                    </a:lnTo>
                  </a:path>
                </a:pathLst>
              </a:custGeom>
              <a:solidFill>
                <a:srgbClr val="CC00CC"/>
              </a:solidFill>
              <a:ln w="12700">
                <a:solidFill>
                  <a:srgbClr val="CC00CC"/>
                </a:solidFill>
                <a:prstDash val="solid"/>
                <a:round/>
                <a:headEnd/>
                <a:tailEnd/>
              </a:ln>
            </p:spPr>
            <p:txBody>
              <a:bodyPr/>
              <a:lstStyle/>
              <a:p>
                <a:endParaRPr lang="es-ES"/>
              </a:p>
            </p:txBody>
          </p:sp>
          <p:sp>
            <p:nvSpPr>
              <p:cNvPr id="130939" name="Freeform 863"/>
              <p:cNvSpPr>
                <a:spLocks/>
              </p:cNvSpPr>
              <p:nvPr/>
            </p:nvSpPr>
            <p:spPr bwMode="auto">
              <a:xfrm>
                <a:off x="3570" y="1055"/>
                <a:ext cx="5" cy="96"/>
              </a:xfrm>
              <a:custGeom>
                <a:avLst/>
                <a:gdLst>
                  <a:gd name="T0" fmla="*/ 0 w 5"/>
                  <a:gd name="T1" fmla="*/ 0 h 96"/>
                  <a:gd name="T2" fmla="*/ 0 w 5"/>
                  <a:gd name="T3" fmla="*/ 13 h 96"/>
                  <a:gd name="T4" fmla="*/ 2 w 5"/>
                  <a:gd name="T5" fmla="*/ 31 h 96"/>
                  <a:gd name="T6" fmla="*/ 2 w 5"/>
                  <a:gd name="T7" fmla="*/ 65 h 96"/>
                  <a:gd name="T8" fmla="*/ 2 w 5"/>
                  <a:gd name="T9" fmla="*/ 78 h 96"/>
                  <a:gd name="T10" fmla="*/ 5 w 5"/>
                  <a:gd name="T11" fmla="*/ 92 h 96"/>
                  <a:gd name="T12" fmla="*/ 5 w 5"/>
                  <a:gd name="T13" fmla="*/ 96 h 96"/>
                  <a:gd name="T14" fmla="*/ 5 w 5"/>
                  <a:gd name="T15" fmla="*/ 96 h 9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6"/>
                  <a:gd name="T26" fmla="*/ 5 w 5"/>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6">
                    <a:moveTo>
                      <a:pt x="0" y="0"/>
                    </a:moveTo>
                    <a:lnTo>
                      <a:pt x="0" y="13"/>
                    </a:lnTo>
                    <a:lnTo>
                      <a:pt x="2" y="31"/>
                    </a:lnTo>
                    <a:lnTo>
                      <a:pt x="2" y="65"/>
                    </a:lnTo>
                    <a:lnTo>
                      <a:pt x="2" y="78"/>
                    </a:lnTo>
                    <a:lnTo>
                      <a:pt x="5" y="92"/>
                    </a:lnTo>
                    <a:lnTo>
                      <a:pt x="5" y="96"/>
                    </a:lnTo>
                  </a:path>
                </a:pathLst>
              </a:custGeom>
              <a:solidFill>
                <a:srgbClr val="CC00CC"/>
              </a:solidFill>
              <a:ln w="12700">
                <a:solidFill>
                  <a:srgbClr val="CC00CC"/>
                </a:solidFill>
                <a:prstDash val="solid"/>
                <a:round/>
                <a:headEnd/>
                <a:tailEnd/>
              </a:ln>
            </p:spPr>
            <p:txBody>
              <a:bodyPr/>
              <a:lstStyle/>
              <a:p>
                <a:endParaRPr lang="es-ES"/>
              </a:p>
            </p:txBody>
          </p:sp>
          <p:sp>
            <p:nvSpPr>
              <p:cNvPr id="130940" name="Freeform 864"/>
              <p:cNvSpPr>
                <a:spLocks/>
              </p:cNvSpPr>
              <p:nvPr/>
            </p:nvSpPr>
            <p:spPr bwMode="auto">
              <a:xfrm>
                <a:off x="3575" y="972"/>
                <a:ext cx="5" cy="179"/>
              </a:xfrm>
              <a:custGeom>
                <a:avLst/>
                <a:gdLst>
                  <a:gd name="T0" fmla="*/ 0 w 5"/>
                  <a:gd name="T1" fmla="*/ 179 h 179"/>
                  <a:gd name="T2" fmla="*/ 0 w 5"/>
                  <a:gd name="T3" fmla="*/ 175 h 179"/>
                  <a:gd name="T4" fmla="*/ 0 w 5"/>
                  <a:gd name="T5" fmla="*/ 166 h 179"/>
                  <a:gd name="T6" fmla="*/ 0 w 5"/>
                  <a:gd name="T7" fmla="*/ 144 h 179"/>
                  <a:gd name="T8" fmla="*/ 3 w 5"/>
                  <a:gd name="T9" fmla="*/ 118 h 179"/>
                  <a:gd name="T10" fmla="*/ 3 w 5"/>
                  <a:gd name="T11" fmla="*/ 83 h 179"/>
                  <a:gd name="T12" fmla="*/ 3 w 5"/>
                  <a:gd name="T13" fmla="*/ 53 h 179"/>
                  <a:gd name="T14" fmla="*/ 3 w 5"/>
                  <a:gd name="T15" fmla="*/ 27 h 179"/>
                  <a:gd name="T16" fmla="*/ 5 w 5"/>
                  <a:gd name="T17" fmla="*/ 9 h 179"/>
                  <a:gd name="T18" fmla="*/ 5 w 5"/>
                  <a:gd name="T19" fmla="*/ 0 h 179"/>
                  <a:gd name="T20" fmla="*/ 5 w 5"/>
                  <a:gd name="T21" fmla="*/ 0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79"/>
                  <a:gd name="T35" fmla="*/ 5 w 5"/>
                  <a:gd name="T36" fmla="*/ 179 h 1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79">
                    <a:moveTo>
                      <a:pt x="0" y="179"/>
                    </a:moveTo>
                    <a:lnTo>
                      <a:pt x="0" y="175"/>
                    </a:lnTo>
                    <a:lnTo>
                      <a:pt x="0" y="166"/>
                    </a:lnTo>
                    <a:lnTo>
                      <a:pt x="0" y="144"/>
                    </a:lnTo>
                    <a:lnTo>
                      <a:pt x="3" y="118"/>
                    </a:lnTo>
                    <a:lnTo>
                      <a:pt x="3" y="83"/>
                    </a:lnTo>
                    <a:lnTo>
                      <a:pt x="3" y="53"/>
                    </a:lnTo>
                    <a:lnTo>
                      <a:pt x="3" y="27"/>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41" name="Freeform 865"/>
              <p:cNvSpPr>
                <a:spLocks/>
              </p:cNvSpPr>
              <p:nvPr/>
            </p:nvSpPr>
            <p:spPr bwMode="auto">
              <a:xfrm>
                <a:off x="3580" y="972"/>
                <a:ext cx="8" cy="170"/>
              </a:xfrm>
              <a:custGeom>
                <a:avLst/>
                <a:gdLst>
                  <a:gd name="T0" fmla="*/ 0 w 8"/>
                  <a:gd name="T1" fmla="*/ 0 h 170"/>
                  <a:gd name="T2" fmla="*/ 0 w 8"/>
                  <a:gd name="T3" fmla="*/ 0 h 170"/>
                  <a:gd name="T4" fmla="*/ 0 w 8"/>
                  <a:gd name="T5" fmla="*/ 5 h 170"/>
                  <a:gd name="T6" fmla="*/ 3 w 8"/>
                  <a:gd name="T7" fmla="*/ 22 h 170"/>
                  <a:gd name="T8" fmla="*/ 3 w 8"/>
                  <a:gd name="T9" fmla="*/ 48 h 170"/>
                  <a:gd name="T10" fmla="*/ 3 w 8"/>
                  <a:gd name="T11" fmla="*/ 74 h 170"/>
                  <a:gd name="T12" fmla="*/ 5 w 8"/>
                  <a:gd name="T13" fmla="*/ 105 h 170"/>
                  <a:gd name="T14" fmla="*/ 5 w 8"/>
                  <a:gd name="T15" fmla="*/ 135 h 170"/>
                  <a:gd name="T16" fmla="*/ 8 w 8"/>
                  <a:gd name="T17" fmla="*/ 157 h 170"/>
                  <a:gd name="T18" fmla="*/ 8 w 8"/>
                  <a:gd name="T19" fmla="*/ 17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0"/>
                  <a:gd name="T32" fmla="*/ 8 w 8"/>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0">
                    <a:moveTo>
                      <a:pt x="0" y="0"/>
                    </a:moveTo>
                    <a:lnTo>
                      <a:pt x="0" y="0"/>
                    </a:lnTo>
                    <a:lnTo>
                      <a:pt x="0" y="5"/>
                    </a:lnTo>
                    <a:lnTo>
                      <a:pt x="3" y="22"/>
                    </a:lnTo>
                    <a:lnTo>
                      <a:pt x="3" y="48"/>
                    </a:lnTo>
                    <a:lnTo>
                      <a:pt x="3" y="74"/>
                    </a:lnTo>
                    <a:lnTo>
                      <a:pt x="5" y="105"/>
                    </a:lnTo>
                    <a:lnTo>
                      <a:pt x="5" y="135"/>
                    </a:lnTo>
                    <a:lnTo>
                      <a:pt x="8" y="157"/>
                    </a:lnTo>
                    <a:lnTo>
                      <a:pt x="8" y="170"/>
                    </a:lnTo>
                  </a:path>
                </a:pathLst>
              </a:custGeom>
              <a:solidFill>
                <a:srgbClr val="CC00CC"/>
              </a:solidFill>
              <a:ln w="12700">
                <a:solidFill>
                  <a:srgbClr val="CC00CC"/>
                </a:solidFill>
                <a:prstDash val="solid"/>
                <a:round/>
                <a:headEnd/>
                <a:tailEnd/>
              </a:ln>
            </p:spPr>
            <p:txBody>
              <a:bodyPr/>
              <a:lstStyle/>
              <a:p>
                <a:endParaRPr lang="es-ES"/>
              </a:p>
            </p:txBody>
          </p:sp>
          <p:sp>
            <p:nvSpPr>
              <p:cNvPr id="130942" name="Freeform 866"/>
              <p:cNvSpPr>
                <a:spLocks/>
              </p:cNvSpPr>
              <p:nvPr/>
            </p:nvSpPr>
            <p:spPr bwMode="auto">
              <a:xfrm>
                <a:off x="3588" y="1112"/>
                <a:ext cx="5" cy="35"/>
              </a:xfrm>
              <a:custGeom>
                <a:avLst/>
                <a:gdLst>
                  <a:gd name="T0" fmla="*/ 0 w 5"/>
                  <a:gd name="T1" fmla="*/ 30 h 35"/>
                  <a:gd name="T2" fmla="*/ 0 w 5"/>
                  <a:gd name="T3" fmla="*/ 35 h 35"/>
                  <a:gd name="T4" fmla="*/ 0 w 5"/>
                  <a:gd name="T5" fmla="*/ 35 h 35"/>
                  <a:gd name="T6" fmla="*/ 2 w 5"/>
                  <a:gd name="T7" fmla="*/ 26 h 35"/>
                  <a:gd name="T8" fmla="*/ 5 w 5"/>
                  <a:gd name="T9" fmla="*/ 13 h 35"/>
                  <a:gd name="T10" fmla="*/ 5 w 5"/>
                  <a:gd name="T11" fmla="*/ 0 h 35"/>
                  <a:gd name="T12" fmla="*/ 0 60000 65536"/>
                  <a:gd name="T13" fmla="*/ 0 60000 65536"/>
                  <a:gd name="T14" fmla="*/ 0 60000 65536"/>
                  <a:gd name="T15" fmla="*/ 0 60000 65536"/>
                  <a:gd name="T16" fmla="*/ 0 60000 65536"/>
                  <a:gd name="T17" fmla="*/ 0 60000 65536"/>
                  <a:gd name="T18" fmla="*/ 0 w 5"/>
                  <a:gd name="T19" fmla="*/ 0 h 35"/>
                  <a:gd name="T20" fmla="*/ 5 w 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 h="35">
                    <a:moveTo>
                      <a:pt x="0" y="30"/>
                    </a:moveTo>
                    <a:lnTo>
                      <a:pt x="0" y="35"/>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43" name="Freeform 867"/>
              <p:cNvSpPr>
                <a:spLocks/>
              </p:cNvSpPr>
              <p:nvPr/>
            </p:nvSpPr>
            <p:spPr bwMode="auto">
              <a:xfrm>
                <a:off x="3593" y="1055"/>
                <a:ext cx="5" cy="57"/>
              </a:xfrm>
              <a:custGeom>
                <a:avLst/>
                <a:gdLst>
                  <a:gd name="T0" fmla="*/ 0 w 5"/>
                  <a:gd name="T1" fmla="*/ 57 h 57"/>
                  <a:gd name="T2" fmla="*/ 0 w 5"/>
                  <a:gd name="T3" fmla="*/ 44 h 57"/>
                  <a:gd name="T4" fmla="*/ 2 w 5"/>
                  <a:gd name="T5" fmla="*/ 31 h 57"/>
                  <a:gd name="T6" fmla="*/ 2 w 5"/>
                  <a:gd name="T7" fmla="*/ 13 h 57"/>
                  <a:gd name="T8" fmla="*/ 5 w 5"/>
                  <a:gd name="T9" fmla="*/ 0 h 57"/>
                  <a:gd name="T10" fmla="*/ 0 60000 65536"/>
                  <a:gd name="T11" fmla="*/ 0 60000 65536"/>
                  <a:gd name="T12" fmla="*/ 0 60000 65536"/>
                  <a:gd name="T13" fmla="*/ 0 60000 65536"/>
                  <a:gd name="T14" fmla="*/ 0 60000 65536"/>
                  <a:gd name="T15" fmla="*/ 0 w 5"/>
                  <a:gd name="T16" fmla="*/ 0 h 57"/>
                  <a:gd name="T17" fmla="*/ 5 w 5"/>
                  <a:gd name="T18" fmla="*/ 57 h 57"/>
                </a:gdLst>
                <a:ahLst/>
                <a:cxnLst>
                  <a:cxn ang="T10">
                    <a:pos x="T0" y="T1"/>
                  </a:cxn>
                  <a:cxn ang="T11">
                    <a:pos x="T2" y="T3"/>
                  </a:cxn>
                  <a:cxn ang="T12">
                    <a:pos x="T4" y="T5"/>
                  </a:cxn>
                  <a:cxn ang="T13">
                    <a:pos x="T6" y="T7"/>
                  </a:cxn>
                  <a:cxn ang="T14">
                    <a:pos x="T8" y="T9"/>
                  </a:cxn>
                </a:cxnLst>
                <a:rect l="T15" t="T16" r="T17" b="T18"/>
                <a:pathLst>
                  <a:path w="5" h="57">
                    <a:moveTo>
                      <a:pt x="0" y="57"/>
                    </a:moveTo>
                    <a:lnTo>
                      <a:pt x="0" y="44"/>
                    </a:lnTo>
                    <a:lnTo>
                      <a:pt x="2" y="31"/>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44" name="Freeform 868"/>
              <p:cNvSpPr>
                <a:spLocks/>
              </p:cNvSpPr>
              <p:nvPr/>
            </p:nvSpPr>
            <p:spPr bwMode="auto">
              <a:xfrm>
                <a:off x="3598" y="1020"/>
                <a:ext cx="8" cy="35"/>
              </a:xfrm>
              <a:custGeom>
                <a:avLst/>
                <a:gdLst>
                  <a:gd name="T0" fmla="*/ 0 w 8"/>
                  <a:gd name="T1" fmla="*/ 35 h 35"/>
                  <a:gd name="T2" fmla="*/ 3 w 8"/>
                  <a:gd name="T3" fmla="*/ 26 h 35"/>
                  <a:gd name="T4" fmla="*/ 3 w 8"/>
                  <a:gd name="T5" fmla="*/ 18 h 35"/>
                  <a:gd name="T6" fmla="*/ 5 w 8"/>
                  <a:gd name="T7" fmla="*/ 9 h 35"/>
                  <a:gd name="T8" fmla="*/ 8 w 8"/>
                  <a:gd name="T9" fmla="*/ 0 h 35"/>
                  <a:gd name="T10" fmla="*/ 0 60000 65536"/>
                  <a:gd name="T11" fmla="*/ 0 60000 65536"/>
                  <a:gd name="T12" fmla="*/ 0 60000 65536"/>
                  <a:gd name="T13" fmla="*/ 0 60000 65536"/>
                  <a:gd name="T14" fmla="*/ 0 60000 65536"/>
                  <a:gd name="T15" fmla="*/ 0 w 8"/>
                  <a:gd name="T16" fmla="*/ 0 h 35"/>
                  <a:gd name="T17" fmla="*/ 8 w 8"/>
                  <a:gd name="T18" fmla="*/ 35 h 35"/>
                </a:gdLst>
                <a:ahLst/>
                <a:cxnLst>
                  <a:cxn ang="T10">
                    <a:pos x="T0" y="T1"/>
                  </a:cxn>
                  <a:cxn ang="T11">
                    <a:pos x="T2" y="T3"/>
                  </a:cxn>
                  <a:cxn ang="T12">
                    <a:pos x="T4" y="T5"/>
                  </a:cxn>
                  <a:cxn ang="T13">
                    <a:pos x="T6" y="T7"/>
                  </a:cxn>
                  <a:cxn ang="T14">
                    <a:pos x="T8" y="T9"/>
                  </a:cxn>
                </a:cxnLst>
                <a:rect l="T15" t="T16" r="T17" b="T18"/>
                <a:pathLst>
                  <a:path w="8" h="35">
                    <a:moveTo>
                      <a:pt x="0" y="35"/>
                    </a:moveTo>
                    <a:lnTo>
                      <a:pt x="3" y="26"/>
                    </a:lnTo>
                    <a:lnTo>
                      <a:pt x="3" y="18"/>
                    </a:lnTo>
                    <a:lnTo>
                      <a:pt x="5" y="9"/>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45" name="Freeform 869"/>
              <p:cNvSpPr>
                <a:spLocks/>
              </p:cNvSpPr>
              <p:nvPr/>
            </p:nvSpPr>
            <p:spPr bwMode="auto">
              <a:xfrm>
                <a:off x="3606" y="968"/>
                <a:ext cx="5" cy="52"/>
              </a:xfrm>
              <a:custGeom>
                <a:avLst/>
                <a:gdLst>
                  <a:gd name="T0" fmla="*/ 0 w 5"/>
                  <a:gd name="T1" fmla="*/ 52 h 52"/>
                  <a:gd name="T2" fmla="*/ 2 w 5"/>
                  <a:gd name="T3" fmla="*/ 39 h 52"/>
                  <a:gd name="T4" fmla="*/ 2 w 5"/>
                  <a:gd name="T5" fmla="*/ 22 h 52"/>
                  <a:gd name="T6" fmla="*/ 5 w 5"/>
                  <a:gd name="T7" fmla="*/ 4 h 52"/>
                  <a:gd name="T8" fmla="*/ 5 w 5"/>
                  <a:gd name="T9" fmla="*/ 0 h 52"/>
                  <a:gd name="T10" fmla="*/ 5 w 5"/>
                  <a:gd name="T11" fmla="*/ 0 h 52"/>
                  <a:gd name="T12" fmla="*/ 0 60000 65536"/>
                  <a:gd name="T13" fmla="*/ 0 60000 65536"/>
                  <a:gd name="T14" fmla="*/ 0 60000 65536"/>
                  <a:gd name="T15" fmla="*/ 0 60000 65536"/>
                  <a:gd name="T16" fmla="*/ 0 60000 65536"/>
                  <a:gd name="T17" fmla="*/ 0 60000 65536"/>
                  <a:gd name="T18" fmla="*/ 0 w 5"/>
                  <a:gd name="T19" fmla="*/ 0 h 52"/>
                  <a:gd name="T20" fmla="*/ 5 w 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 h="52">
                    <a:moveTo>
                      <a:pt x="0" y="52"/>
                    </a:moveTo>
                    <a:lnTo>
                      <a:pt x="2" y="39"/>
                    </a:lnTo>
                    <a:lnTo>
                      <a:pt x="2" y="22"/>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46" name="Freeform 870"/>
              <p:cNvSpPr>
                <a:spLocks/>
              </p:cNvSpPr>
              <p:nvPr/>
            </p:nvSpPr>
            <p:spPr bwMode="auto">
              <a:xfrm>
                <a:off x="3611" y="968"/>
                <a:ext cx="5" cy="52"/>
              </a:xfrm>
              <a:custGeom>
                <a:avLst/>
                <a:gdLst>
                  <a:gd name="T0" fmla="*/ 0 w 5"/>
                  <a:gd name="T1" fmla="*/ 0 h 52"/>
                  <a:gd name="T2" fmla="*/ 0 w 5"/>
                  <a:gd name="T3" fmla="*/ 0 h 52"/>
                  <a:gd name="T4" fmla="*/ 0 w 5"/>
                  <a:gd name="T5" fmla="*/ 4 h 52"/>
                  <a:gd name="T6" fmla="*/ 2 w 5"/>
                  <a:gd name="T7" fmla="*/ 22 h 52"/>
                  <a:gd name="T8" fmla="*/ 2 w 5"/>
                  <a:gd name="T9" fmla="*/ 39 h 52"/>
                  <a:gd name="T10" fmla="*/ 5 w 5"/>
                  <a:gd name="T11" fmla="*/ 52 h 52"/>
                  <a:gd name="T12" fmla="*/ 0 60000 65536"/>
                  <a:gd name="T13" fmla="*/ 0 60000 65536"/>
                  <a:gd name="T14" fmla="*/ 0 60000 65536"/>
                  <a:gd name="T15" fmla="*/ 0 60000 65536"/>
                  <a:gd name="T16" fmla="*/ 0 60000 65536"/>
                  <a:gd name="T17" fmla="*/ 0 60000 65536"/>
                  <a:gd name="T18" fmla="*/ 0 w 5"/>
                  <a:gd name="T19" fmla="*/ 0 h 52"/>
                  <a:gd name="T20" fmla="*/ 5 w 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 h="52">
                    <a:moveTo>
                      <a:pt x="0" y="0"/>
                    </a:moveTo>
                    <a:lnTo>
                      <a:pt x="0" y="0"/>
                    </a:lnTo>
                    <a:lnTo>
                      <a:pt x="0" y="4"/>
                    </a:lnTo>
                    <a:lnTo>
                      <a:pt x="2" y="22"/>
                    </a:lnTo>
                    <a:lnTo>
                      <a:pt x="2" y="39"/>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0947" name="Freeform 871"/>
              <p:cNvSpPr>
                <a:spLocks/>
              </p:cNvSpPr>
              <p:nvPr/>
            </p:nvSpPr>
            <p:spPr bwMode="auto">
              <a:xfrm>
                <a:off x="3616"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948" name="Freeform 872"/>
              <p:cNvSpPr>
                <a:spLocks/>
              </p:cNvSpPr>
              <p:nvPr/>
            </p:nvSpPr>
            <p:spPr bwMode="auto">
              <a:xfrm>
                <a:off x="3623" y="1059"/>
                <a:ext cx="6" cy="53"/>
              </a:xfrm>
              <a:custGeom>
                <a:avLst/>
                <a:gdLst>
                  <a:gd name="T0" fmla="*/ 0 w 6"/>
                  <a:gd name="T1" fmla="*/ 0 h 53"/>
                  <a:gd name="T2" fmla="*/ 3 w 6"/>
                  <a:gd name="T3" fmla="*/ 22 h 53"/>
                  <a:gd name="T4" fmla="*/ 6 w 6"/>
                  <a:gd name="T5" fmla="*/ 53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0" y="0"/>
                    </a:moveTo>
                    <a:lnTo>
                      <a:pt x="3" y="22"/>
                    </a:lnTo>
                    <a:lnTo>
                      <a:pt x="6" y="53"/>
                    </a:lnTo>
                  </a:path>
                </a:pathLst>
              </a:custGeom>
              <a:solidFill>
                <a:srgbClr val="CC00CC"/>
              </a:solidFill>
              <a:ln w="12700">
                <a:solidFill>
                  <a:srgbClr val="CC00CC"/>
                </a:solidFill>
                <a:prstDash val="solid"/>
                <a:round/>
                <a:headEnd/>
                <a:tailEnd/>
              </a:ln>
            </p:spPr>
            <p:txBody>
              <a:bodyPr/>
              <a:lstStyle/>
              <a:p>
                <a:endParaRPr lang="es-ES"/>
              </a:p>
            </p:txBody>
          </p:sp>
          <p:sp>
            <p:nvSpPr>
              <p:cNvPr id="130949" name="Freeform 873"/>
              <p:cNvSpPr>
                <a:spLocks/>
              </p:cNvSpPr>
              <p:nvPr/>
            </p:nvSpPr>
            <p:spPr bwMode="auto">
              <a:xfrm>
                <a:off x="3629" y="1112"/>
                <a:ext cx="5" cy="78"/>
              </a:xfrm>
              <a:custGeom>
                <a:avLst/>
                <a:gdLst>
                  <a:gd name="T0" fmla="*/ 0 w 5"/>
                  <a:gd name="T1" fmla="*/ 0 h 78"/>
                  <a:gd name="T2" fmla="*/ 0 w 5"/>
                  <a:gd name="T3" fmla="*/ 8 h 78"/>
                  <a:gd name="T4" fmla="*/ 0 w 5"/>
                  <a:gd name="T5" fmla="*/ 21 h 78"/>
                  <a:gd name="T6" fmla="*/ 2 w 5"/>
                  <a:gd name="T7" fmla="*/ 48 h 78"/>
                  <a:gd name="T8" fmla="*/ 2 w 5"/>
                  <a:gd name="T9" fmla="*/ 61 h 78"/>
                  <a:gd name="T10" fmla="*/ 2 w 5"/>
                  <a:gd name="T11" fmla="*/ 69 h 78"/>
                  <a:gd name="T12" fmla="*/ 5 w 5"/>
                  <a:gd name="T13" fmla="*/ 78 h 78"/>
                  <a:gd name="T14" fmla="*/ 5 w 5"/>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0"/>
                    </a:moveTo>
                    <a:lnTo>
                      <a:pt x="0" y="8"/>
                    </a:lnTo>
                    <a:lnTo>
                      <a:pt x="0" y="21"/>
                    </a:lnTo>
                    <a:lnTo>
                      <a:pt x="2" y="48"/>
                    </a:lnTo>
                    <a:lnTo>
                      <a:pt x="2" y="61"/>
                    </a:lnTo>
                    <a:lnTo>
                      <a:pt x="2" y="69"/>
                    </a:lnTo>
                    <a:lnTo>
                      <a:pt x="5" y="78"/>
                    </a:lnTo>
                  </a:path>
                </a:pathLst>
              </a:custGeom>
              <a:solidFill>
                <a:srgbClr val="CC00CC"/>
              </a:solidFill>
              <a:ln w="12700">
                <a:solidFill>
                  <a:srgbClr val="CC00CC"/>
                </a:solidFill>
                <a:prstDash val="solid"/>
                <a:round/>
                <a:headEnd/>
                <a:tailEnd/>
              </a:ln>
            </p:spPr>
            <p:txBody>
              <a:bodyPr/>
              <a:lstStyle/>
              <a:p>
                <a:endParaRPr lang="es-ES"/>
              </a:p>
            </p:txBody>
          </p:sp>
          <p:sp>
            <p:nvSpPr>
              <p:cNvPr id="130950" name="Freeform 874"/>
              <p:cNvSpPr>
                <a:spLocks/>
              </p:cNvSpPr>
              <p:nvPr/>
            </p:nvSpPr>
            <p:spPr bwMode="auto">
              <a:xfrm>
                <a:off x="3634" y="1099"/>
                <a:ext cx="7" cy="91"/>
              </a:xfrm>
              <a:custGeom>
                <a:avLst/>
                <a:gdLst>
                  <a:gd name="T0" fmla="*/ 0 w 7"/>
                  <a:gd name="T1" fmla="*/ 91 h 91"/>
                  <a:gd name="T2" fmla="*/ 0 w 7"/>
                  <a:gd name="T3" fmla="*/ 87 h 91"/>
                  <a:gd name="T4" fmla="*/ 2 w 7"/>
                  <a:gd name="T5" fmla="*/ 78 h 91"/>
                  <a:gd name="T6" fmla="*/ 2 w 7"/>
                  <a:gd name="T7" fmla="*/ 65 h 91"/>
                  <a:gd name="T8" fmla="*/ 2 w 7"/>
                  <a:gd name="T9" fmla="*/ 52 h 91"/>
                  <a:gd name="T10" fmla="*/ 5 w 7"/>
                  <a:gd name="T11" fmla="*/ 21 h 91"/>
                  <a:gd name="T12" fmla="*/ 7 w 7"/>
                  <a:gd name="T13" fmla="*/ 8 h 91"/>
                  <a:gd name="T14" fmla="*/ 7 w 7"/>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1"/>
                  <a:gd name="T26" fmla="*/ 7 w 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1">
                    <a:moveTo>
                      <a:pt x="0" y="91"/>
                    </a:moveTo>
                    <a:lnTo>
                      <a:pt x="0" y="87"/>
                    </a:lnTo>
                    <a:lnTo>
                      <a:pt x="2" y="78"/>
                    </a:lnTo>
                    <a:lnTo>
                      <a:pt x="2" y="65"/>
                    </a:lnTo>
                    <a:lnTo>
                      <a:pt x="2" y="52"/>
                    </a:lnTo>
                    <a:lnTo>
                      <a:pt x="5" y="21"/>
                    </a:lnTo>
                    <a:lnTo>
                      <a:pt x="7"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51" name="Freeform 875"/>
              <p:cNvSpPr>
                <a:spLocks/>
              </p:cNvSpPr>
              <p:nvPr/>
            </p:nvSpPr>
            <p:spPr bwMode="auto">
              <a:xfrm>
                <a:off x="3641" y="1055"/>
                <a:ext cx="5" cy="44"/>
              </a:xfrm>
              <a:custGeom>
                <a:avLst/>
                <a:gdLst>
                  <a:gd name="T0" fmla="*/ 0 w 5"/>
                  <a:gd name="T1" fmla="*/ 44 h 44"/>
                  <a:gd name="T2" fmla="*/ 3 w 5"/>
                  <a:gd name="T3" fmla="*/ 31 h 44"/>
                  <a:gd name="T4" fmla="*/ 3 w 5"/>
                  <a:gd name="T5" fmla="*/ 18 h 44"/>
                  <a:gd name="T6" fmla="*/ 5 w 5"/>
                  <a:gd name="T7" fmla="*/ 0 h 44"/>
                  <a:gd name="T8" fmla="*/ 0 60000 65536"/>
                  <a:gd name="T9" fmla="*/ 0 60000 65536"/>
                  <a:gd name="T10" fmla="*/ 0 60000 65536"/>
                  <a:gd name="T11" fmla="*/ 0 60000 65536"/>
                  <a:gd name="T12" fmla="*/ 0 w 5"/>
                  <a:gd name="T13" fmla="*/ 0 h 44"/>
                  <a:gd name="T14" fmla="*/ 5 w 5"/>
                  <a:gd name="T15" fmla="*/ 44 h 44"/>
                </a:gdLst>
                <a:ahLst/>
                <a:cxnLst>
                  <a:cxn ang="T8">
                    <a:pos x="T0" y="T1"/>
                  </a:cxn>
                  <a:cxn ang="T9">
                    <a:pos x="T2" y="T3"/>
                  </a:cxn>
                  <a:cxn ang="T10">
                    <a:pos x="T4" y="T5"/>
                  </a:cxn>
                  <a:cxn ang="T11">
                    <a:pos x="T6" y="T7"/>
                  </a:cxn>
                </a:cxnLst>
                <a:rect l="T12" t="T13" r="T14" b="T15"/>
                <a:pathLst>
                  <a:path w="5" h="44">
                    <a:moveTo>
                      <a:pt x="0" y="44"/>
                    </a:moveTo>
                    <a:lnTo>
                      <a:pt x="3" y="31"/>
                    </a:lnTo>
                    <a:lnTo>
                      <a:pt x="3" y="1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52" name="Freeform 876"/>
              <p:cNvSpPr>
                <a:spLocks/>
              </p:cNvSpPr>
              <p:nvPr/>
            </p:nvSpPr>
            <p:spPr bwMode="auto">
              <a:xfrm>
                <a:off x="3646" y="1029"/>
                <a:ext cx="6" cy="26"/>
              </a:xfrm>
              <a:custGeom>
                <a:avLst/>
                <a:gdLst>
                  <a:gd name="T0" fmla="*/ 0 w 6"/>
                  <a:gd name="T1" fmla="*/ 26 h 26"/>
                  <a:gd name="T2" fmla="*/ 3 w 6"/>
                  <a:gd name="T3" fmla="*/ 13 h 26"/>
                  <a:gd name="T4" fmla="*/ 6 w 6"/>
                  <a:gd name="T5" fmla="*/ 9 h 26"/>
                  <a:gd name="T6" fmla="*/ 6 w 6"/>
                  <a:gd name="T7" fmla="*/ 0 h 26"/>
                  <a:gd name="T8" fmla="*/ 0 60000 65536"/>
                  <a:gd name="T9" fmla="*/ 0 60000 65536"/>
                  <a:gd name="T10" fmla="*/ 0 60000 65536"/>
                  <a:gd name="T11" fmla="*/ 0 60000 65536"/>
                  <a:gd name="T12" fmla="*/ 0 w 6"/>
                  <a:gd name="T13" fmla="*/ 0 h 26"/>
                  <a:gd name="T14" fmla="*/ 6 w 6"/>
                  <a:gd name="T15" fmla="*/ 26 h 26"/>
                </a:gdLst>
                <a:ahLst/>
                <a:cxnLst>
                  <a:cxn ang="T8">
                    <a:pos x="T0" y="T1"/>
                  </a:cxn>
                  <a:cxn ang="T9">
                    <a:pos x="T2" y="T3"/>
                  </a:cxn>
                  <a:cxn ang="T10">
                    <a:pos x="T4" y="T5"/>
                  </a:cxn>
                  <a:cxn ang="T11">
                    <a:pos x="T6" y="T7"/>
                  </a:cxn>
                </a:cxnLst>
                <a:rect l="T12" t="T13" r="T14" b="T15"/>
                <a:pathLst>
                  <a:path w="6" h="26">
                    <a:moveTo>
                      <a:pt x="0" y="26"/>
                    </a:moveTo>
                    <a:lnTo>
                      <a:pt x="3" y="13"/>
                    </a:lnTo>
                    <a:lnTo>
                      <a:pt x="6" y="9"/>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953" name="Freeform 877"/>
              <p:cNvSpPr>
                <a:spLocks/>
              </p:cNvSpPr>
              <p:nvPr/>
            </p:nvSpPr>
            <p:spPr bwMode="auto">
              <a:xfrm>
                <a:off x="3652" y="959"/>
                <a:ext cx="5" cy="70"/>
              </a:xfrm>
              <a:custGeom>
                <a:avLst/>
                <a:gdLst>
                  <a:gd name="T0" fmla="*/ 0 w 5"/>
                  <a:gd name="T1" fmla="*/ 70 h 70"/>
                  <a:gd name="T2" fmla="*/ 0 w 5"/>
                  <a:gd name="T3" fmla="*/ 53 h 70"/>
                  <a:gd name="T4" fmla="*/ 2 w 5"/>
                  <a:gd name="T5" fmla="*/ 35 h 70"/>
                  <a:gd name="T6" fmla="*/ 2 w 5"/>
                  <a:gd name="T7" fmla="*/ 13 h 70"/>
                  <a:gd name="T8" fmla="*/ 5 w 5"/>
                  <a:gd name="T9" fmla="*/ 0 h 70"/>
                  <a:gd name="T10" fmla="*/ 0 60000 65536"/>
                  <a:gd name="T11" fmla="*/ 0 60000 65536"/>
                  <a:gd name="T12" fmla="*/ 0 60000 65536"/>
                  <a:gd name="T13" fmla="*/ 0 60000 65536"/>
                  <a:gd name="T14" fmla="*/ 0 60000 65536"/>
                  <a:gd name="T15" fmla="*/ 0 w 5"/>
                  <a:gd name="T16" fmla="*/ 0 h 70"/>
                  <a:gd name="T17" fmla="*/ 5 w 5"/>
                  <a:gd name="T18" fmla="*/ 70 h 70"/>
                </a:gdLst>
                <a:ahLst/>
                <a:cxnLst>
                  <a:cxn ang="T10">
                    <a:pos x="T0" y="T1"/>
                  </a:cxn>
                  <a:cxn ang="T11">
                    <a:pos x="T2" y="T3"/>
                  </a:cxn>
                  <a:cxn ang="T12">
                    <a:pos x="T4" y="T5"/>
                  </a:cxn>
                  <a:cxn ang="T13">
                    <a:pos x="T6" y="T7"/>
                  </a:cxn>
                  <a:cxn ang="T14">
                    <a:pos x="T8" y="T9"/>
                  </a:cxn>
                </a:cxnLst>
                <a:rect l="T15" t="T16" r="T17" b="T18"/>
                <a:pathLst>
                  <a:path w="5" h="70">
                    <a:moveTo>
                      <a:pt x="0" y="70"/>
                    </a:moveTo>
                    <a:lnTo>
                      <a:pt x="0" y="53"/>
                    </a:lnTo>
                    <a:lnTo>
                      <a:pt x="2" y="35"/>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54" name="Freeform 878"/>
              <p:cNvSpPr>
                <a:spLocks/>
              </p:cNvSpPr>
              <p:nvPr/>
            </p:nvSpPr>
            <p:spPr bwMode="auto">
              <a:xfrm>
                <a:off x="3657" y="946"/>
                <a:ext cx="7" cy="13"/>
              </a:xfrm>
              <a:custGeom>
                <a:avLst/>
                <a:gdLst>
                  <a:gd name="T0" fmla="*/ 0 w 7"/>
                  <a:gd name="T1" fmla="*/ 13 h 13"/>
                  <a:gd name="T2" fmla="*/ 2 w 7"/>
                  <a:gd name="T3" fmla="*/ 5 h 13"/>
                  <a:gd name="T4" fmla="*/ 7 w 7"/>
                  <a:gd name="T5" fmla="*/ 0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13"/>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55" name="Freeform 879"/>
              <p:cNvSpPr>
                <a:spLocks/>
              </p:cNvSpPr>
              <p:nvPr/>
            </p:nvSpPr>
            <p:spPr bwMode="auto">
              <a:xfrm>
                <a:off x="3664" y="929"/>
                <a:ext cx="5" cy="17"/>
              </a:xfrm>
              <a:custGeom>
                <a:avLst/>
                <a:gdLst>
                  <a:gd name="T0" fmla="*/ 0 w 5"/>
                  <a:gd name="T1" fmla="*/ 17 h 17"/>
                  <a:gd name="T2" fmla="*/ 3 w 5"/>
                  <a:gd name="T3" fmla="*/ 9 h 17"/>
                  <a:gd name="T4" fmla="*/ 5 w 5"/>
                  <a:gd name="T5" fmla="*/ 0 h 17"/>
                  <a:gd name="T6" fmla="*/ 0 60000 65536"/>
                  <a:gd name="T7" fmla="*/ 0 60000 65536"/>
                  <a:gd name="T8" fmla="*/ 0 60000 65536"/>
                  <a:gd name="T9" fmla="*/ 0 w 5"/>
                  <a:gd name="T10" fmla="*/ 0 h 17"/>
                  <a:gd name="T11" fmla="*/ 5 w 5"/>
                  <a:gd name="T12" fmla="*/ 17 h 17"/>
                </a:gdLst>
                <a:ahLst/>
                <a:cxnLst>
                  <a:cxn ang="T6">
                    <a:pos x="T0" y="T1"/>
                  </a:cxn>
                  <a:cxn ang="T7">
                    <a:pos x="T2" y="T3"/>
                  </a:cxn>
                  <a:cxn ang="T8">
                    <a:pos x="T4" y="T5"/>
                  </a:cxn>
                </a:cxnLst>
                <a:rect l="T9" t="T10" r="T11" b="T12"/>
                <a:pathLst>
                  <a:path w="5" h="17">
                    <a:moveTo>
                      <a:pt x="0" y="17"/>
                    </a:move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56" name="Line 880"/>
              <p:cNvSpPr>
                <a:spLocks noChangeShapeType="1"/>
              </p:cNvSpPr>
              <p:nvPr/>
            </p:nvSpPr>
            <p:spPr bwMode="auto">
              <a:xfrm flipV="1">
                <a:off x="3669" y="916"/>
                <a:ext cx="6" cy="13"/>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57" name="Freeform 881"/>
              <p:cNvSpPr>
                <a:spLocks/>
              </p:cNvSpPr>
              <p:nvPr/>
            </p:nvSpPr>
            <p:spPr bwMode="auto">
              <a:xfrm>
                <a:off x="3675" y="907"/>
                <a:ext cx="7" cy="9"/>
              </a:xfrm>
              <a:custGeom>
                <a:avLst/>
                <a:gdLst>
                  <a:gd name="T0" fmla="*/ 0 w 7"/>
                  <a:gd name="T1" fmla="*/ 9 h 9"/>
                  <a:gd name="T2" fmla="*/ 2 w 7"/>
                  <a:gd name="T3" fmla="*/ 5 h 9"/>
                  <a:gd name="T4" fmla="*/ 7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9"/>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58" name="Freeform 885"/>
              <p:cNvSpPr>
                <a:spLocks/>
              </p:cNvSpPr>
              <p:nvPr/>
            </p:nvSpPr>
            <p:spPr bwMode="auto">
              <a:xfrm>
                <a:off x="3700" y="920"/>
                <a:ext cx="5" cy="22"/>
              </a:xfrm>
              <a:custGeom>
                <a:avLst/>
                <a:gdLst>
                  <a:gd name="T0" fmla="*/ 0 w 5"/>
                  <a:gd name="T1" fmla="*/ 0 h 22"/>
                  <a:gd name="T2" fmla="*/ 3 w 5"/>
                  <a:gd name="T3" fmla="*/ 9 h 22"/>
                  <a:gd name="T4" fmla="*/ 5 w 5"/>
                  <a:gd name="T5" fmla="*/ 22 h 22"/>
                  <a:gd name="T6" fmla="*/ 0 60000 65536"/>
                  <a:gd name="T7" fmla="*/ 0 60000 65536"/>
                  <a:gd name="T8" fmla="*/ 0 60000 65536"/>
                  <a:gd name="T9" fmla="*/ 0 w 5"/>
                  <a:gd name="T10" fmla="*/ 0 h 22"/>
                  <a:gd name="T11" fmla="*/ 5 w 5"/>
                  <a:gd name="T12" fmla="*/ 22 h 22"/>
                </a:gdLst>
                <a:ahLst/>
                <a:cxnLst>
                  <a:cxn ang="T6">
                    <a:pos x="T0" y="T1"/>
                  </a:cxn>
                  <a:cxn ang="T7">
                    <a:pos x="T2" y="T3"/>
                  </a:cxn>
                  <a:cxn ang="T8">
                    <a:pos x="T4" y="T5"/>
                  </a:cxn>
                </a:cxnLst>
                <a:rect l="T9" t="T10" r="T11" b="T12"/>
                <a:pathLst>
                  <a:path w="5" h="22">
                    <a:moveTo>
                      <a:pt x="0" y="0"/>
                    </a:moveTo>
                    <a:lnTo>
                      <a:pt x="3" y="9"/>
                    </a:lnTo>
                    <a:lnTo>
                      <a:pt x="5" y="22"/>
                    </a:lnTo>
                  </a:path>
                </a:pathLst>
              </a:custGeom>
              <a:solidFill>
                <a:srgbClr val="CC00CC"/>
              </a:solidFill>
              <a:ln w="12700">
                <a:solidFill>
                  <a:srgbClr val="CC00CC"/>
                </a:solidFill>
                <a:prstDash val="solid"/>
                <a:round/>
                <a:headEnd/>
                <a:tailEnd/>
              </a:ln>
            </p:spPr>
            <p:txBody>
              <a:bodyPr/>
              <a:lstStyle/>
              <a:p>
                <a:endParaRPr lang="es-ES"/>
              </a:p>
            </p:txBody>
          </p:sp>
          <p:sp>
            <p:nvSpPr>
              <p:cNvPr id="130959" name="Freeform 886"/>
              <p:cNvSpPr>
                <a:spLocks/>
              </p:cNvSpPr>
              <p:nvPr/>
            </p:nvSpPr>
            <p:spPr bwMode="auto">
              <a:xfrm>
                <a:off x="3705" y="942"/>
                <a:ext cx="5" cy="30"/>
              </a:xfrm>
              <a:custGeom>
                <a:avLst/>
                <a:gdLst>
                  <a:gd name="T0" fmla="*/ 0 w 5"/>
                  <a:gd name="T1" fmla="*/ 0 h 30"/>
                  <a:gd name="T2" fmla="*/ 3 w 5"/>
                  <a:gd name="T3" fmla="*/ 17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7"/>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0960" name="Freeform 887"/>
              <p:cNvSpPr>
                <a:spLocks/>
              </p:cNvSpPr>
              <p:nvPr/>
            </p:nvSpPr>
            <p:spPr bwMode="auto">
              <a:xfrm>
                <a:off x="3710" y="972"/>
                <a:ext cx="8" cy="9"/>
              </a:xfrm>
              <a:custGeom>
                <a:avLst/>
                <a:gdLst>
                  <a:gd name="T0" fmla="*/ 0 w 8"/>
                  <a:gd name="T1" fmla="*/ 0 h 9"/>
                  <a:gd name="T2" fmla="*/ 3 w 8"/>
                  <a:gd name="T3" fmla="*/ 5 h 9"/>
                  <a:gd name="T4" fmla="*/ 8 w 8"/>
                  <a:gd name="T5" fmla="*/ 9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0" y="0"/>
                    </a:moveTo>
                    <a:lnTo>
                      <a:pt x="3" y="5"/>
                    </a:lnTo>
                    <a:lnTo>
                      <a:pt x="8" y="9"/>
                    </a:lnTo>
                  </a:path>
                </a:pathLst>
              </a:custGeom>
              <a:solidFill>
                <a:srgbClr val="CC00CC"/>
              </a:solidFill>
              <a:ln w="12700">
                <a:solidFill>
                  <a:srgbClr val="CC00CC"/>
                </a:solidFill>
                <a:prstDash val="solid"/>
                <a:round/>
                <a:headEnd/>
                <a:tailEnd/>
              </a:ln>
            </p:spPr>
            <p:txBody>
              <a:bodyPr/>
              <a:lstStyle/>
              <a:p>
                <a:endParaRPr lang="es-ES"/>
              </a:p>
            </p:txBody>
          </p:sp>
          <p:sp>
            <p:nvSpPr>
              <p:cNvPr id="130961" name="Freeform 888"/>
              <p:cNvSpPr>
                <a:spLocks/>
              </p:cNvSpPr>
              <p:nvPr/>
            </p:nvSpPr>
            <p:spPr bwMode="auto">
              <a:xfrm>
                <a:off x="3718" y="981"/>
                <a:ext cx="5" cy="9"/>
              </a:xfrm>
              <a:custGeom>
                <a:avLst/>
                <a:gdLst>
                  <a:gd name="T0" fmla="*/ 0 w 5"/>
                  <a:gd name="T1" fmla="*/ 0 h 9"/>
                  <a:gd name="T2" fmla="*/ 3 w 5"/>
                  <a:gd name="T3" fmla="*/ 4 h 9"/>
                  <a:gd name="T4" fmla="*/ 5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0"/>
                    </a:moveTo>
                    <a:lnTo>
                      <a:pt x="3" y="4"/>
                    </a:lnTo>
                    <a:lnTo>
                      <a:pt x="5" y="9"/>
                    </a:lnTo>
                  </a:path>
                </a:pathLst>
              </a:custGeom>
              <a:solidFill>
                <a:srgbClr val="CC00CC"/>
              </a:solidFill>
              <a:ln w="12700">
                <a:solidFill>
                  <a:srgbClr val="CC00CC"/>
                </a:solidFill>
                <a:prstDash val="solid"/>
                <a:round/>
                <a:headEnd/>
                <a:tailEnd/>
              </a:ln>
            </p:spPr>
            <p:txBody>
              <a:bodyPr/>
              <a:lstStyle/>
              <a:p>
                <a:endParaRPr lang="es-ES"/>
              </a:p>
            </p:txBody>
          </p:sp>
          <p:sp>
            <p:nvSpPr>
              <p:cNvPr id="130962" name="Freeform 889"/>
              <p:cNvSpPr>
                <a:spLocks/>
              </p:cNvSpPr>
              <p:nvPr/>
            </p:nvSpPr>
            <p:spPr bwMode="auto">
              <a:xfrm>
                <a:off x="3723" y="990"/>
                <a:ext cx="5" cy="30"/>
              </a:xfrm>
              <a:custGeom>
                <a:avLst/>
                <a:gdLst>
                  <a:gd name="T0" fmla="*/ 0 w 5"/>
                  <a:gd name="T1" fmla="*/ 0 h 30"/>
                  <a:gd name="T2" fmla="*/ 3 w 5"/>
                  <a:gd name="T3" fmla="*/ 13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3"/>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0963" name="Freeform 890"/>
              <p:cNvSpPr>
                <a:spLocks/>
              </p:cNvSpPr>
              <p:nvPr/>
            </p:nvSpPr>
            <p:spPr bwMode="auto">
              <a:xfrm>
                <a:off x="3728" y="1020"/>
                <a:ext cx="8" cy="39"/>
              </a:xfrm>
              <a:custGeom>
                <a:avLst/>
                <a:gdLst>
                  <a:gd name="T0" fmla="*/ 0 w 8"/>
                  <a:gd name="T1" fmla="*/ 0 h 39"/>
                  <a:gd name="T2" fmla="*/ 3 w 8"/>
                  <a:gd name="T3" fmla="*/ 9 h 39"/>
                  <a:gd name="T4" fmla="*/ 3 w 8"/>
                  <a:gd name="T5" fmla="*/ 22 h 39"/>
                  <a:gd name="T6" fmla="*/ 5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9"/>
                    </a:lnTo>
                    <a:lnTo>
                      <a:pt x="3" y="22"/>
                    </a:lnTo>
                    <a:lnTo>
                      <a:pt x="5" y="31"/>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964" name="Freeform 891"/>
              <p:cNvSpPr>
                <a:spLocks/>
              </p:cNvSpPr>
              <p:nvPr/>
            </p:nvSpPr>
            <p:spPr bwMode="auto">
              <a:xfrm>
                <a:off x="3736" y="1059"/>
                <a:ext cx="5" cy="5"/>
              </a:xfrm>
              <a:custGeom>
                <a:avLst/>
                <a:gdLst>
                  <a:gd name="T0" fmla="*/ 0 w 5"/>
                  <a:gd name="T1" fmla="*/ 0 h 5"/>
                  <a:gd name="T2" fmla="*/ 2 w 5"/>
                  <a:gd name="T3" fmla="*/ 5 h 5"/>
                  <a:gd name="T4" fmla="*/ 5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65" name="Freeform 892"/>
              <p:cNvSpPr>
                <a:spLocks/>
              </p:cNvSpPr>
              <p:nvPr/>
            </p:nvSpPr>
            <p:spPr bwMode="auto">
              <a:xfrm>
                <a:off x="3741" y="1020"/>
                <a:ext cx="5" cy="39"/>
              </a:xfrm>
              <a:custGeom>
                <a:avLst/>
                <a:gdLst>
                  <a:gd name="T0" fmla="*/ 0 w 5"/>
                  <a:gd name="T1" fmla="*/ 39 h 39"/>
                  <a:gd name="T2" fmla="*/ 0 w 5"/>
                  <a:gd name="T3" fmla="*/ 31 h 39"/>
                  <a:gd name="T4" fmla="*/ 3 w 5"/>
                  <a:gd name="T5" fmla="*/ 22 h 39"/>
                  <a:gd name="T6" fmla="*/ 5 w 5"/>
                  <a:gd name="T7" fmla="*/ 0 h 39"/>
                  <a:gd name="T8" fmla="*/ 0 60000 65536"/>
                  <a:gd name="T9" fmla="*/ 0 60000 65536"/>
                  <a:gd name="T10" fmla="*/ 0 60000 65536"/>
                  <a:gd name="T11" fmla="*/ 0 60000 65536"/>
                  <a:gd name="T12" fmla="*/ 0 w 5"/>
                  <a:gd name="T13" fmla="*/ 0 h 39"/>
                  <a:gd name="T14" fmla="*/ 5 w 5"/>
                  <a:gd name="T15" fmla="*/ 39 h 39"/>
                </a:gdLst>
                <a:ahLst/>
                <a:cxnLst>
                  <a:cxn ang="T8">
                    <a:pos x="T0" y="T1"/>
                  </a:cxn>
                  <a:cxn ang="T9">
                    <a:pos x="T2" y="T3"/>
                  </a:cxn>
                  <a:cxn ang="T10">
                    <a:pos x="T4" y="T5"/>
                  </a:cxn>
                  <a:cxn ang="T11">
                    <a:pos x="T6" y="T7"/>
                  </a:cxn>
                </a:cxnLst>
                <a:rect l="T12" t="T13" r="T14" b="T15"/>
                <a:pathLst>
                  <a:path w="5" h="39">
                    <a:moveTo>
                      <a:pt x="0" y="39"/>
                    </a:moveTo>
                    <a:lnTo>
                      <a:pt x="0" y="31"/>
                    </a:lnTo>
                    <a:lnTo>
                      <a:pt x="3" y="22"/>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66" name="Freeform 893"/>
              <p:cNvSpPr>
                <a:spLocks/>
              </p:cNvSpPr>
              <p:nvPr/>
            </p:nvSpPr>
            <p:spPr bwMode="auto">
              <a:xfrm>
                <a:off x="3746" y="981"/>
                <a:ext cx="8" cy="39"/>
              </a:xfrm>
              <a:custGeom>
                <a:avLst/>
                <a:gdLst>
                  <a:gd name="T0" fmla="*/ 0 w 8"/>
                  <a:gd name="T1" fmla="*/ 39 h 39"/>
                  <a:gd name="T2" fmla="*/ 3 w 8"/>
                  <a:gd name="T3" fmla="*/ 26 h 39"/>
                  <a:gd name="T4" fmla="*/ 3 w 8"/>
                  <a:gd name="T5" fmla="*/ 13 h 39"/>
                  <a:gd name="T6" fmla="*/ 5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67" name="Freeform 894"/>
              <p:cNvSpPr>
                <a:spLocks/>
              </p:cNvSpPr>
              <p:nvPr/>
            </p:nvSpPr>
            <p:spPr bwMode="auto">
              <a:xfrm>
                <a:off x="3754" y="981"/>
                <a:ext cx="5" cy="39"/>
              </a:xfrm>
              <a:custGeom>
                <a:avLst/>
                <a:gdLst>
                  <a:gd name="T0" fmla="*/ 0 w 5"/>
                  <a:gd name="T1" fmla="*/ 0 h 39"/>
                  <a:gd name="T2" fmla="*/ 2 w 5"/>
                  <a:gd name="T3" fmla="*/ 4 h 39"/>
                  <a:gd name="T4" fmla="*/ 2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2" y="4"/>
                    </a:lnTo>
                    <a:lnTo>
                      <a:pt x="2"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968" name="Line 895"/>
              <p:cNvSpPr>
                <a:spLocks noChangeShapeType="1"/>
              </p:cNvSpPr>
              <p:nvPr/>
            </p:nvSpPr>
            <p:spPr bwMode="auto">
              <a:xfrm>
                <a:off x="3759"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69" name="Freeform 896"/>
              <p:cNvSpPr>
                <a:spLocks/>
              </p:cNvSpPr>
              <p:nvPr/>
            </p:nvSpPr>
            <p:spPr bwMode="auto">
              <a:xfrm>
                <a:off x="3764" y="1059"/>
                <a:ext cx="8" cy="40"/>
              </a:xfrm>
              <a:custGeom>
                <a:avLst/>
                <a:gdLst>
                  <a:gd name="T0" fmla="*/ 0 w 8"/>
                  <a:gd name="T1" fmla="*/ 0 h 40"/>
                  <a:gd name="T2" fmla="*/ 3 w 8"/>
                  <a:gd name="T3" fmla="*/ 18 h 40"/>
                  <a:gd name="T4" fmla="*/ 8 w 8"/>
                  <a:gd name="T5" fmla="*/ 4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0"/>
                    </a:moveTo>
                    <a:lnTo>
                      <a:pt x="3" y="18"/>
                    </a:lnTo>
                    <a:lnTo>
                      <a:pt x="8" y="40"/>
                    </a:lnTo>
                  </a:path>
                </a:pathLst>
              </a:custGeom>
              <a:solidFill>
                <a:srgbClr val="CC00CC"/>
              </a:solidFill>
              <a:ln w="12700">
                <a:solidFill>
                  <a:srgbClr val="CC00CC"/>
                </a:solidFill>
                <a:prstDash val="solid"/>
                <a:round/>
                <a:headEnd/>
                <a:tailEnd/>
              </a:ln>
            </p:spPr>
            <p:txBody>
              <a:bodyPr/>
              <a:lstStyle/>
              <a:p>
                <a:endParaRPr lang="es-ES"/>
              </a:p>
            </p:txBody>
          </p:sp>
          <p:sp>
            <p:nvSpPr>
              <p:cNvPr id="130970" name="Freeform 897"/>
              <p:cNvSpPr>
                <a:spLocks/>
              </p:cNvSpPr>
              <p:nvPr/>
            </p:nvSpPr>
            <p:spPr bwMode="auto">
              <a:xfrm>
                <a:off x="3772" y="1099"/>
                <a:ext cx="5" cy="43"/>
              </a:xfrm>
              <a:custGeom>
                <a:avLst/>
                <a:gdLst>
                  <a:gd name="T0" fmla="*/ 0 w 5"/>
                  <a:gd name="T1" fmla="*/ 0 h 43"/>
                  <a:gd name="T2" fmla="*/ 2 w 5"/>
                  <a:gd name="T3" fmla="*/ 13 h 43"/>
                  <a:gd name="T4" fmla="*/ 2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2" y="13"/>
                    </a:lnTo>
                    <a:lnTo>
                      <a:pt x="2"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971" name="Freeform 898"/>
              <p:cNvSpPr>
                <a:spLocks/>
              </p:cNvSpPr>
              <p:nvPr/>
            </p:nvSpPr>
            <p:spPr bwMode="auto">
              <a:xfrm>
                <a:off x="3777" y="1099"/>
                <a:ext cx="5" cy="43"/>
              </a:xfrm>
              <a:custGeom>
                <a:avLst/>
                <a:gdLst>
                  <a:gd name="T0" fmla="*/ 0 w 5"/>
                  <a:gd name="T1" fmla="*/ 43 h 43"/>
                  <a:gd name="T2" fmla="*/ 0 w 5"/>
                  <a:gd name="T3" fmla="*/ 39 h 43"/>
                  <a:gd name="T4" fmla="*/ 2 w 5"/>
                  <a:gd name="T5" fmla="*/ 26 h 43"/>
                  <a:gd name="T6" fmla="*/ 2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2" y="26"/>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72" name="Freeform 899"/>
              <p:cNvSpPr>
                <a:spLocks/>
              </p:cNvSpPr>
              <p:nvPr/>
            </p:nvSpPr>
            <p:spPr bwMode="auto">
              <a:xfrm>
                <a:off x="3782" y="1059"/>
                <a:ext cx="8" cy="40"/>
              </a:xfrm>
              <a:custGeom>
                <a:avLst/>
                <a:gdLst>
                  <a:gd name="T0" fmla="*/ 0 w 8"/>
                  <a:gd name="T1" fmla="*/ 40 h 40"/>
                  <a:gd name="T2" fmla="*/ 2 w 8"/>
                  <a:gd name="T3" fmla="*/ 18 h 40"/>
                  <a:gd name="T4" fmla="*/ 8 w 8"/>
                  <a:gd name="T5" fmla="*/ 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40"/>
                    </a:moveTo>
                    <a:lnTo>
                      <a:pt x="2"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73" name="Line 900"/>
              <p:cNvSpPr>
                <a:spLocks noChangeShapeType="1"/>
              </p:cNvSpPr>
              <p:nvPr/>
            </p:nvSpPr>
            <p:spPr bwMode="auto">
              <a:xfrm flipV="1">
                <a:off x="3790"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74" name="Freeform 901"/>
              <p:cNvSpPr>
                <a:spLocks/>
              </p:cNvSpPr>
              <p:nvPr/>
            </p:nvSpPr>
            <p:spPr bwMode="auto">
              <a:xfrm>
                <a:off x="3795" y="981"/>
                <a:ext cx="5" cy="39"/>
              </a:xfrm>
              <a:custGeom>
                <a:avLst/>
                <a:gdLst>
                  <a:gd name="T0" fmla="*/ 0 w 5"/>
                  <a:gd name="T1" fmla="*/ 39 h 39"/>
                  <a:gd name="T2" fmla="*/ 0 w 5"/>
                  <a:gd name="T3" fmla="*/ 26 h 39"/>
                  <a:gd name="T4" fmla="*/ 2 w 5"/>
                  <a:gd name="T5" fmla="*/ 13 h 39"/>
                  <a:gd name="T6" fmla="*/ 2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2" y="13"/>
                    </a:ln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75" name="Freeform 902"/>
              <p:cNvSpPr>
                <a:spLocks/>
              </p:cNvSpPr>
              <p:nvPr/>
            </p:nvSpPr>
            <p:spPr bwMode="auto">
              <a:xfrm>
                <a:off x="3800" y="981"/>
                <a:ext cx="7" cy="39"/>
              </a:xfrm>
              <a:custGeom>
                <a:avLst/>
                <a:gdLst>
                  <a:gd name="T0" fmla="*/ 0 w 7"/>
                  <a:gd name="T1" fmla="*/ 0 h 39"/>
                  <a:gd name="T2" fmla="*/ 0 w 7"/>
                  <a:gd name="T3" fmla="*/ 0 h 39"/>
                  <a:gd name="T4" fmla="*/ 2 w 7"/>
                  <a:gd name="T5" fmla="*/ 4 h 39"/>
                  <a:gd name="T6" fmla="*/ 2 w 7"/>
                  <a:gd name="T7" fmla="*/ 18 h 39"/>
                  <a:gd name="T8" fmla="*/ 5 w 7"/>
                  <a:gd name="T9" fmla="*/ 35 h 39"/>
                  <a:gd name="T10" fmla="*/ 7 w 7"/>
                  <a:gd name="T11" fmla="*/ 39 h 39"/>
                  <a:gd name="T12" fmla="*/ 7 w 7"/>
                  <a:gd name="T13" fmla="*/ 39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0"/>
                    </a:moveTo>
                    <a:lnTo>
                      <a:pt x="0" y="0"/>
                    </a:lnTo>
                    <a:lnTo>
                      <a:pt x="2" y="4"/>
                    </a:lnTo>
                    <a:lnTo>
                      <a:pt x="2" y="18"/>
                    </a:lnTo>
                    <a:lnTo>
                      <a:pt x="5" y="35"/>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976" name="Freeform 903"/>
              <p:cNvSpPr>
                <a:spLocks/>
              </p:cNvSpPr>
              <p:nvPr/>
            </p:nvSpPr>
            <p:spPr bwMode="auto">
              <a:xfrm>
                <a:off x="3807" y="981"/>
                <a:ext cx="6" cy="39"/>
              </a:xfrm>
              <a:custGeom>
                <a:avLst/>
                <a:gdLst>
                  <a:gd name="T0" fmla="*/ 0 w 6"/>
                  <a:gd name="T1" fmla="*/ 39 h 39"/>
                  <a:gd name="T2" fmla="*/ 0 w 6"/>
                  <a:gd name="T3" fmla="*/ 39 h 39"/>
                  <a:gd name="T4" fmla="*/ 3 w 6"/>
                  <a:gd name="T5" fmla="*/ 35 h 39"/>
                  <a:gd name="T6" fmla="*/ 3 w 6"/>
                  <a:gd name="T7" fmla="*/ 18 h 39"/>
                  <a:gd name="T8" fmla="*/ 6 w 6"/>
                  <a:gd name="T9" fmla="*/ 4 h 39"/>
                  <a:gd name="T10" fmla="*/ 6 w 6"/>
                  <a:gd name="T11" fmla="*/ 0 h 39"/>
                  <a:gd name="T12" fmla="*/ 6 w 6"/>
                  <a:gd name="T13" fmla="*/ 0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39"/>
                    </a:moveTo>
                    <a:lnTo>
                      <a:pt x="0" y="39"/>
                    </a:lnTo>
                    <a:lnTo>
                      <a:pt x="3" y="35"/>
                    </a:lnTo>
                    <a:lnTo>
                      <a:pt x="3" y="18"/>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0977" name="Freeform 904"/>
              <p:cNvSpPr>
                <a:spLocks/>
              </p:cNvSpPr>
              <p:nvPr/>
            </p:nvSpPr>
            <p:spPr bwMode="auto">
              <a:xfrm>
                <a:off x="3813" y="981"/>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978" name="Freeform 905"/>
              <p:cNvSpPr>
                <a:spLocks/>
              </p:cNvSpPr>
              <p:nvPr/>
            </p:nvSpPr>
            <p:spPr bwMode="auto">
              <a:xfrm>
                <a:off x="3818"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0979" name="Line 906"/>
              <p:cNvSpPr>
                <a:spLocks noChangeShapeType="1"/>
              </p:cNvSpPr>
              <p:nvPr/>
            </p:nvSpPr>
            <p:spPr bwMode="auto">
              <a:xfrm>
                <a:off x="3825"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80" name="Freeform 907"/>
              <p:cNvSpPr>
                <a:spLocks/>
              </p:cNvSpPr>
              <p:nvPr/>
            </p:nvSpPr>
            <p:spPr bwMode="auto">
              <a:xfrm>
                <a:off x="3830" y="1099"/>
                <a:ext cx="6" cy="43"/>
              </a:xfrm>
              <a:custGeom>
                <a:avLst/>
                <a:gdLst>
                  <a:gd name="T0" fmla="*/ 0 w 6"/>
                  <a:gd name="T1" fmla="*/ 0 h 43"/>
                  <a:gd name="T2" fmla="*/ 0 w 6"/>
                  <a:gd name="T3" fmla="*/ 13 h 43"/>
                  <a:gd name="T4" fmla="*/ 3 w 6"/>
                  <a:gd name="T5" fmla="*/ 26 h 43"/>
                  <a:gd name="T6" fmla="*/ 3 w 6"/>
                  <a:gd name="T7" fmla="*/ 39 h 43"/>
                  <a:gd name="T8" fmla="*/ 6 w 6"/>
                  <a:gd name="T9" fmla="*/ 43 h 43"/>
                  <a:gd name="T10" fmla="*/ 0 60000 65536"/>
                  <a:gd name="T11" fmla="*/ 0 60000 65536"/>
                  <a:gd name="T12" fmla="*/ 0 60000 65536"/>
                  <a:gd name="T13" fmla="*/ 0 60000 65536"/>
                  <a:gd name="T14" fmla="*/ 0 60000 65536"/>
                  <a:gd name="T15" fmla="*/ 0 w 6"/>
                  <a:gd name="T16" fmla="*/ 0 h 43"/>
                  <a:gd name="T17" fmla="*/ 6 w 6"/>
                  <a:gd name="T18" fmla="*/ 43 h 43"/>
                </a:gdLst>
                <a:ahLst/>
                <a:cxnLst>
                  <a:cxn ang="T10">
                    <a:pos x="T0" y="T1"/>
                  </a:cxn>
                  <a:cxn ang="T11">
                    <a:pos x="T2" y="T3"/>
                  </a:cxn>
                  <a:cxn ang="T12">
                    <a:pos x="T4" y="T5"/>
                  </a:cxn>
                  <a:cxn ang="T13">
                    <a:pos x="T6" y="T7"/>
                  </a:cxn>
                  <a:cxn ang="T14">
                    <a:pos x="T8" y="T9"/>
                  </a:cxn>
                </a:cxnLst>
                <a:rect l="T15" t="T16" r="T17" b="T18"/>
                <a:pathLst>
                  <a:path w="6" h="43">
                    <a:moveTo>
                      <a:pt x="0" y="0"/>
                    </a:moveTo>
                    <a:lnTo>
                      <a:pt x="0" y="13"/>
                    </a:lnTo>
                    <a:lnTo>
                      <a:pt x="3" y="26"/>
                    </a:lnTo>
                    <a:lnTo>
                      <a:pt x="3" y="39"/>
                    </a:lnTo>
                    <a:lnTo>
                      <a:pt x="6" y="43"/>
                    </a:lnTo>
                  </a:path>
                </a:pathLst>
              </a:custGeom>
              <a:solidFill>
                <a:srgbClr val="CC00CC"/>
              </a:solidFill>
              <a:ln w="12700">
                <a:solidFill>
                  <a:srgbClr val="CC00CC"/>
                </a:solidFill>
                <a:prstDash val="solid"/>
                <a:round/>
                <a:headEnd/>
                <a:tailEnd/>
              </a:ln>
            </p:spPr>
            <p:txBody>
              <a:bodyPr/>
              <a:lstStyle/>
              <a:p>
                <a:endParaRPr lang="es-ES"/>
              </a:p>
            </p:txBody>
          </p:sp>
          <p:sp>
            <p:nvSpPr>
              <p:cNvPr id="130981" name="Freeform 908"/>
              <p:cNvSpPr>
                <a:spLocks/>
              </p:cNvSpPr>
              <p:nvPr/>
            </p:nvSpPr>
            <p:spPr bwMode="auto">
              <a:xfrm>
                <a:off x="3836"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0982" name="Line 909"/>
              <p:cNvSpPr>
                <a:spLocks noChangeShapeType="1"/>
              </p:cNvSpPr>
              <p:nvPr/>
            </p:nvSpPr>
            <p:spPr bwMode="auto">
              <a:xfrm flipV="1">
                <a:off x="3843"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83" name="Line 910"/>
              <p:cNvSpPr>
                <a:spLocks noChangeShapeType="1"/>
              </p:cNvSpPr>
              <p:nvPr/>
            </p:nvSpPr>
            <p:spPr bwMode="auto">
              <a:xfrm flipV="1">
                <a:off x="3848"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84" name="Freeform 911"/>
              <p:cNvSpPr>
                <a:spLocks/>
              </p:cNvSpPr>
              <p:nvPr/>
            </p:nvSpPr>
            <p:spPr bwMode="auto">
              <a:xfrm>
                <a:off x="3853" y="981"/>
                <a:ext cx="8" cy="39"/>
              </a:xfrm>
              <a:custGeom>
                <a:avLst/>
                <a:gdLst>
                  <a:gd name="T0" fmla="*/ 0 w 8"/>
                  <a:gd name="T1" fmla="*/ 39 h 39"/>
                  <a:gd name="T2" fmla="*/ 3 w 8"/>
                  <a:gd name="T3" fmla="*/ 26 h 39"/>
                  <a:gd name="T4" fmla="*/ 3 w 8"/>
                  <a:gd name="T5" fmla="*/ 13 h 39"/>
                  <a:gd name="T6" fmla="*/ 6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6"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85" name="Freeform 912"/>
              <p:cNvSpPr>
                <a:spLocks/>
              </p:cNvSpPr>
              <p:nvPr/>
            </p:nvSpPr>
            <p:spPr bwMode="auto">
              <a:xfrm>
                <a:off x="3861" y="981"/>
                <a:ext cx="5" cy="39"/>
              </a:xfrm>
              <a:custGeom>
                <a:avLst/>
                <a:gdLst>
                  <a:gd name="T0" fmla="*/ 0 w 5"/>
                  <a:gd name="T1" fmla="*/ 0 h 39"/>
                  <a:gd name="T2" fmla="*/ 3 w 5"/>
                  <a:gd name="T3" fmla="*/ 4 h 39"/>
                  <a:gd name="T4" fmla="*/ 3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4"/>
                    </a:lnTo>
                    <a:lnTo>
                      <a:pt x="3"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0986" name="Line 913"/>
              <p:cNvSpPr>
                <a:spLocks noChangeShapeType="1"/>
              </p:cNvSpPr>
              <p:nvPr/>
            </p:nvSpPr>
            <p:spPr bwMode="auto">
              <a:xfrm>
                <a:off x="3866"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87" name="Freeform 914"/>
              <p:cNvSpPr>
                <a:spLocks/>
              </p:cNvSpPr>
              <p:nvPr/>
            </p:nvSpPr>
            <p:spPr bwMode="auto">
              <a:xfrm>
                <a:off x="3871" y="1059"/>
                <a:ext cx="8" cy="40"/>
              </a:xfrm>
              <a:custGeom>
                <a:avLst/>
                <a:gdLst>
                  <a:gd name="T0" fmla="*/ 0 w 8"/>
                  <a:gd name="T1" fmla="*/ 0 h 40"/>
                  <a:gd name="T2" fmla="*/ 3 w 8"/>
                  <a:gd name="T3" fmla="*/ 18 h 40"/>
                  <a:gd name="T4" fmla="*/ 8 w 8"/>
                  <a:gd name="T5" fmla="*/ 4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0"/>
                    </a:moveTo>
                    <a:lnTo>
                      <a:pt x="3" y="18"/>
                    </a:lnTo>
                    <a:lnTo>
                      <a:pt x="8" y="40"/>
                    </a:lnTo>
                  </a:path>
                </a:pathLst>
              </a:custGeom>
              <a:solidFill>
                <a:srgbClr val="CC00CC"/>
              </a:solidFill>
              <a:ln w="12700">
                <a:solidFill>
                  <a:srgbClr val="CC00CC"/>
                </a:solidFill>
                <a:prstDash val="solid"/>
                <a:round/>
                <a:headEnd/>
                <a:tailEnd/>
              </a:ln>
            </p:spPr>
            <p:txBody>
              <a:bodyPr/>
              <a:lstStyle/>
              <a:p>
                <a:endParaRPr lang="es-ES"/>
              </a:p>
            </p:txBody>
          </p:sp>
          <p:sp>
            <p:nvSpPr>
              <p:cNvPr id="130988" name="Freeform 915"/>
              <p:cNvSpPr>
                <a:spLocks/>
              </p:cNvSpPr>
              <p:nvPr/>
            </p:nvSpPr>
            <p:spPr bwMode="auto">
              <a:xfrm>
                <a:off x="3879" y="1099"/>
                <a:ext cx="5" cy="43"/>
              </a:xfrm>
              <a:custGeom>
                <a:avLst/>
                <a:gdLst>
                  <a:gd name="T0" fmla="*/ 0 w 5"/>
                  <a:gd name="T1" fmla="*/ 0 h 43"/>
                  <a:gd name="T2" fmla="*/ 3 w 5"/>
                  <a:gd name="T3" fmla="*/ 13 h 43"/>
                  <a:gd name="T4" fmla="*/ 3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3" y="13"/>
                    </a:lnTo>
                    <a:lnTo>
                      <a:pt x="3"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0989" name="Freeform 916"/>
              <p:cNvSpPr>
                <a:spLocks/>
              </p:cNvSpPr>
              <p:nvPr/>
            </p:nvSpPr>
            <p:spPr bwMode="auto">
              <a:xfrm>
                <a:off x="3884" y="1099"/>
                <a:ext cx="5" cy="43"/>
              </a:xfrm>
              <a:custGeom>
                <a:avLst/>
                <a:gdLst>
                  <a:gd name="T0" fmla="*/ 0 w 5"/>
                  <a:gd name="T1" fmla="*/ 43 h 43"/>
                  <a:gd name="T2" fmla="*/ 0 w 5"/>
                  <a:gd name="T3" fmla="*/ 39 h 43"/>
                  <a:gd name="T4" fmla="*/ 3 w 5"/>
                  <a:gd name="T5" fmla="*/ 26 h 43"/>
                  <a:gd name="T6" fmla="*/ 3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3" y="26"/>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90" name="Freeform 917"/>
              <p:cNvSpPr>
                <a:spLocks/>
              </p:cNvSpPr>
              <p:nvPr/>
            </p:nvSpPr>
            <p:spPr bwMode="auto">
              <a:xfrm>
                <a:off x="3889" y="1059"/>
                <a:ext cx="8" cy="40"/>
              </a:xfrm>
              <a:custGeom>
                <a:avLst/>
                <a:gdLst>
                  <a:gd name="T0" fmla="*/ 0 w 8"/>
                  <a:gd name="T1" fmla="*/ 40 h 40"/>
                  <a:gd name="T2" fmla="*/ 3 w 8"/>
                  <a:gd name="T3" fmla="*/ 18 h 40"/>
                  <a:gd name="T4" fmla="*/ 8 w 8"/>
                  <a:gd name="T5" fmla="*/ 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40"/>
                    </a:moveTo>
                    <a:lnTo>
                      <a:pt x="3"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0991" name="Line 918"/>
              <p:cNvSpPr>
                <a:spLocks noChangeShapeType="1"/>
              </p:cNvSpPr>
              <p:nvPr/>
            </p:nvSpPr>
            <p:spPr bwMode="auto">
              <a:xfrm flipV="1">
                <a:off x="3897"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92" name="Freeform 919"/>
              <p:cNvSpPr>
                <a:spLocks/>
              </p:cNvSpPr>
              <p:nvPr/>
            </p:nvSpPr>
            <p:spPr bwMode="auto">
              <a:xfrm>
                <a:off x="3902" y="981"/>
                <a:ext cx="5" cy="39"/>
              </a:xfrm>
              <a:custGeom>
                <a:avLst/>
                <a:gdLst>
                  <a:gd name="T0" fmla="*/ 0 w 5"/>
                  <a:gd name="T1" fmla="*/ 39 h 39"/>
                  <a:gd name="T2" fmla="*/ 0 w 5"/>
                  <a:gd name="T3" fmla="*/ 26 h 39"/>
                  <a:gd name="T4" fmla="*/ 3 w 5"/>
                  <a:gd name="T5" fmla="*/ 13 h 39"/>
                  <a:gd name="T6" fmla="*/ 3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3" y="13"/>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93" name="Freeform 920"/>
              <p:cNvSpPr>
                <a:spLocks/>
              </p:cNvSpPr>
              <p:nvPr/>
            </p:nvSpPr>
            <p:spPr bwMode="auto">
              <a:xfrm>
                <a:off x="3907" y="981"/>
                <a:ext cx="8" cy="39"/>
              </a:xfrm>
              <a:custGeom>
                <a:avLst/>
                <a:gdLst>
                  <a:gd name="T0" fmla="*/ 0 w 8"/>
                  <a:gd name="T1" fmla="*/ 0 h 39"/>
                  <a:gd name="T2" fmla="*/ 3 w 8"/>
                  <a:gd name="T3" fmla="*/ 4 h 39"/>
                  <a:gd name="T4" fmla="*/ 3 w 8"/>
                  <a:gd name="T5" fmla="*/ 13 h 39"/>
                  <a:gd name="T6" fmla="*/ 5 w 8"/>
                  <a:gd name="T7" fmla="*/ 26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4"/>
                    </a:lnTo>
                    <a:lnTo>
                      <a:pt x="3" y="13"/>
                    </a:lnTo>
                    <a:lnTo>
                      <a:pt x="5" y="26"/>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0994" name="Line 921"/>
              <p:cNvSpPr>
                <a:spLocks noChangeShapeType="1"/>
              </p:cNvSpPr>
              <p:nvPr/>
            </p:nvSpPr>
            <p:spPr bwMode="auto">
              <a:xfrm>
                <a:off x="3915"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95" name="Line 922"/>
              <p:cNvSpPr>
                <a:spLocks noChangeShapeType="1"/>
              </p:cNvSpPr>
              <p:nvPr/>
            </p:nvSpPr>
            <p:spPr bwMode="auto">
              <a:xfrm>
                <a:off x="3920"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996" name="Freeform 923"/>
              <p:cNvSpPr>
                <a:spLocks/>
              </p:cNvSpPr>
              <p:nvPr/>
            </p:nvSpPr>
            <p:spPr bwMode="auto">
              <a:xfrm>
                <a:off x="3925" y="1099"/>
                <a:ext cx="8" cy="43"/>
              </a:xfrm>
              <a:custGeom>
                <a:avLst/>
                <a:gdLst>
                  <a:gd name="T0" fmla="*/ 0 w 8"/>
                  <a:gd name="T1" fmla="*/ 0 h 43"/>
                  <a:gd name="T2" fmla="*/ 2 w 8"/>
                  <a:gd name="T3" fmla="*/ 13 h 43"/>
                  <a:gd name="T4" fmla="*/ 2 w 8"/>
                  <a:gd name="T5" fmla="*/ 26 h 43"/>
                  <a:gd name="T6" fmla="*/ 5 w 8"/>
                  <a:gd name="T7" fmla="*/ 39 h 43"/>
                  <a:gd name="T8" fmla="*/ 8 w 8"/>
                  <a:gd name="T9" fmla="*/ 43 h 43"/>
                  <a:gd name="T10" fmla="*/ 0 60000 65536"/>
                  <a:gd name="T11" fmla="*/ 0 60000 65536"/>
                  <a:gd name="T12" fmla="*/ 0 60000 65536"/>
                  <a:gd name="T13" fmla="*/ 0 60000 65536"/>
                  <a:gd name="T14" fmla="*/ 0 60000 65536"/>
                  <a:gd name="T15" fmla="*/ 0 w 8"/>
                  <a:gd name="T16" fmla="*/ 0 h 43"/>
                  <a:gd name="T17" fmla="*/ 8 w 8"/>
                  <a:gd name="T18" fmla="*/ 43 h 43"/>
                </a:gdLst>
                <a:ahLst/>
                <a:cxnLst>
                  <a:cxn ang="T10">
                    <a:pos x="T0" y="T1"/>
                  </a:cxn>
                  <a:cxn ang="T11">
                    <a:pos x="T2" y="T3"/>
                  </a:cxn>
                  <a:cxn ang="T12">
                    <a:pos x="T4" y="T5"/>
                  </a:cxn>
                  <a:cxn ang="T13">
                    <a:pos x="T6" y="T7"/>
                  </a:cxn>
                  <a:cxn ang="T14">
                    <a:pos x="T8" y="T9"/>
                  </a:cxn>
                </a:cxnLst>
                <a:rect l="T15" t="T16" r="T17" b="T18"/>
                <a:pathLst>
                  <a:path w="8" h="43">
                    <a:moveTo>
                      <a:pt x="0" y="0"/>
                    </a:moveTo>
                    <a:lnTo>
                      <a:pt x="2" y="13"/>
                    </a:lnTo>
                    <a:lnTo>
                      <a:pt x="2" y="26"/>
                    </a:lnTo>
                    <a:lnTo>
                      <a:pt x="5" y="39"/>
                    </a:lnTo>
                    <a:lnTo>
                      <a:pt x="8" y="43"/>
                    </a:lnTo>
                  </a:path>
                </a:pathLst>
              </a:custGeom>
              <a:solidFill>
                <a:srgbClr val="CC00CC"/>
              </a:solidFill>
              <a:ln w="12700">
                <a:solidFill>
                  <a:srgbClr val="CC00CC"/>
                </a:solidFill>
                <a:prstDash val="solid"/>
                <a:round/>
                <a:headEnd/>
                <a:tailEnd/>
              </a:ln>
            </p:spPr>
            <p:txBody>
              <a:bodyPr/>
              <a:lstStyle/>
              <a:p>
                <a:endParaRPr lang="es-ES"/>
              </a:p>
            </p:txBody>
          </p:sp>
          <p:sp>
            <p:nvSpPr>
              <p:cNvPr id="130997" name="Freeform 924"/>
              <p:cNvSpPr>
                <a:spLocks/>
              </p:cNvSpPr>
              <p:nvPr/>
            </p:nvSpPr>
            <p:spPr bwMode="auto">
              <a:xfrm>
                <a:off x="3933" y="1099"/>
                <a:ext cx="5" cy="43"/>
              </a:xfrm>
              <a:custGeom>
                <a:avLst/>
                <a:gdLst>
                  <a:gd name="T0" fmla="*/ 0 w 5"/>
                  <a:gd name="T1" fmla="*/ 43 h 43"/>
                  <a:gd name="T2" fmla="*/ 2 w 5"/>
                  <a:gd name="T3" fmla="*/ 39 h 43"/>
                  <a:gd name="T4" fmla="*/ 2 w 5"/>
                  <a:gd name="T5" fmla="*/ 26 h 43"/>
                  <a:gd name="T6" fmla="*/ 5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2" y="39"/>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0998" name="Freeform 668"/>
              <p:cNvSpPr>
                <a:spLocks/>
              </p:cNvSpPr>
              <p:nvPr/>
            </p:nvSpPr>
            <p:spPr bwMode="auto">
              <a:xfrm>
                <a:off x="3984" y="1081"/>
                <a:ext cx="8" cy="61"/>
              </a:xfrm>
              <a:custGeom>
                <a:avLst/>
                <a:gdLst>
                  <a:gd name="T0" fmla="*/ 0 w 8"/>
                  <a:gd name="T1" fmla="*/ 0 h 61"/>
                  <a:gd name="T2" fmla="*/ 3 w 8"/>
                  <a:gd name="T3" fmla="*/ 13 h 61"/>
                  <a:gd name="T4" fmla="*/ 3 w 8"/>
                  <a:gd name="T5" fmla="*/ 31 h 61"/>
                  <a:gd name="T6" fmla="*/ 5 w 8"/>
                  <a:gd name="T7" fmla="*/ 48 h 61"/>
                  <a:gd name="T8" fmla="*/ 8 w 8"/>
                  <a:gd name="T9" fmla="*/ 61 h 61"/>
                  <a:gd name="T10" fmla="*/ 0 60000 65536"/>
                  <a:gd name="T11" fmla="*/ 0 60000 65536"/>
                  <a:gd name="T12" fmla="*/ 0 60000 65536"/>
                  <a:gd name="T13" fmla="*/ 0 60000 65536"/>
                  <a:gd name="T14" fmla="*/ 0 60000 65536"/>
                  <a:gd name="T15" fmla="*/ 0 w 8"/>
                  <a:gd name="T16" fmla="*/ 0 h 61"/>
                  <a:gd name="T17" fmla="*/ 8 w 8"/>
                  <a:gd name="T18" fmla="*/ 61 h 61"/>
                </a:gdLst>
                <a:ahLst/>
                <a:cxnLst>
                  <a:cxn ang="T10">
                    <a:pos x="T0" y="T1"/>
                  </a:cxn>
                  <a:cxn ang="T11">
                    <a:pos x="T2" y="T3"/>
                  </a:cxn>
                  <a:cxn ang="T12">
                    <a:pos x="T4" y="T5"/>
                  </a:cxn>
                  <a:cxn ang="T13">
                    <a:pos x="T6" y="T7"/>
                  </a:cxn>
                  <a:cxn ang="T14">
                    <a:pos x="T8" y="T9"/>
                  </a:cxn>
                </a:cxnLst>
                <a:rect l="T15" t="T16" r="T17" b="T18"/>
                <a:pathLst>
                  <a:path w="8" h="61">
                    <a:moveTo>
                      <a:pt x="0" y="0"/>
                    </a:moveTo>
                    <a:lnTo>
                      <a:pt x="3" y="13"/>
                    </a:lnTo>
                    <a:lnTo>
                      <a:pt x="3" y="31"/>
                    </a:lnTo>
                    <a:lnTo>
                      <a:pt x="5" y="48"/>
                    </a:lnTo>
                    <a:lnTo>
                      <a:pt x="8" y="61"/>
                    </a:lnTo>
                  </a:path>
                </a:pathLst>
              </a:custGeom>
              <a:solidFill>
                <a:srgbClr val="CC00CC"/>
              </a:solidFill>
              <a:ln w="12700">
                <a:solidFill>
                  <a:srgbClr val="CC00CC"/>
                </a:solidFill>
                <a:prstDash val="solid"/>
                <a:round/>
                <a:headEnd/>
                <a:tailEnd/>
              </a:ln>
            </p:spPr>
            <p:txBody>
              <a:bodyPr/>
              <a:lstStyle/>
              <a:p>
                <a:endParaRPr lang="es-ES"/>
              </a:p>
            </p:txBody>
          </p:sp>
          <p:sp>
            <p:nvSpPr>
              <p:cNvPr id="130999" name="Freeform 669"/>
              <p:cNvSpPr>
                <a:spLocks/>
              </p:cNvSpPr>
              <p:nvPr/>
            </p:nvSpPr>
            <p:spPr bwMode="auto">
              <a:xfrm>
                <a:off x="3992" y="1142"/>
                <a:ext cx="5" cy="31"/>
              </a:xfrm>
              <a:custGeom>
                <a:avLst/>
                <a:gdLst>
                  <a:gd name="T0" fmla="*/ 0 w 5"/>
                  <a:gd name="T1" fmla="*/ 0 h 31"/>
                  <a:gd name="T2" fmla="*/ 2 w 5"/>
                  <a:gd name="T3" fmla="*/ 13 h 31"/>
                  <a:gd name="T4" fmla="*/ 2 w 5"/>
                  <a:gd name="T5" fmla="*/ 22 h 31"/>
                  <a:gd name="T6" fmla="*/ 5 w 5"/>
                  <a:gd name="T7" fmla="*/ 31 h 31"/>
                  <a:gd name="T8" fmla="*/ 5 w 5"/>
                  <a:gd name="T9" fmla="*/ 31 h 31"/>
                  <a:gd name="T10" fmla="*/ 5 w 5"/>
                  <a:gd name="T11" fmla="*/ 26 h 31"/>
                  <a:gd name="T12" fmla="*/ 0 60000 65536"/>
                  <a:gd name="T13" fmla="*/ 0 60000 65536"/>
                  <a:gd name="T14" fmla="*/ 0 60000 65536"/>
                  <a:gd name="T15" fmla="*/ 0 60000 65536"/>
                  <a:gd name="T16" fmla="*/ 0 60000 65536"/>
                  <a:gd name="T17" fmla="*/ 0 60000 65536"/>
                  <a:gd name="T18" fmla="*/ 0 w 5"/>
                  <a:gd name="T19" fmla="*/ 0 h 31"/>
                  <a:gd name="T20" fmla="*/ 5 w 5"/>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 h="31">
                    <a:moveTo>
                      <a:pt x="0" y="0"/>
                    </a:moveTo>
                    <a:lnTo>
                      <a:pt x="2" y="13"/>
                    </a:lnTo>
                    <a:lnTo>
                      <a:pt x="2" y="22"/>
                    </a:lnTo>
                    <a:lnTo>
                      <a:pt x="5" y="31"/>
                    </a:lnTo>
                    <a:lnTo>
                      <a:pt x="5" y="26"/>
                    </a:lnTo>
                  </a:path>
                </a:pathLst>
              </a:custGeom>
              <a:solidFill>
                <a:srgbClr val="CC00CC"/>
              </a:solidFill>
              <a:ln w="12700">
                <a:solidFill>
                  <a:srgbClr val="CC00CC"/>
                </a:solidFill>
                <a:prstDash val="solid"/>
                <a:round/>
                <a:headEnd/>
                <a:tailEnd/>
              </a:ln>
            </p:spPr>
            <p:txBody>
              <a:bodyPr/>
              <a:lstStyle/>
              <a:p>
                <a:endParaRPr lang="es-ES"/>
              </a:p>
            </p:txBody>
          </p:sp>
          <p:sp>
            <p:nvSpPr>
              <p:cNvPr id="131000" name="Freeform 670"/>
              <p:cNvSpPr>
                <a:spLocks/>
              </p:cNvSpPr>
              <p:nvPr/>
            </p:nvSpPr>
            <p:spPr bwMode="auto">
              <a:xfrm>
                <a:off x="3997" y="1059"/>
                <a:ext cx="5" cy="109"/>
              </a:xfrm>
              <a:custGeom>
                <a:avLst/>
                <a:gdLst>
                  <a:gd name="T0" fmla="*/ 0 w 5"/>
                  <a:gd name="T1" fmla="*/ 109 h 109"/>
                  <a:gd name="T2" fmla="*/ 0 w 5"/>
                  <a:gd name="T3" fmla="*/ 101 h 109"/>
                  <a:gd name="T4" fmla="*/ 0 w 5"/>
                  <a:gd name="T5" fmla="*/ 92 h 109"/>
                  <a:gd name="T6" fmla="*/ 2 w 5"/>
                  <a:gd name="T7" fmla="*/ 57 h 109"/>
                  <a:gd name="T8" fmla="*/ 2 w 5"/>
                  <a:gd name="T9" fmla="*/ 27 h 109"/>
                  <a:gd name="T10" fmla="*/ 5 w 5"/>
                  <a:gd name="T11" fmla="*/ 14 h 109"/>
                  <a:gd name="T12" fmla="*/ 5 w 5"/>
                  <a:gd name="T13" fmla="*/ 0 h 109"/>
                  <a:gd name="T14" fmla="*/ 0 60000 65536"/>
                  <a:gd name="T15" fmla="*/ 0 60000 65536"/>
                  <a:gd name="T16" fmla="*/ 0 60000 65536"/>
                  <a:gd name="T17" fmla="*/ 0 60000 65536"/>
                  <a:gd name="T18" fmla="*/ 0 60000 65536"/>
                  <a:gd name="T19" fmla="*/ 0 60000 65536"/>
                  <a:gd name="T20" fmla="*/ 0 60000 65536"/>
                  <a:gd name="T21" fmla="*/ 0 w 5"/>
                  <a:gd name="T22" fmla="*/ 0 h 109"/>
                  <a:gd name="T23" fmla="*/ 5 w 5"/>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9">
                    <a:moveTo>
                      <a:pt x="0" y="109"/>
                    </a:moveTo>
                    <a:lnTo>
                      <a:pt x="0" y="101"/>
                    </a:lnTo>
                    <a:lnTo>
                      <a:pt x="0" y="92"/>
                    </a:lnTo>
                    <a:lnTo>
                      <a:pt x="2" y="57"/>
                    </a:lnTo>
                    <a:lnTo>
                      <a:pt x="2" y="27"/>
                    </a:lnTo>
                    <a:lnTo>
                      <a:pt x="5" y="1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01" name="Freeform 671"/>
              <p:cNvSpPr>
                <a:spLocks/>
              </p:cNvSpPr>
              <p:nvPr/>
            </p:nvSpPr>
            <p:spPr bwMode="auto">
              <a:xfrm>
                <a:off x="4002" y="1020"/>
                <a:ext cx="7" cy="39"/>
              </a:xfrm>
              <a:custGeom>
                <a:avLst/>
                <a:gdLst>
                  <a:gd name="T0" fmla="*/ 0 w 7"/>
                  <a:gd name="T1" fmla="*/ 39 h 39"/>
                  <a:gd name="T2" fmla="*/ 2 w 7"/>
                  <a:gd name="T3" fmla="*/ 26 h 39"/>
                  <a:gd name="T4" fmla="*/ 2 w 7"/>
                  <a:gd name="T5" fmla="*/ 18 h 39"/>
                  <a:gd name="T6" fmla="*/ 5 w 7"/>
                  <a:gd name="T7" fmla="*/ 9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2" y="26"/>
                    </a:lnTo>
                    <a:lnTo>
                      <a:pt x="2" y="18"/>
                    </a:lnTo>
                    <a:lnTo>
                      <a:pt x="5" y="9"/>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02" name="Freeform 672"/>
              <p:cNvSpPr>
                <a:spLocks/>
              </p:cNvSpPr>
              <p:nvPr/>
            </p:nvSpPr>
            <p:spPr bwMode="auto">
              <a:xfrm>
                <a:off x="4009" y="951"/>
                <a:ext cx="6" cy="69"/>
              </a:xfrm>
              <a:custGeom>
                <a:avLst/>
                <a:gdLst>
                  <a:gd name="T0" fmla="*/ 0 w 6"/>
                  <a:gd name="T1" fmla="*/ 69 h 69"/>
                  <a:gd name="T2" fmla="*/ 3 w 6"/>
                  <a:gd name="T3" fmla="*/ 52 h 69"/>
                  <a:gd name="T4" fmla="*/ 3 w 6"/>
                  <a:gd name="T5" fmla="*/ 26 h 69"/>
                  <a:gd name="T6" fmla="*/ 6 w 6"/>
                  <a:gd name="T7" fmla="*/ 8 h 69"/>
                  <a:gd name="T8" fmla="*/ 6 w 6"/>
                  <a:gd name="T9" fmla="*/ 4 h 69"/>
                  <a:gd name="T10" fmla="*/ 6 w 6"/>
                  <a:gd name="T11" fmla="*/ 0 h 69"/>
                  <a:gd name="T12" fmla="*/ 0 60000 65536"/>
                  <a:gd name="T13" fmla="*/ 0 60000 65536"/>
                  <a:gd name="T14" fmla="*/ 0 60000 65536"/>
                  <a:gd name="T15" fmla="*/ 0 60000 65536"/>
                  <a:gd name="T16" fmla="*/ 0 60000 65536"/>
                  <a:gd name="T17" fmla="*/ 0 60000 65536"/>
                  <a:gd name="T18" fmla="*/ 0 w 6"/>
                  <a:gd name="T19" fmla="*/ 0 h 69"/>
                  <a:gd name="T20" fmla="*/ 6 w 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 h="69">
                    <a:moveTo>
                      <a:pt x="0" y="69"/>
                    </a:moveTo>
                    <a:lnTo>
                      <a:pt x="3" y="52"/>
                    </a:lnTo>
                    <a:lnTo>
                      <a:pt x="3" y="26"/>
                    </a:lnTo>
                    <a:lnTo>
                      <a:pt x="6" y="8"/>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1003" name="Freeform 673"/>
              <p:cNvSpPr>
                <a:spLocks/>
              </p:cNvSpPr>
              <p:nvPr/>
            </p:nvSpPr>
            <p:spPr bwMode="auto">
              <a:xfrm>
                <a:off x="4015" y="951"/>
                <a:ext cx="5" cy="69"/>
              </a:xfrm>
              <a:custGeom>
                <a:avLst/>
                <a:gdLst>
                  <a:gd name="T0" fmla="*/ 0 w 5"/>
                  <a:gd name="T1" fmla="*/ 0 h 69"/>
                  <a:gd name="T2" fmla="*/ 0 w 5"/>
                  <a:gd name="T3" fmla="*/ 4 h 69"/>
                  <a:gd name="T4" fmla="*/ 0 w 5"/>
                  <a:gd name="T5" fmla="*/ 8 h 69"/>
                  <a:gd name="T6" fmla="*/ 2 w 5"/>
                  <a:gd name="T7" fmla="*/ 26 h 69"/>
                  <a:gd name="T8" fmla="*/ 2 w 5"/>
                  <a:gd name="T9" fmla="*/ 52 h 69"/>
                  <a:gd name="T10" fmla="*/ 5 w 5"/>
                  <a:gd name="T11" fmla="*/ 69 h 69"/>
                  <a:gd name="T12" fmla="*/ 0 60000 65536"/>
                  <a:gd name="T13" fmla="*/ 0 60000 65536"/>
                  <a:gd name="T14" fmla="*/ 0 60000 65536"/>
                  <a:gd name="T15" fmla="*/ 0 60000 65536"/>
                  <a:gd name="T16" fmla="*/ 0 60000 65536"/>
                  <a:gd name="T17" fmla="*/ 0 60000 65536"/>
                  <a:gd name="T18" fmla="*/ 0 w 5"/>
                  <a:gd name="T19" fmla="*/ 0 h 69"/>
                  <a:gd name="T20" fmla="*/ 5 w 5"/>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 h="69">
                    <a:moveTo>
                      <a:pt x="0" y="0"/>
                    </a:moveTo>
                    <a:lnTo>
                      <a:pt x="0" y="4"/>
                    </a:lnTo>
                    <a:lnTo>
                      <a:pt x="0" y="8"/>
                    </a:lnTo>
                    <a:lnTo>
                      <a:pt x="2" y="26"/>
                    </a:lnTo>
                    <a:lnTo>
                      <a:pt x="2" y="52"/>
                    </a:lnTo>
                    <a:lnTo>
                      <a:pt x="5" y="69"/>
                    </a:lnTo>
                  </a:path>
                </a:pathLst>
              </a:custGeom>
              <a:solidFill>
                <a:srgbClr val="CC00CC"/>
              </a:solidFill>
              <a:ln w="12700">
                <a:solidFill>
                  <a:srgbClr val="CC00CC"/>
                </a:solidFill>
                <a:prstDash val="solid"/>
                <a:round/>
                <a:headEnd/>
                <a:tailEnd/>
              </a:ln>
            </p:spPr>
            <p:txBody>
              <a:bodyPr/>
              <a:lstStyle/>
              <a:p>
                <a:endParaRPr lang="es-ES"/>
              </a:p>
            </p:txBody>
          </p:sp>
          <p:sp>
            <p:nvSpPr>
              <p:cNvPr id="131004" name="Freeform 674"/>
              <p:cNvSpPr>
                <a:spLocks/>
              </p:cNvSpPr>
              <p:nvPr/>
            </p:nvSpPr>
            <p:spPr bwMode="auto">
              <a:xfrm>
                <a:off x="4020" y="1020"/>
                <a:ext cx="7" cy="39"/>
              </a:xfrm>
              <a:custGeom>
                <a:avLst/>
                <a:gdLst>
                  <a:gd name="T0" fmla="*/ 0 w 7"/>
                  <a:gd name="T1" fmla="*/ 0 h 39"/>
                  <a:gd name="T2" fmla="*/ 2 w 7"/>
                  <a:gd name="T3" fmla="*/ 13 h 39"/>
                  <a:gd name="T4" fmla="*/ 2 w 7"/>
                  <a:gd name="T5" fmla="*/ 22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2" y="13"/>
                    </a:ln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005" name="Freeform 675"/>
              <p:cNvSpPr>
                <a:spLocks/>
              </p:cNvSpPr>
              <p:nvPr/>
            </p:nvSpPr>
            <p:spPr bwMode="auto">
              <a:xfrm>
                <a:off x="4027" y="1059"/>
                <a:ext cx="5" cy="40"/>
              </a:xfrm>
              <a:custGeom>
                <a:avLst/>
                <a:gdLst>
                  <a:gd name="T0" fmla="*/ 0 w 5"/>
                  <a:gd name="T1" fmla="*/ 0 h 40"/>
                  <a:gd name="T2" fmla="*/ 3 w 5"/>
                  <a:gd name="T3" fmla="*/ 18 h 40"/>
                  <a:gd name="T4" fmla="*/ 5 w 5"/>
                  <a:gd name="T5" fmla="*/ 27 h 40"/>
                  <a:gd name="T6" fmla="*/ 5 w 5"/>
                  <a:gd name="T7" fmla="*/ 40 h 40"/>
                  <a:gd name="T8" fmla="*/ 0 60000 65536"/>
                  <a:gd name="T9" fmla="*/ 0 60000 65536"/>
                  <a:gd name="T10" fmla="*/ 0 60000 65536"/>
                  <a:gd name="T11" fmla="*/ 0 60000 65536"/>
                  <a:gd name="T12" fmla="*/ 0 w 5"/>
                  <a:gd name="T13" fmla="*/ 0 h 40"/>
                  <a:gd name="T14" fmla="*/ 5 w 5"/>
                  <a:gd name="T15" fmla="*/ 40 h 40"/>
                </a:gdLst>
                <a:ahLst/>
                <a:cxnLst>
                  <a:cxn ang="T8">
                    <a:pos x="T0" y="T1"/>
                  </a:cxn>
                  <a:cxn ang="T9">
                    <a:pos x="T2" y="T3"/>
                  </a:cxn>
                  <a:cxn ang="T10">
                    <a:pos x="T4" y="T5"/>
                  </a:cxn>
                  <a:cxn ang="T11">
                    <a:pos x="T6" y="T7"/>
                  </a:cxn>
                </a:cxnLst>
                <a:rect l="T12" t="T13" r="T14" b="T15"/>
                <a:pathLst>
                  <a:path w="5" h="40">
                    <a:moveTo>
                      <a:pt x="0" y="0"/>
                    </a:moveTo>
                    <a:lnTo>
                      <a:pt x="3" y="18"/>
                    </a:lnTo>
                    <a:lnTo>
                      <a:pt x="5" y="27"/>
                    </a:lnTo>
                    <a:lnTo>
                      <a:pt x="5" y="40"/>
                    </a:lnTo>
                  </a:path>
                </a:pathLst>
              </a:custGeom>
              <a:solidFill>
                <a:srgbClr val="CC00CC"/>
              </a:solidFill>
              <a:ln w="12700">
                <a:solidFill>
                  <a:srgbClr val="CC00CC"/>
                </a:solidFill>
                <a:prstDash val="solid"/>
                <a:round/>
                <a:headEnd/>
                <a:tailEnd/>
              </a:ln>
            </p:spPr>
            <p:txBody>
              <a:bodyPr/>
              <a:lstStyle/>
              <a:p>
                <a:endParaRPr lang="es-ES"/>
              </a:p>
            </p:txBody>
          </p:sp>
          <p:sp>
            <p:nvSpPr>
              <p:cNvPr id="131006" name="Freeform 676"/>
              <p:cNvSpPr>
                <a:spLocks/>
              </p:cNvSpPr>
              <p:nvPr/>
            </p:nvSpPr>
            <p:spPr bwMode="auto">
              <a:xfrm>
                <a:off x="4032" y="1099"/>
                <a:ext cx="6" cy="122"/>
              </a:xfrm>
              <a:custGeom>
                <a:avLst/>
                <a:gdLst>
                  <a:gd name="T0" fmla="*/ 0 w 6"/>
                  <a:gd name="T1" fmla="*/ 0 h 122"/>
                  <a:gd name="T2" fmla="*/ 0 w 6"/>
                  <a:gd name="T3" fmla="*/ 13 h 122"/>
                  <a:gd name="T4" fmla="*/ 0 w 6"/>
                  <a:gd name="T5" fmla="*/ 30 h 122"/>
                  <a:gd name="T6" fmla="*/ 3 w 6"/>
                  <a:gd name="T7" fmla="*/ 69 h 122"/>
                  <a:gd name="T8" fmla="*/ 3 w 6"/>
                  <a:gd name="T9" fmla="*/ 91 h 122"/>
                  <a:gd name="T10" fmla="*/ 3 w 6"/>
                  <a:gd name="T11" fmla="*/ 104 h 122"/>
                  <a:gd name="T12" fmla="*/ 6 w 6"/>
                  <a:gd name="T13" fmla="*/ 117 h 122"/>
                  <a:gd name="T14" fmla="*/ 6 w 6"/>
                  <a:gd name="T15" fmla="*/ 122 h 12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2"/>
                  <a:gd name="T26" fmla="*/ 6 w 6"/>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2">
                    <a:moveTo>
                      <a:pt x="0" y="0"/>
                    </a:moveTo>
                    <a:lnTo>
                      <a:pt x="0" y="13"/>
                    </a:lnTo>
                    <a:lnTo>
                      <a:pt x="0" y="30"/>
                    </a:lnTo>
                    <a:lnTo>
                      <a:pt x="3" y="69"/>
                    </a:lnTo>
                    <a:lnTo>
                      <a:pt x="3" y="91"/>
                    </a:lnTo>
                    <a:lnTo>
                      <a:pt x="3" y="104"/>
                    </a:lnTo>
                    <a:lnTo>
                      <a:pt x="6" y="117"/>
                    </a:lnTo>
                    <a:lnTo>
                      <a:pt x="6" y="122"/>
                    </a:lnTo>
                  </a:path>
                </a:pathLst>
              </a:custGeom>
              <a:solidFill>
                <a:srgbClr val="CC00CC"/>
              </a:solidFill>
              <a:ln w="12700">
                <a:solidFill>
                  <a:srgbClr val="CC00CC"/>
                </a:solidFill>
                <a:prstDash val="solid"/>
                <a:round/>
                <a:headEnd/>
                <a:tailEnd/>
              </a:ln>
            </p:spPr>
            <p:txBody>
              <a:bodyPr/>
              <a:lstStyle/>
              <a:p>
                <a:endParaRPr lang="es-ES"/>
              </a:p>
            </p:txBody>
          </p:sp>
          <p:sp>
            <p:nvSpPr>
              <p:cNvPr id="131007" name="Freeform 677"/>
              <p:cNvSpPr>
                <a:spLocks/>
              </p:cNvSpPr>
              <p:nvPr/>
            </p:nvSpPr>
            <p:spPr bwMode="auto">
              <a:xfrm>
                <a:off x="4038" y="1107"/>
                <a:ext cx="7" cy="114"/>
              </a:xfrm>
              <a:custGeom>
                <a:avLst/>
                <a:gdLst>
                  <a:gd name="T0" fmla="*/ 0 w 7"/>
                  <a:gd name="T1" fmla="*/ 114 h 114"/>
                  <a:gd name="T2" fmla="*/ 0 w 7"/>
                  <a:gd name="T3" fmla="*/ 109 h 114"/>
                  <a:gd name="T4" fmla="*/ 2 w 7"/>
                  <a:gd name="T5" fmla="*/ 100 h 114"/>
                  <a:gd name="T6" fmla="*/ 2 w 7"/>
                  <a:gd name="T7" fmla="*/ 83 h 114"/>
                  <a:gd name="T8" fmla="*/ 2 w 7"/>
                  <a:gd name="T9" fmla="*/ 66 h 114"/>
                  <a:gd name="T10" fmla="*/ 5 w 7"/>
                  <a:gd name="T11" fmla="*/ 31 h 114"/>
                  <a:gd name="T12" fmla="*/ 7 w 7"/>
                  <a:gd name="T13" fmla="*/ 13 h 114"/>
                  <a:gd name="T14" fmla="*/ 7 w 7"/>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4"/>
                  <a:gd name="T26" fmla="*/ 7 w 7"/>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4">
                    <a:moveTo>
                      <a:pt x="0" y="114"/>
                    </a:moveTo>
                    <a:lnTo>
                      <a:pt x="0" y="109"/>
                    </a:lnTo>
                    <a:lnTo>
                      <a:pt x="2" y="100"/>
                    </a:lnTo>
                    <a:lnTo>
                      <a:pt x="2" y="83"/>
                    </a:lnTo>
                    <a:lnTo>
                      <a:pt x="2" y="66"/>
                    </a:lnTo>
                    <a:lnTo>
                      <a:pt x="5" y="31"/>
                    </a:lnTo>
                    <a:lnTo>
                      <a:pt x="7"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08" name="Freeform 678"/>
              <p:cNvSpPr>
                <a:spLocks/>
              </p:cNvSpPr>
              <p:nvPr/>
            </p:nvSpPr>
            <p:spPr bwMode="auto">
              <a:xfrm>
                <a:off x="4045" y="1064"/>
                <a:ext cx="5" cy="43"/>
              </a:xfrm>
              <a:custGeom>
                <a:avLst/>
                <a:gdLst>
                  <a:gd name="T0" fmla="*/ 0 w 5"/>
                  <a:gd name="T1" fmla="*/ 43 h 43"/>
                  <a:gd name="T2" fmla="*/ 3 w 5"/>
                  <a:gd name="T3" fmla="*/ 30 h 43"/>
                  <a:gd name="T4" fmla="*/ 3 w 5"/>
                  <a:gd name="T5" fmla="*/ 17 h 43"/>
                  <a:gd name="T6" fmla="*/ 5 w 5"/>
                  <a:gd name="T7" fmla="*/ 0 h 43"/>
                  <a:gd name="T8" fmla="*/ 0 60000 65536"/>
                  <a:gd name="T9" fmla="*/ 0 60000 65536"/>
                  <a:gd name="T10" fmla="*/ 0 60000 65536"/>
                  <a:gd name="T11" fmla="*/ 0 60000 65536"/>
                  <a:gd name="T12" fmla="*/ 0 w 5"/>
                  <a:gd name="T13" fmla="*/ 0 h 43"/>
                  <a:gd name="T14" fmla="*/ 5 w 5"/>
                  <a:gd name="T15" fmla="*/ 43 h 43"/>
                </a:gdLst>
                <a:ahLst/>
                <a:cxnLst>
                  <a:cxn ang="T8">
                    <a:pos x="T0" y="T1"/>
                  </a:cxn>
                  <a:cxn ang="T9">
                    <a:pos x="T2" y="T3"/>
                  </a:cxn>
                  <a:cxn ang="T10">
                    <a:pos x="T4" y="T5"/>
                  </a:cxn>
                  <a:cxn ang="T11">
                    <a:pos x="T6" y="T7"/>
                  </a:cxn>
                </a:cxnLst>
                <a:rect l="T12" t="T13" r="T14" b="T15"/>
                <a:pathLst>
                  <a:path w="5" h="43">
                    <a:moveTo>
                      <a:pt x="0" y="43"/>
                    </a:moveTo>
                    <a:lnTo>
                      <a:pt x="3" y="30"/>
                    </a:lnTo>
                    <a:lnTo>
                      <a:pt x="3" y="17"/>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09" name="Freeform 679"/>
              <p:cNvSpPr>
                <a:spLocks/>
              </p:cNvSpPr>
              <p:nvPr/>
            </p:nvSpPr>
            <p:spPr bwMode="auto">
              <a:xfrm>
                <a:off x="4050" y="1033"/>
                <a:ext cx="5" cy="31"/>
              </a:xfrm>
              <a:custGeom>
                <a:avLst/>
                <a:gdLst>
                  <a:gd name="T0" fmla="*/ 0 w 5"/>
                  <a:gd name="T1" fmla="*/ 31 h 31"/>
                  <a:gd name="T2" fmla="*/ 0 w 5"/>
                  <a:gd name="T3" fmla="*/ 22 h 31"/>
                  <a:gd name="T4" fmla="*/ 3 w 5"/>
                  <a:gd name="T5" fmla="*/ 18 h 31"/>
                  <a:gd name="T6" fmla="*/ 3 w 5"/>
                  <a:gd name="T7" fmla="*/ 9 h 31"/>
                  <a:gd name="T8" fmla="*/ 5 w 5"/>
                  <a:gd name="T9" fmla="*/ 0 h 31"/>
                  <a:gd name="T10" fmla="*/ 0 60000 65536"/>
                  <a:gd name="T11" fmla="*/ 0 60000 65536"/>
                  <a:gd name="T12" fmla="*/ 0 60000 65536"/>
                  <a:gd name="T13" fmla="*/ 0 60000 65536"/>
                  <a:gd name="T14" fmla="*/ 0 60000 65536"/>
                  <a:gd name="T15" fmla="*/ 0 w 5"/>
                  <a:gd name="T16" fmla="*/ 0 h 31"/>
                  <a:gd name="T17" fmla="*/ 5 w 5"/>
                  <a:gd name="T18" fmla="*/ 31 h 31"/>
                </a:gdLst>
                <a:ahLst/>
                <a:cxnLst>
                  <a:cxn ang="T10">
                    <a:pos x="T0" y="T1"/>
                  </a:cxn>
                  <a:cxn ang="T11">
                    <a:pos x="T2" y="T3"/>
                  </a:cxn>
                  <a:cxn ang="T12">
                    <a:pos x="T4" y="T5"/>
                  </a:cxn>
                  <a:cxn ang="T13">
                    <a:pos x="T6" y="T7"/>
                  </a:cxn>
                  <a:cxn ang="T14">
                    <a:pos x="T8" y="T9"/>
                  </a:cxn>
                </a:cxnLst>
                <a:rect l="T15" t="T16" r="T17" b="T18"/>
                <a:pathLst>
                  <a:path w="5" h="31">
                    <a:moveTo>
                      <a:pt x="0" y="31"/>
                    </a:moveTo>
                    <a:lnTo>
                      <a:pt x="0" y="22"/>
                    </a:lnTo>
                    <a:lnTo>
                      <a:pt x="3" y="18"/>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10" name="Freeform 680"/>
              <p:cNvSpPr>
                <a:spLocks/>
              </p:cNvSpPr>
              <p:nvPr/>
            </p:nvSpPr>
            <p:spPr bwMode="auto">
              <a:xfrm>
                <a:off x="4055" y="972"/>
                <a:ext cx="8" cy="61"/>
              </a:xfrm>
              <a:custGeom>
                <a:avLst/>
                <a:gdLst>
                  <a:gd name="T0" fmla="*/ 0 w 8"/>
                  <a:gd name="T1" fmla="*/ 61 h 61"/>
                  <a:gd name="T2" fmla="*/ 3 w 8"/>
                  <a:gd name="T3" fmla="*/ 48 h 61"/>
                  <a:gd name="T4" fmla="*/ 3 w 8"/>
                  <a:gd name="T5" fmla="*/ 31 h 61"/>
                  <a:gd name="T6" fmla="*/ 6 w 8"/>
                  <a:gd name="T7" fmla="*/ 13 h 61"/>
                  <a:gd name="T8" fmla="*/ 8 w 8"/>
                  <a:gd name="T9" fmla="*/ 0 h 61"/>
                  <a:gd name="T10" fmla="*/ 0 60000 65536"/>
                  <a:gd name="T11" fmla="*/ 0 60000 65536"/>
                  <a:gd name="T12" fmla="*/ 0 60000 65536"/>
                  <a:gd name="T13" fmla="*/ 0 60000 65536"/>
                  <a:gd name="T14" fmla="*/ 0 60000 65536"/>
                  <a:gd name="T15" fmla="*/ 0 w 8"/>
                  <a:gd name="T16" fmla="*/ 0 h 61"/>
                  <a:gd name="T17" fmla="*/ 8 w 8"/>
                  <a:gd name="T18" fmla="*/ 61 h 61"/>
                </a:gdLst>
                <a:ahLst/>
                <a:cxnLst>
                  <a:cxn ang="T10">
                    <a:pos x="T0" y="T1"/>
                  </a:cxn>
                  <a:cxn ang="T11">
                    <a:pos x="T2" y="T3"/>
                  </a:cxn>
                  <a:cxn ang="T12">
                    <a:pos x="T4" y="T5"/>
                  </a:cxn>
                  <a:cxn ang="T13">
                    <a:pos x="T6" y="T7"/>
                  </a:cxn>
                  <a:cxn ang="T14">
                    <a:pos x="T8" y="T9"/>
                  </a:cxn>
                </a:cxnLst>
                <a:rect l="T15" t="T16" r="T17" b="T18"/>
                <a:pathLst>
                  <a:path w="8" h="61">
                    <a:moveTo>
                      <a:pt x="0" y="61"/>
                    </a:moveTo>
                    <a:lnTo>
                      <a:pt x="3" y="48"/>
                    </a:lnTo>
                    <a:lnTo>
                      <a:pt x="3" y="31"/>
                    </a:lnTo>
                    <a:lnTo>
                      <a:pt x="6" y="13"/>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11" name="Freeform 681"/>
              <p:cNvSpPr>
                <a:spLocks/>
              </p:cNvSpPr>
              <p:nvPr/>
            </p:nvSpPr>
            <p:spPr bwMode="auto">
              <a:xfrm>
                <a:off x="4063" y="959"/>
                <a:ext cx="5" cy="13"/>
              </a:xfrm>
              <a:custGeom>
                <a:avLst/>
                <a:gdLst>
                  <a:gd name="T0" fmla="*/ 0 w 5"/>
                  <a:gd name="T1" fmla="*/ 13 h 13"/>
                  <a:gd name="T2" fmla="*/ 3 w 5"/>
                  <a:gd name="T3" fmla="*/ 0 h 13"/>
                  <a:gd name="T4" fmla="*/ 5 w 5"/>
                  <a:gd name="T5" fmla="*/ 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3" y="0"/>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12" name="Freeform 682"/>
              <p:cNvSpPr>
                <a:spLocks/>
              </p:cNvSpPr>
              <p:nvPr/>
            </p:nvSpPr>
            <p:spPr bwMode="auto">
              <a:xfrm>
                <a:off x="4068" y="959"/>
                <a:ext cx="5" cy="96"/>
              </a:xfrm>
              <a:custGeom>
                <a:avLst/>
                <a:gdLst>
                  <a:gd name="T0" fmla="*/ 0 w 5"/>
                  <a:gd name="T1" fmla="*/ 0 h 96"/>
                  <a:gd name="T2" fmla="*/ 0 w 5"/>
                  <a:gd name="T3" fmla="*/ 9 h 96"/>
                  <a:gd name="T4" fmla="*/ 0 w 5"/>
                  <a:gd name="T5" fmla="*/ 18 h 96"/>
                  <a:gd name="T6" fmla="*/ 3 w 5"/>
                  <a:gd name="T7" fmla="*/ 48 h 96"/>
                  <a:gd name="T8" fmla="*/ 3 w 5"/>
                  <a:gd name="T9" fmla="*/ 74 h 96"/>
                  <a:gd name="T10" fmla="*/ 5 w 5"/>
                  <a:gd name="T11" fmla="*/ 87 h 96"/>
                  <a:gd name="T12" fmla="*/ 5 w 5"/>
                  <a:gd name="T13" fmla="*/ 96 h 96"/>
                  <a:gd name="T14" fmla="*/ 0 60000 65536"/>
                  <a:gd name="T15" fmla="*/ 0 60000 65536"/>
                  <a:gd name="T16" fmla="*/ 0 60000 65536"/>
                  <a:gd name="T17" fmla="*/ 0 60000 65536"/>
                  <a:gd name="T18" fmla="*/ 0 60000 65536"/>
                  <a:gd name="T19" fmla="*/ 0 60000 65536"/>
                  <a:gd name="T20" fmla="*/ 0 60000 65536"/>
                  <a:gd name="T21" fmla="*/ 0 w 5"/>
                  <a:gd name="T22" fmla="*/ 0 h 96"/>
                  <a:gd name="T23" fmla="*/ 5 w 5"/>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6">
                    <a:moveTo>
                      <a:pt x="0" y="0"/>
                    </a:moveTo>
                    <a:lnTo>
                      <a:pt x="0" y="9"/>
                    </a:lnTo>
                    <a:lnTo>
                      <a:pt x="0" y="18"/>
                    </a:lnTo>
                    <a:lnTo>
                      <a:pt x="3" y="48"/>
                    </a:lnTo>
                    <a:lnTo>
                      <a:pt x="3" y="74"/>
                    </a:lnTo>
                    <a:lnTo>
                      <a:pt x="5" y="87"/>
                    </a:lnTo>
                    <a:lnTo>
                      <a:pt x="5" y="96"/>
                    </a:lnTo>
                  </a:path>
                </a:pathLst>
              </a:custGeom>
              <a:solidFill>
                <a:srgbClr val="CC00CC"/>
              </a:solidFill>
              <a:ln w="12700">
                <a:solidFill>
                  <a:srgbClr val="CC00CC"/>
                </a:solidFill>
                <a:prstDash val="solid"/>
                <a:round/>
                <a:headEnd/>
                <a:tailEnd/>
              </a:ln>
            </p:spPr>
            <p:txBody>
              <a:bodyPr/>
              <a:lstStyle/>
              <a:p>
                <a:endParaRPr lang="es-ES"/>
              </a:p>
            </p:txBody>
          </p:sp>
          <p:sp>
            <p:nvSpPr>
              <p:cNvPr id="131013" name="Freeform 683"/>
              <p:cNvSpPr>
                <a:spLocks/>
              </p:cNvSpPr>
              <p:nvPr/>
            </p:nvSpPr>
            <p:spPr bwMode="auto">
              <a:xfrm>
                <a:off x="4073" y="1055"/>
                <a:ext cx="8" cy="18"/>
              </a:xfrm>
              <a:custGeom>
                <a:avLst/>
                <a:gdLst>
                  <a:gd name="T0" fmla="*/ 0 w 8"/>
                  <a:gd name="T1" fmla="*/ 0 h 18"/>
                  <a:gd name="T2" fmla="*/ 3 w 8"/>
                  <a:gd name="T3" fmla="*/ 4 h 18"/>
                  <a:gd name="T4" fmla="*/ 3 w 8"/>
                  <a:gd name="T5" fmla="*/ 9 h 18"/>
                  <a:gd name="T6" fmla="*/ 8 w 8"/>
                  <a:gd name="T7" fmla="*/ 18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0"/>
                    </a:moveTo>
                    <a:lnTo>
                      <a:pt x="3" y="4"/>
                    </a:lnTo>
                    <a:lnTo>
                      <a:pt x="3" y="9"/>
                    </a:lnTo>
                    <a:lnTo>
                      <a:pt x="8" y="18"/>
                    </a:lnTo>
                  </a:path>
                </a:pathLst>
              </a:custGeom>
              <a:solidFill>
                <a:srgbClr val="CC00CC"/>
              </a:solidFill>
              <a:ln w="12700">
                <a:solidFill>
                  <a:srgbClr val="CC00CC"/>
                </a:solidFill>
                <a:prstDash val="solid"/>
                <a:round/>
                <a:headEnd/>
                <a:tailEnd/>
              </a:ln>
            </p:spPr>
            <p:txBody>
              <a:bodyPr/>
              <a:lstStyle/>
              <a:p>
                <a:endParaRPr lang="es-ES"/>
              </a:p>
            </p:txBody>
          </p:sp>
          <p:sp>
            <p:nvSpPr>
              <p:cNvPr id="131014" name="Freeform 684"/>
              <p:cNvSpPr>
                <a:spLocks/>
              </p:cNvSpPr>
              <p:nvPr/>
            </p:nvSpPr>
            <p:spPr bwMode="auto">
              <a:xfrm>
                <a:off x="4081" y="1073"/>
                <a:ext cx="5" cy="39"/>
              </a:xfrm>
              <a:custGeom>
                <a:avLst/>
                <a:gdLst>
                  <a:gd name="T0" fmla="*/ 0 w 5"/>
                  <a:gd name="T1" fmla="*/ 0 h 39"/>
                  <a:gd name="T2" fmla="*/ 3 w 5"/>
                  <a:gd name="T3" fmla="*/ 8 h 39"/>
                  <a:gd name="T4" fmla="*/ 3 w 5"/>
                  <a:gd name="T5" fmla="*/ 21 h 39"/>
                  <a:gd name="T6" fmla="*/ 5 w 5"/>
                  <a:gd name="T7" fmla="*/ 34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8"/>
                    </a:lnTo>
                    <a:lnTo>
                      <a:pt x="3" y="21"/>
                    </a:lnTo>
                    <a:lnTo>
                      <a:pt x="5" y="34"/>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1015" name="Freeform 685"/>
              <p:cNvSpPr>
                <a:spLocks/>
              </p:cNvSpPr>
              <p:nvPr/>
            </p:nvSpPr>
            <p:spPr bwMode="auto">
              <a:xfrm>
                <a:off x="4086" y="1094"/>
                <a:ext cx="5" cy="18"/>
              </a:xfrm>
              <a:custGeom>
                <a:avLst/>
                <a:gdLst>
                  <a:gd name="T0" fmla="*/ 0 w 5"/>
                  <a:gd name="T1" fmla="*/ 18 h 18"/>
                  <a:gd name="T2" fmla="*/ 0 w 5"/>
                  <a:gd name="T3" fmla="*/ 18 h 18"/>
                  <a:gd name="T4" fmla="*/ 3 w 5"/>
                  <a:gd name="T5" fmla="*/ 13 h 18"/>
                  <a:gd name="T6" fmla="*/ 5 w 5"/>
                  <a:gd name="T7" fmla="*/ 0 h 18"/>
                  <a:gd name="T8" fmla="*/ 0 60000 65536"/>
                  <a:gd name="T9" fmla="*/ 0 60000 65536"/>
                  <a:gd name="T10" fmla="*/ 0 60000 65536"/>
                  <a:gd name="T11" fmla="*/ 0 60000 65536"/>
                  <a:gd name="T12" fmla="*/ 0 w 5"/>
                  <a:gd name="T13" fmla="*/ 0 h 18"/>
                  <a:gd name="T14" fmla="*/ 5 w 5"/>
                  <a:gd name="T15" fmla="*/ 18 h 18"/>
                </a:gdLst>
                <a:ahLst/>
                <a:cxnLst>
                  <a:cxn ang="T8">
                    <a:pos x="T0" y="T1"/>
                  </a:cxn>
                  <a:cxn ang="T9">
                    <a:pos x="T2" y="T3"/>
                  </a:cxn>
                  <a:cxn ang="T10">
                    <a:pos x="T4" y="T5"/>
                  </a:cxn>
                  <a:cxn ang="T11">
                    <a:pos x="T6" y="T7"/>
                  </a:cxn>
                </a:cxnLst>
                <a:rect l="T12" t="T13" r="T14" b="T15"/>
                <a:pathLst>
                  <a:path w="5" h="18">
                    <a:moveTo>
                      <a:pt x="0" y="18"/>
                    </a:moveTo>
                    <a:lnTo>
                      <a:pt x="0" y="18"/>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16" name="Freeform 686"/>
              <p:cNvSpPr>
                <a:spLocks/>
              </p:cNvSpPr>
              <p:nvPr/>
            </p:nvSpPr>
            <p:spPr bwMode="auto">
              <a:xfrm>
                <a:off x="4091" y="1064"/>
                <a:ext cx="8" cy="30"/>
              </a:xfrm>
              <a:custGeom>
                <a:avLst/>
                <a:gdLst>
                  <a:gd name="T0" fmla="*/ 0 w 8"/>
                  <a:gd name="T1" fmla="*/ 30 h 30"/>
                  <a:gd name="T2" fmla="*/ 3 w 8"/>
                  <a:gd name="T3" fmla="*/ 17 h 30"/>
                  <a:gd name="T4" fmla="*/ 8 w 8"/>
                  <a:gd name="T5" fmla="*/ 0 h 30"/>
                  <a:gd name="T6" fmla="*/ 0 60000 65536"/>
                  <a:gd name="T7" fmla="*/ 0 60000 65536"/>
                  <a:gd name="T8" fmla="*/ 0 60000 65536"/>
                  <a:gd name="T9" fmla="*/ 0 w 8"/>
                  <a:gd name="T10" fmla="*/ 0 h 30"/>
                  <a:gd name="T11" fmla="*/ 8 w 8"/>
                  <a:gd name="T12" fmla="*/ 30 h 30"/>
                </a:gdLst>
                <a:ahLst/>
                <a:cxnLst>
                  <a:cxn ang="T6">
                    <a:pos x="T0" y="T1"/>
                  </a:cxn>
                  <a:cxn ang="T7">
                    <a:pos x="T2" y="T3"/>
                  </a:cxn>
                  <a:cxn ang="T8">
                    <a:pos x="T4" y="T5"/>
                  </a:cxn>
                </a:cxnLst>
                <a:rect l="T9" t="T10" r="T11" b="T12"/>
                <a:pathLst>
                  <a:path w="8" h="30">
                    <a:moveTo>
                      <a:pt x="0" y="30"/>
                    </a:moveTo>
                    <a:lnTo>
                      <a:pt x="3" y="17"/>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17" name="Freeform 687"/>
              <p:cNvSpPr>
                <a:spLocks/>
              </p:cNvSpPr>
              <p:nvPr/>
            </p:nvSpPr>
            <p:spPr bwMode="auto">
              <a:xfrm>
                <a:off x="4099" y="1016"/>
                <a:ext cx="5" cy="48"/>
              </a:xfrm>
              <a:custGeom>
                <a:avLst/>
                <a:gdLst>
                  <a:gd name="T0" fmla="*/ 0 w 5"/>
                  <a:gd name="T1" fmla="*/ 48 h 48"/>
                  <a:gd name="T2" fmla="*/ 2 w 5"/>
                  <a:gd name="T3" fmla="*/ 26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2" y="26"/>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18" name="Freeform 688"/>
              <p:cNvSpPr>
                <a:spLocks/>
              </p:cNvSpPr>
              <p:nvPr/>
            </p:nvSpPr>
            <p:spPr bwMode="auto">
              <a:xfrm>
                <a:off x="4104" y="972"/>
                <a:ext cx="5" cy="44"/>
              </a:xfrm>
              <a:custGeom>
                <a:avLst/>
                <a:gdLst>
                  <a:gd name="T0" fmla="*/ 0 w 5"/>
                  <a:gd name="T1" fmla="*/ 44 h 44"/>
                  <a:gd name="T2" fmla="*/ 0 w 5"/>
                  <a:gd name="T3" fmla="*/ 31 h 44"/>
                  <a:gd name="T4" fmla="*/ 3 w 5"/>
                  <a:gd name="T5" fmla="*/ 13 h 44"/>
                  <a:gd name="T6" fmla="*/ 3 w 5"/>
                  <a:gd name="T7" fmla="*/ 5 h 44"/>
                  <a:gd name="T8" fmla="*/ 5 w 5"/>
                  <a:gd name="T9" fmla="*/ 0 h 44"/>
                  <a:gd name="T10" fmla="*/ 0 60000 65536"/>
                  <a:gd name="T11" fmla="*/ 0 60000 65536"/>
                  <a:gd name="T12" fmla="*/ 0 60000 65536"/>
                  <a:gd name="T13" fmla="*/ 0 60000 65536"/>
                  <a:gd name="T14" fmla="*/ 0 60000 65536"/>
                  <a:gd name="T15" fmla="*/ 0 w 5"/>
                  <a:gd name="T16" fmla="*/ 0 h 44"/>
                  <a:gd name="T17" fmla="*/ 5 w 5"/>
                  <a:gd name="T18" fmla="*/ 44 h 44"/>
                </a:gdLst>
                <a:ahLst/>
                <a:cxnLst>
                  <a:cxn ang="T10">
                    <a:pos x="T0" y="T1"/>
                  </a:cxn>
                  <a:cxn ang="T11">
                    <a:pos x="T2" y="T3"/>
                  </a:cxn>
                  <a:cxn ang="T12">
                    <a:pos x="T4" y="T5"/>
                  </a:cxn>
                  <a:cxn ang="T13">
                    <a:pos x="T6" y="T7"/>
                  </a:cxn>
                  <a:cxn ang="T14">
                    <a:pos x="T8" y="T9"/>
                  </a:cxn>
                </a:cxnLst>
                <a:rect l="T15" t="T16" r="T17" b="T18"/>
                <a:pathLst>
                  <a:path w="5" h="44">
                    <a:moveTo>
                      <a:pt x="0" y="44"/>
                    </a:moveTo>
                    <a:lnTo>
                      <a:pt x="0" y="31"/>
                    </a:lnTo>
                    <a:lnTo>
                      <a:pt x="3" y="13"/>
                    </a:lnTo>
                    <a:lnTo>
                      <a:pt x="3"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19" name="Freeform 689"/>
              <p:cNvSpPr>
                <a:spLocks/>
              </p:cNvSpPr>
              <p:nvPr/>
            </p:nvSpPr>
            <p:spPr bwMode="auto">
              <a:xfrm>
                <a:off x="4109" y="972"/>
                <a:ext cx="8" cy="57"/>
              </a:xfrm>
              <a:custGeom>
                <a:avLst/>
                <a:gdLst>
                  <a:gd name="T0" fmla="*/ 0 w 8"/>
                  <a:gd name="T1" fmla="*/ 0 h 57"/>
                  <a:gd name="T2" fmla="*/ 0 w 8"/>
                  <a:gd name="T3" fmla="*/ 5 h 57"/>
                  <a:gd name="T4" fmla="*/ 3 w 8"/>
                  <a:gd name="T5" fmla="*/ 9 h 57"/>
                  <a:gd name="T6" fmla="*/ 3 w 8"/>
                  <a:gd name="T7" fmla="*/ 22 h 57"/>
                  <a:gd name="T8" fmla="*/ 5 w 8"/>
                  <a:gd name="T9" fmla="*/ 44 h 57"/>
                  <a:gd name="T10" fmla="*/ 8 w 8"/>
                  <a:gd name="T11" fmla="*/ 57 h 57"/>
                  <a:gd name="T12" fmla="*/ 0 60000 65536"/>
                  <a:gd name="T13" fmla="*/ 0 60000 65536"/>
                  <a:gd name="T14" fmla="*/ 0 60000 65536"/>
                  <a:gd name="T15" fmla="*/ 0 60000 65536"/>
                  <a:gd name="T16" fmla="*/ 0 60000 65536"/>
                  <a:gd name="T17" fmla="*/ 0 60000 65536"/>
                  <a:gd name="T18" fmla="*/ 0 w 8"/>
                  <a:gd name="T19" fmla="*/ 0 h 57"/>
                  <a:gd name="T20" fmla="*/ 8 w 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 h="57">
                    <a:moveTo>
                      <a:pt x="0" y="0"/>
                    </a:moveTo>
                    <a:lnTo>
                      <a:pt x="0" y="5"/>
                    </a:lnTo>
                    <a:lnTo>
                      <a:pt x="3" y="9"/>
                    </a:lnTo>
                    <a:lnTo>
                      <a:pt x="3" y="22"/>
                    </a:lnTo>
                    <a:lnTo>
                      <a:pt x="5" y="44"/>
                    </a:lnTo>
                    <a:lnTo>
                      <a:pt x="8" y="57"/>
                    </a:lnTo>
                  </a:path>
                </a:pathLst>
              </a:custGeom>
              <a:solidFill>
                <a:srgbClr val="CC00CC"/>
              </a:solidFill>
              <a:ln w="12700">
                <a:solidFill>
                  <a:srgbClr val="CC00CC"/>
                </a:solidFill>
                <a:prstDash val="solid"/>
                <a:round/>
                <a:headEnd/>
                <a:tailEnd/>
              </a:ln>
            </p:spPr>
            <p:txBody>
              <a:bodyPr/>
              <a:lstStyle/>
              <a:p>
                <a:endParaRPr lang="es-ES"/>
              </a:p>
            </p:txBody>
          </p:sp>
          <p:sp>
            <p:nvSpPr>
              <p:cNvPr id="131020" name="Freeform 690"/>
              <p:cNvSpPr>
                <a:spLocks/>
              </p:cNvSpPr>
              <p:nvPr/>
            </p:nvSpPr>
            <p:spPr bwMode="auto">
              <a:xfrm>
                <a:off x="4117" y="1029"/>
                <a:ext cx="5" cy="39"/>
              </a:xfrm>
              <a:custGeom>
                <a:avLst/>
                <a:gdLst>
                  <a:gd name="T0" fmla="*/ 0 w 5"/>
                  <a:gd name="T1" fmla="*/ 0 h 39"/>
                  <a:gd name="T2" fmla="*/ 2 w 5"/>
                  <a:gd name="T3" fmla="*/ 22 h 39"/>
                  <a:gd name="T4" fmla="*/ 5 w 5"/>
                  <a:gd name="T5" fmla="*/ 39 h 39"/>
                  <a:gd name="T6" fmla="*/ 0 60000 65536"/>
                  <a:gd name="T7" fmla="*/ 0 60000 65536"/>
                  <a:gd name="T8" fmla="*/ 0 60000 65536"/>
                  <a:gd name="T9" fmla="*/ 0 w 5"/>
                  <a:gd name="T10" fmla="*/ 0 h 39"/>
                  <a:gd name="T11" fmla="*/ 5 w 5"/>
                  <a:gd name="T12" fmla="*/ 39 h 39"/>
                </a:gdLst>
                <a:ahLst/>
                <a:cxnLst>
                  <a:cxn ang="T6">
                    <a:pos x="T0" y="T1"/>
                  </a:cxn>
                  <a:cxn ang="T7">
                    <a:pos x="T2" y="T3"/>
                  </a:cxn>
                  <a:cxn ang="T8">
                    <a:pos x="T4" y="T5"/>
                  </a:cxn>
                </a:cxnLst>
                <a:rect l="T9" t="T10" r="T11" b="T12"/>
                <a:pathLst>
                  <a:path w="5" h="39">
                    <a:moveTo>
                      <a:pt x="0" y="0"/>
                    </a:moveTo>
                    <a:lnTo>
                      <a:pt x="2" y="22"/>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1021" name="Freeform 691"/>
              <p:cNvSpPr>
                <a:spLocks/>
              </p:cNvSpPr>
              <p:nvPr/>
            </p:nvSpPr>
            <p:spPr bwMode="auto">
              <a:xfrm>
                <a:off x="4122" y="1068"/>
                <a:ext cx="5" cy="44"/>
              </a:xfrm>
              <a:custGeom>
                <a:avLst/>
                <a:gdLst>
                  <a:gd name="T0" fmla="*/ 0 w 5"/>
                  <a:gd name="T1" fmla="*/ 0 h 44"/>
                  <a:gd name="T2" fmla="*/ 2 w 5"/>
                  <a:gd name="T3" fmla="*/ 18 h 44"/>
                  <a:gd name="T4" fmla="*/ 2 w 5"/>
                  <a:gd name="T5" fmla="*/ 31 h 44"/>
                  <a:gd name="T6" fmla="*/ 5 w 5"/>
                  <a:gd name="T7" fmla="*/ 44 h 44"/>
                  <a:gd name="T8" fmla="*/ 0 60000 65536"/>
                  <a:gd name="T9" fmla="*/ 0 60000 65536"/>
                  <a:gd name="T10" fmla="*/ 0 60000 65536"/>
                  <a:gd name="T11" fmla="*/ 0 60000 65536"/>
                  <a:gd name="T12" fmla="*/ 0 w 5"/>
                  <a:gd name="T13" fmla="*/ 0 h 44"/>
                  <a:gd name="T14" fmla="*/ 5 w 5"/>
                  <a:gd name="T15" fmla="*/ 44 h 44"/>
                </a:gdLst>
                <a:ahLst/>
                <a:cxnLst>
                  <a:cxn ang="T8">
                    <a:pos x="T0" y="T1"/>
                  </a:cxn>
                  <a:cxn ang="T9">
                    <a:pos x="T2" y="T3"/>
                  </a:cxn>
                  <a:cxn ang="T10">
                    <a:pos x="T4" y="T5"/>
                  </a:cxn>
                  <a:cxn ang="T11">
                    <a:pos x="T6" y="T7"/>
                  </a:cxn>
                </a:cxnLst>
                <a:rect l="T12" t="T13" r="T14" b="T15"/>
                <a:pathLst>
                  <a:path w="5" h="44">
                    <a:moveTo>
                      <a:pt x="0" y="0"/>
                    </a:moveTo>
                    <a:lnTo>
                      <a:pt x="2" y="18"/>
                    </a:lnTo>
                    <a:lnTo>
                      <a:pt x="2" y="31"/>
                    </a:lnTo>
                    <a:lnTo>
                      <a:pt x="5" y="44"/>
                    </a:lnTo>
                  </a:path>
                </a:pathLst>
              </a:custGeom>
              <a:solidFill>
                <a:srgbClr val="CC00CC"/>
              </a:solidFill>
              <a:ln w="12700">
                <a:solidFill>
                  <a:srgbClr val="CC00CC"/>
                </a:solidFill>
                <a:prstDash val="solid"/>
                <a:round/>
                <a:headEnd/>
                <a:tailEnd/>
              </a:ln>
            </p:spPr>
            <p:txBody>
              <a:bodyPr/>
              <a:lstStyle/>
              <a:p>
                <a:endParaRPr lang="es-ES"/>
              </a:p>
            </p:txBody>
          </p:sp>
          <p:sp>
            <p:nvSpPr>
              <p:cNvPr id="131022" name="Freeform 692"/>
              <p:cNvSpPr>
                <a:spLocks/>
              </p:cNvSpPr>
              <p:nvPr/>
            </p:nvSpPr>
            <p:spPr bwMode="auto">
              <a:xfrm>
                <a:off x="4127" y="1112"/>
                <a:ext cx="8" cy="78"/>
              </a:xfrm>
              <a:custGeom>
                <a:avLst/>
                <a:gdLst>
                  <a:gd name="T0" fmla="*/ 0 w 8"/>
                  <a:gd name="T1" fmla="*/ 0 h 78"/>
                  <a:gd name="T2" fmla="*/ 0 w 8"/>
                  <a:gd name="T3" fmla="*/ 8 h 78"/>
                  <a:gd name="T4" fmla="*/ 3 w 8"/>
                  <a:gd name="T5" fmla="*/ 21 h 78"/>
                  <a:gd name="T6" fmla="*/ 3 w 8"/>
                  <a:gd name="T7" fmla="*/ 48 h 78"/>
                  <a:gd name="T8" fmla="*/ 5 w 8"/>
                  <a:gd name="T9" fmla="*/ 69 h 78"/>
                  <a:gd name="T10" fmla="*/ 8 w 8"/>
                  <a:gd name="T11" fmla="*/ 74 h 78"/>
                  <a:gd name="T12" fmla="*/ 8 w 8"/>
                  <a:gd name="T13" fmla="*/ 78 h 78"/>
                  <a:gd name="T14" fmla="*/ 0 60000 65536"/>
                  <a:gd name="T15" fmla="*/ 0 60000 65536"/>
                  <a:gd name="T16" fmla="*/ 0 60000 65536"/>
                  <a:gd name="T17" fmla="*/ 0 60000 65536"/>
                  <a:gd name="T18" fmla="*/ 0 60000 65536"/>
                  <a:gd name="T19" fmla="*/ 0 60000 65536"/>
                  <a:gd name="T20" fmla="*/ 0 60000 65536"/>
                  <a:gd name="T21" fmla="*/ 0 w 8"/>
                  <a:gd name="T22" fmla="*/ 0 h 78"/>
                  <a:gd name="T23" fmla="*/ 8 w 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8">
                    <a:moveTo>
                      <a:pt x="0" y="0"/>
                    </a:moveTo>
                    <a:lnTo>
                      <a:pt x="0" y="8"/>
                    </a:lnTo>
                    <a:lnTo>
                      <a:pt x="3" y="21"/>
                    </a:lnTo>
                    <a:lnTo>
                      <a:pt x="3" y="48"/>
                    </a:lnTo>
                    <a:lnTo>
                      <a:pt x="5" y="69"/>
                    </a:lnTo>
                    <a:lnTo>
                      <a:pt x="8" y="74"/>
                    </a:lnTo>
                    <a:lnTo>
                      <a:pt x="8" y="78"/>
                    </a:lnTo>
                  </a:path>
                </a:pathLst>
              </a:custGeom>
              <a:solidFill>
                <a:srgbClr val="CC00CC"/>
              </a:solidFill>
              <a:ln w="12700">
                <a:solidFill>
                  <a:srgbClr val="CC00CC"/>
                </a:solidFill>
                <a:prstDash val="solid"/>
                <a:round/>
                <a:headEnd/>
                <a:tailEnd/>
              </a:ln>
            </p:spPr>
            <p:txBody>
              <a:bodyPr/>
              <a:lstStyle/>
              <a:p>
                <a:endParaRPr lang="es-ES"/>
              </a:p>
            </p:txBody>
          </p:sp>
          <p:sp>
            <p:nvSpPr>
              <p:cNvPr id="131023" name="Freeform 693"/>
              <p:cNvSpPr>
                <a:spLocks/>
              </p:cNvSpPr>
              <p:nvPr/>
            </p:nvSpPr>
            <p:spPr bwMode="auto">
              <a:xfrm>
                <a:off x="4135" y="1112"/>
                <a:ext cx="5" cy="78"/>
              </a:xfrm>
              <a:custGeom>
                <a:avLst/>
                <a:gdLst>
                  <a:gd name="T0" fmla="*/ 0 w 5"/>
                  <a:gd name="T1" fmla="*/ 78 h 78"/>
                  <a:gd name="T2" fmla="*/ 0 w 5"/>
                  <a:gd name="T3" fmla="*/ 74 h 78"/>
                  <a:gd name="T4" fmla="*/ 2 w 5"/>
                  <a:gd name="T5" fmla="*/ 69 h 78"/>
                  <a:gd name="T6" fmla="*/ 2 w 5"/>
                  <a:gd name="T7" fmla="*/ 56 h 78"/>
                  <a:gd name="T8" fmla="*/ 2 w 5"/>
                  <a:gd name="T9" fmla="*/ 43 h 78"/>
                  <a:gd name="T10" fmla="*/ 5 w 5"/>
                  <a:gd name="T11" fmla="*/ 17 h 78"/>
                  <a:gd name="T12" fmla="*/ 5 w 5"/>
                  <a:gd name="T13" fmla="*/ 8 h 78"/>
                  <a:gd name="T14" fmla="*/ 5 w 5"/>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78"/>
                    </a:moveTo>
                    <a:lnTo>
                      <a:pt x="0" y="74"/>
                    </a:lnTo>
                    <a:lnTo>
                      <a:pt x="2" y="69"/>
                    </a:lnTo>
                    <a:lnTo>
                      <a:pt x="2" y="56"/>
                    </a:lnTo>
                    <a:lnTo>
                      <a:pt x="2" y="43"/>
                    </a:lnTo>
                    <a:lnTo>
                      <a:pt x="5" y="17"/>
                    </a:lnTo>
                    <a:lnTo>
                      <a:pt x="5" y="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24" name="Freeform 694"/>
              <p:cNvSpPr>
                <a:spLocks/>
              </p:cNvSpPr>
              <p:nvPr/>
            </p:nvSpPr>
            <p:spPr bwMode="auto">
              <a:xfrm>
                <a:off x="4140" y="1103"/>
                <a:ext cx="5" cy="9"/>
              </a:xfrm>
              <a:custGeom>
                <a:avLst/>
                <a:gdLst>
                  <a:gd name="T0" fmla="*/ 0 w 5"/>
                  <a:gd name="T1" fmla="*/ 9 h 9"/>
                  <a:gd name="T2" fmla="*/ 2 w 5"/>
                  <a:gd name="T3" fmla="*/ 4 h 9"/>
                  <a:gd name="T4" fmla="*/ 5 w 5"/>
                  <a:gd name="T5" fmla="*/ 0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9"/>
                    </a:move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25" name="Freeform 695"/>
              <p:cNvSpPr>
                <a:spLocks/>
              </p:cNvSpPr>
              <p:nvPr/>
            </p:nvSpPr>
            <p:spPr bwMode="auto">
              <a:xfrm>
                <a:off x="4145" y="1033"/>
                <a:ext cx="8" cy="70"/>
              </a:xfrm>
              <a:custGeom>
                <a:avLst/>
                <a:gdLst>
                  <a:gd name="T0" fmla="*/ 0 w 8"/>
                  <a:gd name="T1" fmla="*/ 70 h 70"/>
                  <a:gd name="T2" fmla="*/ 2 w 8"/>
                  <a:gd name="T3" fmla="*/ 57 h 70"/>
                  <a:gd name="T4" fmla="*/ 2 w 8"/>
                  <a:gd name="T5" fmla="*/ 40 h 70"/>
                  <a:gd name="T6" fmla="*/ 5 w 8"/>
                  <a:gd name="T7" fmla="*/ 1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2" y="57"/>
                    </a:lnTo>
                    <a:lnTo>
                      <a:pt x="2" y="40"/>
                    </a:lnTo>
                    <a:lnTo>
                      <a:pt x="5"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26" name="Freeform 696"/>
              <p:cNvSpPr>
                <a:spLocks/>
              </p:cNvSpPr>
              <p:nvPr/>
            </p:nvSpPr>
            <p:spPr bwMode="auto">
              <a:xfrm>
                <a:off x="4153" y="972"/>
                <a:ext cx="5" cy="61"/>
              </a:xfrm>
              <a:custGeom>
                <a:avLst/>
                <a:gdLst>
                  <a:gd name="T0" fmla="*/ 0 w 5"/>
                  <a:gd name="T1" fmla="*/ 61 h 61"/>
                  <a:gd name="T2" fmla="*/ 2 w 5"/>
                  <a:gd name="T3" fmla="*/ 44 h 61"/>
                  <a:gd name="T4" fmla="*/ 2 w 5"/>
                  <a:gd name="T5" fmla="*/ 22 h 61"/>
                  <a:gd name="T6" fmla="*/ 5 w 5"/>
                  <a:gd name="T7" fmla="*/ 9 h 61"/>
                  <a:gd name="T8" fmla="*/ 5 w 5"/>
                  <a:gd name="T9" fmla="*/ 0 h 61"/>
                  <a:gd name="T10" fmla="*/ 0 60000 65536"/>
                  <a:gd name="T11" fmla="*/ 0 60000 65536"/>
                  <a:gd name="T12" fmla="*/ 0 60000 65536"/>
                  <a:gd name="T13" fmla="*/ 0 60000 65536"/>
                  <a:gd name="T14" fmla="*/ 0 60000 65536"/>
                  <a:gd name="T15" fmla="*/ 0 w 5"/>
                  <a:gd name="T16" fmla="*/ 0 h 61"/>
                  <a:gd name="T17" fmla="*/ 5 w 5"/>
                  <a:gd name="T18" fmla="*/ 61 h 61"/>
                </a:gdLst>
                <a:ahLst/>
                <a:cxnLst>
                  <a:cxn ang="T10">
                    <a:pos x="T0" y="T1"/>
                  </a:cxn>
                  <a:cxn ang="T11">
                    <a:pos x="T2" y="T3"/>
                  </a:cxn>
                  <a:cxn ang="T12">
                    <a:pos x="T4" y="T5"/>
                  </a:cxn>
                  <a:cxn ang="T13">
                    <a:pos x="T6" y="T7"/>
                  </a:cxn>
                  <a:cxn ang="T14">
                    <a:pos x="T8" y="T9"/>
                  </a:cxn>
                </a:cxnLst>
                <a:rect l="T15" t="T16" r="T17" b="T18"/>
                <a:pathLst>
                  <a:path w="5" h="61">
                    <a:moveTo>
                      <a:pt x="0" y="61"/>
                    </a:moveTo>
                    <a:lnTo>
                      <a:pt x="2" y="44"/>
                    </a:lnTo>
                    <a:lnTo>
                      <a:pt x="2" y="22"/>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27" name="Freeform 697"/>
              <p:cNvSpPr>
                <a:spLocks/>
              </p:cNvSpPr>
              <p:nvPr/>
            </p:nvSpPr>
            <p:spPr bwMode="auto">
              <a:xfrm>
                <a:off x="4158" y="972"/>
                <a:ext cx="5" cy="44"/>
              </a:xfrm>
              <a:custGeom>
                <a:avLst/>
                <a:gdLst>
                  <a:gd name="T0" fmla="*/ 0 w 5"/>
                  <a:gd name="T1" fmla="*/ 0 h 44"/>
                  <a:gd name="T2" fmla="*/ 0 w 5"/>
                  <a:gd name="T3" fmla="*/ 0 h 44"/>
                  <a:gd name="T4" fmla="*/ 0 w 5"/>
                  <a:gd name="T5" fmla="*/ 5 h 44"/>
                  <a:gd name="T6" fmla="*/ 2 w 5"/>
                  <a:gd name="T7" fmla="*/ 18 h 44"/>
                  <a:gd name="T8" fmla="*/ 2 w 5"/>
                  <a:gd name="T9" fmla="*/ 31 h 44"/>
                  <a:gd name="T10" fmla="*/ 5 w 5"/>
                  <a:gd name="T11" fmla="*/ 44 h 44"/>
                  <a:gd name="T12" fmla="*/ 0 60000 65536"/>
                  <a:gd name="T13" fmla="*/ 0 60000 65536"/>
                  <a:gd name="T14" fmla="*/ 0 60000 65536"/>
                  <a:gd name="T15" fmla="*/ 0 60000 65536"/>
                  <a:gd name="T16" fmla="*/ 0 60000 65536"/>
                  <a:gd name="T17" fmla="*/ 0 60000 65536"/>
                  <a:gd name="T18" fmla="*/ 0 w 5"/>
                  <a:gd name="T19" fmla="*/ 0 h 44"/>
                  <a:gd name="T20" fmla="*/ 5 w 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 h="44">
                    <a:moveTo>
                      <a:pt x="0" y="0"/>
                    </a:moveTo>
                    <a:lnTo>
                      <a:pt x="0" y="0"/>
                    </a:lnTo>
                    <a:lnTo>
                      <a:pt x="0" y="5"/>
                    </a:lnTo>
                    <a:lnTo>
                      <a:pt x="2" y="18"/>
                    </a:lnTo>
                    <a:lnTo>
                      <a:pt x="2" y="31"/>
                    </a:lnTo>
                    <a:lnTo>
                      <a:pt x="5" y="44"/>
                    </a:lnTo>
                  </a:path>
                </a:pathLst>
              </a:custGeom>
              <a:solidFill>
                <a:srgbClr val="CC00CC"/>
              </a:solidFill>
              <a:ln w="12700">
                <a:solidFill>
                  <a:srgbClr val="CC00CC"/>
                </a:solidFill>
                <a:prstDash val="solid"/>
                <a:round/>
                <a:headEnd/>
                <a:tailEnd/>
              </a:ln>
            </p:spPr>
            <p:txBody>
              <a:bodyPr/>
              <a:lstStyle/>
              <a:p>
                <a:endParaRPr lang="es-ES"/>
              </a:p>
            </p:txBody>
          </p:sp>
          <p:sp>
            <p:nvSpPr>
              <p:cNvPr id="131028" name="Freeform 698"/>
              <p:cNvSpPr>
                <a:spLocks/>
              </p:cNvSpPr>
              <p:nvPr/>
            </p:nvSpPr>
            <p:spPr bwMode="auto">
              <a:xfrm>
                <a:off x="4163" y="1016"/>
                <a:ext cx="7" cy="39"/>
              </a:xfrm>
              <a:custGeom>
                <a:avLst/>
                <a:gdLst>
                  <a:gd name="T0" fmla="*/ 0 w 7"/>
                  <a:gd name="T1" fmla="*/ 0 h 39"/>
                  <a:gd name="T2" fmla="*/ 2 w 7"/>
                  <a:gd name="T3" fmla="*/ 22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029" name="Freeform 699"/>
              <p:cNvSpPr>
                <a:spLocks/>
              </p:cNvSpPr>
              <p:nvPr/>
            </p:nvSpPr>
            <p:spPr bwMode="auto">
              <a:xfrm>
                <a:off x="4170" y="1055"/>
                <a:ext cx="6" cy="39"/>
              </a:xfrm>
              <a:custGeom>
                <a:avLst/>
                <a:gdLst>
                  <a:gd name="T0" fmla="*/ 0 w 6"/>
                  <a:gd name="T1" fmla="*/ 0 h 39"/>
                  <a:gd name="T2" fmla="*/ 3 w 6"/>
                  <a:gd name="T3" fmla="*/ 18 h 39"/>
                  <a:gd name="T4" fmla="*/ 6 w 6"/>
                  <a:gd name="T5" fmla="*/ 39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0" y="0"/>
                    </a:moveTo>
                    <a:lnTo>
                      <a:pt x="3" y="18"/>
                    </a:lnTo>
                    <a:lnTo>
                      <a:pt x="6" y="39"/>
                    </a:lnTo>
                  </a:path>
                </a:pathLst>
              </a:custGeom>
              <a:solidFill>
                <a:srgbClr val="CC00CC"/>
              </a:solidFill>
              <a:ln w="12700">
                <a:solidFill>
                  <a:srgbClr val="CC00CC"/>
                </a:solidFill>
                <a:prstDash val="solid"/>
                <a:round/>
                <a:headEnd/>
                <a:tailEnd/>
              </a:ln>
            </p:spPr>
            <p:txBody>
              <a:bodyPr/>
              <a:lstStyle/>
              <a:p>
                <a:endParaRPr lang="es-ES"/>
              </a:p>
            </p:txBody>
          </p:sp>
          <p:sp>
            <p:nvSpPr>
              <p:cNvPr id="131030" name="Freeform 700"/>
              <p:cNvSpPr>
                <a:spLocks/>
              </p:cNvSpPr>
              <p:nvPr/>
            </p:nvSpPr>
            <p:spPr bwMode="auto">
              <a:xfrm>
                <a:off x="4176" y="1094"/>
                <a:ext cx="5" cy="48"/>
              </a:xfrm>
              <a:custGeom>
                <a:avLst/>
                <a:gdLst>
                  <a:gd name="T0" fmla="*/ 0 w 5"/>
                  <a:gd name="T1" fmla="*/ 0 h 48"/>
                  <a:gd name="T2" fmla="*/ 0 w 5"/>
                  <a:gd name="T3" fmla="*/ 13 h 48"/>
                  <a:gd name="T4" fmla="*/ 2 w 5"/>
                  <a:gd name="T5" fmla="*/ 31 h 48"/>
                  <a:gd name="T6" fmla="*/ 2 w 5"/>
                  <a:gd name="T7" fmla="*/ 44 h 48"/>
                  <a:gd name="T8" fmla="*/ 5 w 5"/>
                  <a:gd name="T9" fmla="*/ 48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0" y="0"/>
                    </a:moveTo>
                    <a:lnTo>
                      <a:pt x="0" y="13"/>
                    </a:lnTo>
                    <a:lnTo>
                      <a:pt x="2" y="31"/>
                    </a:lnTo>
                    <a:lnTo>
                      <a:pt x="2" y="44"/>
                    </a:lnTo>
                    <a:lnTo>
                      <a:pt x="5" y="48"/>
                    </a:lnTo>
                  </a:path>
                </a:pathLst>
              </a:custGeom>
              <a:solidFill>
                <a:srgbClr val="CC00CC"/>
              </a:solidFill>
              <a:ln w="12700">
                <a:solidFill>
                  <a:srgbClr val="CC00CC"/>
                </a:solidFill>
                <a:prstDash val="solid"/>
                <a:round/>
                <a:headEnd/>
                <a:tailEnd/>
              </a:ln>
            </p:spPr>
            <p:txBody>
              <a:bodyPr/>
              <a:lstStyle/>
              <a:p>
                <a:endParaRPr lang="es-ES"/>
              </a:p>
            </p:txBody>
          </p:sp>
          <p:sp>
            <p:nvSpPr>
              <p:cNvPr id="131031" name="Freeform 701"/>
              <p:cNvSpPr>
                <a:spLocks/>
              </p:cNvSpPr>
              <p:nvPr/>
            </p:nvSpPr>
            <p:spPr bwMode="auto">
              <a:xfrm>
                <a:off x="4181"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32" name="Line 702"/>
              <p:cNvSpPr>
                <a:spLocks noChangeShapeType="1"/>
              </p:cNvSpPr>
              <p:nvPr/>
            </p:nvSpPr>
            <p:spPr bwMode="auto">
              <a:xfrm flipV="1">
                <a:off x="4188"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33" name="Freeform 703"/>
              <p:cNvSpPr>
                <a:spLocks/>
              </p:cNvSpPr>
              <p:nvPr/>
            </p:nvSpPr>
            <p:spPr bwMode="auto">
              <a:xfrm>
                <a:off x="4193" y="1020"/>
                <a:ext cx="6" cy="39"/>
              </a:xfrm>
              <a:custGeom>
                <a:avLst/>
                <a:gdLst>
                  <a:gd name="T0" fmla="*/ 0 w 6"/>
                  <a:gd name="T1" fmla="*/ 39 h 39"/>
                  <a:gd name="T2" fmla="*/ 3 w 6"/>
                  <a:gd name="T3" fmla="*/ 22 h 39"/>
                  <a:gd name="T4" fmla="*/ 6 w 6"/>
                  <a:gd name="T5" fmla="*/ 0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0" y="39"/>
                    </a:moveTo>
                    <a:lnTo>
                      <a:pt x="3" y="22"/>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1034" name="Freeform 704"/>
              <p:cNvSpPr>
                <a:spLocks/>
              </p:cNvSpPr>
              <p:nvPr/>
            </p:nvSpPr>
            <p:spPr bwMode="auto">
              <a:xfrm>
                <a:off x="4199" y="968"/>
                <a:ext cx="7" cy="52"/>
              </a:xfrm>
              <a:custGeom>
                <a:avLst/>
                <a:gdLst>
                  <a:gd name="T0" fmla="*/ 0 w 7"/>
                  <a:gd name="T1" fmla="*/ 52 h 52"/>
                  <a:gd name="T2" fmla="*/ 2 w 7"/>
                  <a:gd name="T3" fmla="*/ 39 h 52"/>
                  <a:gd name="T4" fmla="*/ 2 w 7"/>
                  <a:gd name="T5" fmla="*/ 22 h 52"/>
                  <a:gd name="T6" fmla="*/ 5 w 7"/>
                  <a:gd name="T7" fmla="*/ 4 h 52"/>
                  <a:gd name="T8" fmla="*/ 7 w 7"/>
                  <a:gd name="T9" fmla="*/ 0 h 52"/>
                  <a:gd name="T10" fmla="*/ 7 w 7"/>
                  <a:gd name="T11" fmla="*/ 0 h 52"/>
                  <a:gd name="T12" fmla="*/ 0 60000 65536"/>
                  <a:gd name="T13" fmla="*/ 0 60000 65536"/>
                  <a:gd name="T14" fmla="*/ 0 60000 65536"/>
                  <a:gd name="T15" fmla="*/ 0 60000 65536"/>
                  <a:gd name="T16" fmla="*/ 0 60000 65536"/>
                  <a:gd name="T17" fmla="*/ 0 60000 65536"/>
                  <a:gd name="T18" fmla="*/ 0 w 7"/>
                  <a:gd name="T19" fmla="*/ 0 h 52"/>
                  <a:gd name="T20" fmla="*/ 7 w 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7" h="52">
                    <a:moveTo>
                      <a:pt x="0" y="52"/>
                    </a:moveTo>
                    <a:lnTo>
                      <a:pt x="2" y="39"/>
                    </a:lnTo>
                    <a:lnTo>
                      <a:pt x="2" y="22"/>
                    </a:lnTo>
                    <a:lnTo>
                      <a:pt x="5" y="4"/>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35" name="Freeform 705"/>
              <p:cNvSpPr>
                <a:spLocks/>
              </p:cNvSpPr>
              <p:nvPr/>
            </p:nvSpPr>
            <p:spPr bwMode="auto">
              <a:xfrm>
                <a:off x="4206" y="968"/>
                <a:ext cx="5" cy="52"/>
              </a:xfrm>
              <a:custGeom>
                <a:avLst/>
                <a:gdLst>
                  <a:gd name="T0" fmla="*/ 0 w 5"/>
                  <a:gd name="T1" fmla="*/ 0 h 52"/>
                  <a:gd name="T2" fmla="*/ 3 w 5"/>
                  <a:gd name="T3" fmla="*/ 4 h 52"/>
                  <a:gd name="T4" fmla="*/ 3 w 5"/>
                  <a:gd name="T5" fmla="*/ 17 h 52"/>
                  <a:gd name="T6" fmla="*/ 5 w 5"/>
                  <a:gd name="T7" fmla="*/ 35 h 52"/>
                  <a:gd name="T8" fmla="*/ 5 w 5"/>
                  <a:gd name="T9" fmla="*/ 52 h 52"/>
                  <a:gd name="T10" fmla="*/ 0 60000 65536"/>
                  <a:gd name="T11" fmla="*/ 0 60000 65536"/>
                  <a:gd name="T12" fmla="*/ 0 60000 65536"/>
                  <a:gd name="T13" fmla="*/ 0 60000 65536"/>
                  <a:gd name="T14" fmla="*/ 0 60000 65536"/>
                  <a:gd name="T15" fmla="*/ 0 w 5"/>
                  <a:gd name="T16" fmla="*/ 0 h 52"/>
                  <a:gd name="T17" fmla="*/ 5 w 5"/>
                  <a:gd name="T18" fmla="*/ 52 h 52"/>
                </a:gdLst>
                <a:ahLst/>
                <a:cxnLst>
                  <a:cxn ang="T10">
                    <a:pos x="T0" y="T1"/>
                  </a:cxn>
                  <a:cxn ang="T11">
                    <a:pos x="T2" y="T3"/>
                  </a:cxn>
                  <a:cxn ang="T12">
                    <a:pos x="T4" y="T5"/>
                  </a:cxn>
                  <a:cxn ang="T13">
                    <a:pos x="T6" y="T7"/>
                  </a:cxn>
                  <a:cxn ang="T14">
                    <a:pos x="T8" y="T9"/>
                  </a:cxn>
                </a:cxnLst>
                <a:rect l="T15" t="T16" r="T17" b="T18"/>
                <a:pathLst>
                  <a:path w="5" h="52">
                    <a:moveTo>
                      <a:pt x="0" y="0"/>
                    </a:moveTo>
                    <a:lnTo>
                      <a:pt x="3" y="4"/>
                    </a:lnTo>
                    <a:lnTo>
                      <a:pt x="3" y="17"/>
                    </a:lnTo>
                    <a:lnTo>
                      <a:pt x="5" y="35"/>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1036" name="Freeform 706"/>
              <p:cNvSpPr>
                <a:spLocks/>
              </p:cNvSpPr>
              <p:nvPr/>
            </p:nvSpPr>
            <p:spPr bwMode="auto">
              <a:xfrm>
                <a:off x="4211" y="1020"/>
                <a:ext cx="5" cy="87"/>
              </a:xfrm>
              <a:custGeom>
                <a:avLst/>
                <a:gdLst>
                  <a:gd name="T0" fmla="*/ 0 w 5"/>
                  <a:gd name="T1" fmla="*/ 0 h 87"/>
                  <a:gd name="T2" fmla="*/ 0 w 5"/>
                  <a:gd name="T3" fmla="*/ 22 h 87"/>
                  <a:gd name="T4" fmla="*/ 3 w 5"/>
                  <a:gd name="T5" fmla="*/ 48 h 87"/>
                  <a:gd name="T6" fmla="*/ 3 w 5"/>
                  <a:gd name="T7" fmla="*/ 70 h 87"/>
                  <a:gd name="T8" fmla="*/ 5 w 5"/>
                  <a:gd name="T9" fmla="*/ 79 h 87"/>
                  <a:gd name="T10" fmla="*/ 5 w 5"/>
                  <a:gd name="T11" fmla="*/ 87 h 87"/>
                  <a:gd name="T12" fmla="*/ 0 60000 65536"/>
                  <a:gd name="T13" fmla="*/ 0 60000 65536"/>
                  <a:gd name="T14" fmla="*/ 0 60000 65536"/>
                  <a:gd name="T15" fmla="*/ 0 60000 65536"/>
                  <a:gd name="T16" fmla="*/ 0 60000 65536"/>
                  <a:gd name="T17" fmla="*/ 0 60000 65536"/>
                  <a:gd name="T18" fmla="*/ 0 w 5"/>
                  <a:gd name="T19" fmla="*/ 0 h 87"/>
                  <a:gd name="T20" fmla="*/ 5 w 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5" h="87">
                    <a:moveTo>
                      <a:pt x="0" y="0"/>
                    </a:moveTo>
                    <a:lnTo>
                      <a:pt x="0" y="22"/>
                    </a:lnTo>
                    <a:lnTo>
                      <a:pt x="3" y="48"/>
                    </a:lnTo>
                    <a:lnTo>
                      <a:pt x="3" y="70"/>
                    </a:lnTo>
                    <a:lnTo>
                      <a:pt x="5" y="79"/>
                    </a:lnTo>
                    <a:lnTo>
                      <a:pt x="5" y="87"/>
                    </a:lnTo>
                  </a:path>
                </a:pathLst>
              </a:custGeom>
              <a:solidFill>
                <a:srgbClr val="CC00CC"/>
              </a:solidFill>
              <a:ln w="12700">
                <a:solidFill>
                  <a:srgbClr val="CC00CC"/>
                </a:solidFill>
                <a:prstDash val="solid"/>
                <a:round/>
                <a:headEnd/>
                <a:tailEnd/>
              </a:ln>
            </p:spPr>
            <p:txBody>
              <a:bodyPr/>
              <a:lstStyle/>
              <a:p>
                <a:endParaRPr lang="es-ES"/>
              </a:p>
            </p:txBody>
          </p:sp>
          <p:sp>
            <p:nvSpPr>
              <p:cNvPr id="131037" name="Freeform 707"/>
              <p:cNvSpPr>
                <a:spLocks/>
              </p:cNvSpPr>
              <p:nvPr/>
            </p:nvSpPr>
            <p:spPr bwMode="auto">
              <a:xfrm>
                <a:off x="4216" y="1099"/>
                <a:ext cx="8" cy="8"/>
              </a:xfrm>
              <a:custGeom>
                <a:avLst/>
                <a:gdLst>
                  <a:gd name="T0" fmla="*/ 0 w 8"/>
                  <a:gd name="T1" fmla="*/ 8 h 8"/>
                  <a:gd name="T2" fmla="*/ 3 w 8"/>
                  <a:gd name="T3" fmla="*/ 8 h 8"/>
                  <a:gd name="T4" fmla="*/ 3 w 8"/>
                  <a:gd name="T5" fmla="*/ 4 h 8"/>
                  <a:gd name="T6" fmla="*/ 6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3" y="8"/>
                    </a:lnTo>
                    <a:lnTo>
                      <a:pt x="3" y="4"/>
                    </a:lnTo>
                    <a:lnTo>
                      <a:pt x="6" y="0"/>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38" name="Freeform 708"/>
              <p:cNvSpPr>
                <a:spLocks/>
              </p:cNvSpPr>
              <p:nvPr/>
            </p:nvSpPr>
            <p:spPr bwMode="auto">
              <a:xfrm>
                <a:off x="4224" y="1099"/>
                <a:ext cx="5" cy="52"/>
              </a:xfrm>
              <a:custGeom>
                <a:avLst/>
                <a:gdLst>
                  <a:gd name="T0" fmla="*/ 0 w 5"/>
                  <a:gd name="T1" fmla="*/ 0 h 52"/>
                  <a:gd name="T2" fmla="*/ 0 w 5"/>
                  <a:gd name="T3" fmla="*/ 4 h 52"/>
                  <a:gd name="T4" fmla="*/ 3 w 5"/>
                  <a:gd name="T5" fmla="*/ 8 h 52"/>
                  <a:gd name="T6" fmla="*/ 3 w 5"/>
                  <a:gd name="T7" fmla="*/ 26 h 52"/>
                  <a:gd name="T8" fmla="*/ 5 w 5"/>
                  <a:gd name="T9" fmla="*/ 43 h 52"/>
                  <a:gd name="T10" fmla="*/ 5 w 5"/>
                  <a:gd name="T11" fmla="*/ 48 h 52"/>
                  <a:gd name="T12" fmla="*/ 5 w 5"/>
                  <a:gd name="T13" fmla="*/ 52 h 52"/>
                  <a:gd name="T14" fmla="*/ 0 60000 65536"/>
                  <a:gd name="T15" fmla="*/ 0 60000 65536"/>
                  <a:gd name="T16" fmla="*/ 0 60000 65536"/>
                  <a:gd name="T17" fmla="*/ 0 60000 65536"/>
                  <a:gd name="T18" fmla="*/ 0 60000 65536"/>
                  <a:gd name="T19" fmla="*/ 0 60000 65536"/>
                  <a:gd name="T20" fmla="*/ 0 60000 65536"/>
                  <a:gd name="T21" fmla="*/ 0 w 5"/>
                  <a:gd name="T22" fmla="*/ 0 h 52"/>
                  <a:gd name="T23" fmla="*/ 5 w 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2">
                    <a:moveTo>
                      <a:pt x="0" y="0"/>
                    </a:moveTo>
                    <a:lnTo>
                      <a:pt x="0" y="4"/>
                    </a:lnTo>
                    <a:lnTo>
                      <a:pt x="3" y="8"/>
                    </a:lnTo>
                    <a:lnTo>
                      <a:pt x="3" y="26"/>
                    </a:lnTo>
                    <a:lnTo>
                      <a:pt x="5" y="43"/>
                    </a:lnTo>
                    <a:lnTo>
                      <a:pt x="5" y="48"/>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1039" name="Freeform 709"/>
              <p:cNvSpPr>
                <a:spLocks/>
              </p:cNvSpPr>
              <p:nvPr/>
            </p:nvSpPr>
            <p:spPr bwMode="auto">
              <a:xfrm>
                <a:off x="4229" y="1116"/>
                <a:ext cx="5" cy="35"/>
              </a:xfrm>
              <a:custGeom>
                <a:avLst/>
                <a:gdLst>
                  <a:gd name="T0" fmla="*/ 0 w 5"/>
                  <a:gd name="T1" fmla="*/ 35 h 35"/>
                  <a:gd name="T2" fmla="*/ 0 w 5"/>
                  <a:gd name="T3" fmla="*/ 31 h 35"/>
                  <a:gd name="T4" fmla="*/ 3 w 5"/>
                  <a:gd name="T5" fmla="*/ 22 h 35"/>
                  <a:gd name="T6" fmla="*/ 3 w 5"/>
                  <a:gd name="T7" fmla="*/ 9 h 35"/>
                  <a:gd name="T8" fmla="*/ 5 w 5"/>
                  <a:gd name="T9" fmla="*/ 0 h 35"/>
                  <a:gd name="T10" fmla="*/ 0 60000 65536"/>
                  <a:gd name="T11" fmla="*/ 0 60000 65536"/>
                  <a:gd name="T12" fmla="*/ 0 60000 65536"/>
                  <a:gd name="T13" fmla="*/ 0 60000 65536"/>
                  <a:gd name="T14" fmla="*/ 0 60000 65536"/>
                  <a:gd name="T15" fmla="*/ 0 w 5"/>
                  <a:gd name="T16" fmla="*/ 0 h 35"/>
                  <a:gd name="T17" fmla="*/ 5 w 5"/>
                  <a:gd name="T18" fmla="*/ 35 h 35"/>
                </a:gdLst>
                <a:ahLst/>
                <a:cxnLst>
                  <a:cxn ang="T10">
                    <a:pos x="T0" y="T1"/>
                  </a:cxn>
                  <a:cxn ang="T11">
                    <a:pos x="T2" y="T3"/>
                  </a:cxn>
                  <a:cxn ang="T12">
                    <a:pos x="T4" y="T5"/>
                  </a:cxn>
                  <a:cxn ang="T13">
                    <a:pos x="T6" y="T7"/>
                  </a:cxn>
                  <a:cxn ang="T14">
                    <a:pos x="T8" y="T9"/>
                  </a:cxn>
                </a:cxnLst>
                <a:rect l="T15" t="T16" r="T17" b="T18"/>
                <a:pathLst>
                  <a:path w="5" h="35">
                    <a:moveTo>
                      <a:pt x="0" y="35"/>
                    </a:moveTo>
                    <a:lnTo>
                      <a:pt x="0" y="31"/>
                    </a:lnTo>
                    <a:lnTo>
                      <a:pt x="3" y="22"/>
                    </a:ln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40" name="Freeform 710"/>
              <p:cNvSpPr>
                <a:spLocks/>
              </p:cNvSpPr>
              <p:nvPr/>
            </p:nvSpPr>
            <p:spPr bwMode="auto">
              <a:xfrm>
                <a:off x="4234" y="1103"/>
                <a:ext cx="8" cy="13"/>
              </a:xfrm>
              <a:custGeom>
                <a:avLst/>
                <a:gdLst>
                  <a:gd name="T0" fmla="*/ 0 w 8"/>
                  <a:gd name="T1" fmla="*/ 13 h 13"/>
                  <a:gd name="T2" fmla="*/ 3 w 8"/>
                  <a:gd name="T3" fmla="*/ 9 h 13"/>
                  <a:gd name="T4" fmla="*/ 3 w 8"/>
                  <a:gd name="T5" fmla="*/ 9 h 13"/>
                  <a:gd name="T6" fmla="*/ 5 w 8"/>
                  <a:gd name="T7" fmla="*/ 4 h 13"/>
                  <a:gd name="T8" fmla="*/ 8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13"/>
                    </a:moveTo>
                    <a:lnTo>
                      <a:pt x="3" y="9"/>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41" name="Freeform 711"/>
              <p:cNvSpPr>
                <a:spLocks/>
              </p:cNvSpPr>
              <p:nvPr/>
            </p:nvSpPr>
            <p:spPr bwMode="auto">
              <a:xfrm>
                <a:off x="4242" y="1055"/>
                <a:ext cx="5" cy="48"/>
              </a:xfrm>
              <a:custGeom>
                <a:avLst/>
                <a:gdLst>
                  <a:gd name="T0" fmla="*/ 0 w 5"/>
                  <a:gd name="T1" fmla="*/ 48 h 48"/>
                  <a:gd name="T2" fmla="*/ 3 w 5"/>
                  <a:gd name="T3" fmla="*/ 31 h 48"/>
                  <a:gd name="T4" fmla="*/ 5 w 5"/>
                  <a:gd name="T5" fmla="*/ 0 h 48"/>
                  <a:gd name="T6" fmla="*/ 0 60000 65536"/>
                  <a:gd name="T7" fmla="*/ 0 60000 65536"/>
                  <a:gd name="T8" fmla="*/ 0 60000 65536"/>
                  <a:gd name="T9" fmla="*/ 0 w 5"/>
                  <a:gd name="T10" fmla="*/ 0 h 48"/>
                  <a:gd name="T11" fmla="*/ 5 w 5"/>
                  <a:gd name="T12" fmla="*/ 48 h 48"/>
                </a:gdLst>
                <a:ahLst/>
                <a:cxnLst>
                  <a:cxn ang="T6">
                    <a:pos x="T0" y="T1"/>
                  </a:cxn>
                  <a:cxn ang="T7">
                    <a:pos x="T2" y="T3"/>
                  </a:cxn>
                  <a:cxn ang="T8">
                    <a:pos x="T4" y="T5"/>
                  </a:cxn>
                </a:cxnLst>
                <a:rect l="T9" t="T10" r="T11" b="T12"/>
                <a:pathLst>
                  <a:path w="5" h="48">
                    <a:moveTo>
                      <a:pt x="0" y="48"/>
                    </a:moveTo>
                    <a:lnTo>
                      <a:pt x="3" y="31"/>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42" name="Freeform 712"/>
              <p:cNvSpPr>
                <a:spLocks/>
              </p:cNvSpPr>
              <p:nvPr/>
            </p:nvSpPr>
            <p:spPr bwMode="auto">
              <a:xfrm>
                <a:off x="4247" y="964"/>
                <a:ext cx="5" cy="91"/>
              </a:xfrm>
              <a:custGeom>
                <a:avLst/>
                <a:gdLst>
                  <a:gd name="T0" fmla="*/ 0 w 5"/>
                  <a:gd name="T1" fmla="*/ 91 h 91"/>
                  <a:gd name="T2" fmla="*/ 0 w 5"/>
                  <a:gd name="T3" fmla="*/ 82 h 91"/>
                  <a:gd name="T4" fmla="*/ 0 w 5"/>
                  <a:gd name="T5" fmla="*/ 65 h 91"/>
                  <a:gd name="T6" fmla="*/ 3 w 5"/>
                  <a:gd name="T7" fmla="*/ 39 h 91"/>
                  <a:gd name="T8" fmla="*/ 3 w 5"/>
                  <a:gd name="T9" fmla="*/ 21 h 91"/>
                  <a:gd name="T10" fmla="*/ 3 w 5"/>
                  <a:gd name="T11" fmla="*/ 13 h 91"/>
                  <a:gd name="T12" fmla="*/ 5 w 5"/>
                  <a:gd name="T13" fmla="*/ 4 h 91"/>
                  <a:gd name="T14" fmla="*/ 5 w 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1"/>
                  <a:gd name="T26" fmla="*/ 5 w 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1">
                    <a:moveTo>
                      <a:pt x="0" y="91"/>
                    </a:moveTo>
                    <a:lnTo>
                      <a:pt x="0" y="82"/>
                    </a:lnTo>
                    <a:lnTo>
                      <a:pt x="0" y="65"/>
                    </a:lnTo>
                    <a:lnTo>
                      <a:pt x="3" y="39"/>
                    </a:lnTo>
                    <a:lnTo>
                      <a:pt x="3" y="21"/>
                    </a:lnTo>
                    <a:lnTo>
                      <a:pt x="3" y="13"/>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43" name="Freeform 713"/>
              <p:cNvSpPr>
                <a:spLocks/>
              </p:cNvSpPr>
              <p:nvPr/>
            </p:nvSpPr>
            <p:spPr bwMode="auto">
              <a:xfrm>
                <a:off x="4252" y="964"/>
                <a:ext cx="8" cy="91"/>
              </a:xfrm>
              <a:custGeom>
                <a:avLst/>
                <a:gdLst>
                  <a:gd name="T0" fmla="*/ 0 w 8"/>
                  <a:gd name="T1" fmla="*/ 0 h 91"/>
                  <a:gd name="T2" fmla="*/ 0 w 8"/>
                  <a:gd name="T3" fmla="*/ 4 h 91"/>
                  <a:gd name="T4" fmla="*/ 3 w 8"/>
                  <a:gd name="T5" fmla="*/ 8 h 91"/>
                  <a:gd name="T6" fmla="*/ 3 w 8"/>
                  <a:gd name="T7" fmla="*/ 21 h 91"/>
                  <a:gd name="T8" fmla="*/ 3 w 8"/>
                  <a:gd name="T9" fmla="*/ 35 h 91"/>
                  <a:gd name="T10" fmla="*/ 5 w 8"/>
                  <a:gd name="T11" fmla="*/ 65 h 91"/>
                  <a:gd name="T12" fmla="*/ 8 w 8"/>
                  <a:gd name="T13" fmla="*/ 91 h 91"/>
                  <a:gd name="T14" fmla="*/ 0 60000 65536"/>
                  <a:gd name="T15" fmla="*/ 0 60000 65536"/>
                  <a:gd name="T16" fmla="*/ 0 60000 65536"/>
                  <a:gd name="T17" fmla="*/ 0 60000 65536"/>
                  <a:gd name="T18" fmla="*/ 0 60000 65536"/>
                  <a:gd name="T19" fmla="*/ 0 60000 65536"/>
                  <a:gd name="T20" fmla="*/ 0 60000 65536"/>
                  <a:gd name="T21" fmla="*/ 0 w 8"/>
                  <a:gd name="T22" fmla="*/ 0 h 91"/>
                  <a:gd name="T23" fmla="*/ 8 w 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1">
                    <a:moveTo>
                      <a:pt x="0" y="0"/>
                    </a:moveTo>
                    <a:lnTo>
                      <a:pt x="0" y="4"/>
                    </a:lnTo>
                    <a:lnTo>
                      <a:pt x="3" y="8"/>
                    </a:lnTo>
                    <a:lnTo>
                      <a:pt x="3" y="21"/>
                    </a:lnTo>
                    <a:lnTo>
                      <a:pt x="3" y="35"/>
                    </a:lnTo>
                    <a:lnTo>
                      <a:pt x="5" y="65"/>
                    </a:lnTo>
                    <a:lnTo>
                      <a:pt x="8" y="91"/>
                    </a:lnTo>
                  </a:path>
                </a:pathLst>
              </a:custGeom>
              <a:solidFill>
                <a:srgbClr val="CC00CC"/>
              </a:solidFill>
              <a:ln w="12700">
                <a:solidFill>
                  <a:srgbClr val="CC00CC"/>
                </a:solidFill>
                <a:prstDash val="solid"/>
                <a:round/>
                <a:headEnd/>
                <a:tailEnd/>
              </a:ln>
            </p:spPr>
            <p:txBody>
              <a:bodyPr/>
              <a:lstStyle/>
              <a:p>
                <a:endParaRPr lang="es-ES"/>
              </a:p>
            </p:txBody>
          </p:sp>
          <p:sp>
            <p:nvSpPr>
              <p:cNvPr id="131044" name="Freeform 714"/>
              <p:cNvSpPr>
                <a:spLocks/>
              </p:cNvSpPr>
              <p:nvPr/>
            </p:nvSpPr>
            <p:spPr bwMode="auto">
              <a:xfrm>
                <a:off x="4260" y="1055"/>
                <a:ext cx="5" cy="96"/>
              </a:xfrm>
              <a:custGeom>
                <a:avLst/>
                <a:gdLst>
                  <a:gd name="T0" fmla="*/ 0 w 5"/>
                  <a:gd name="T1" fmla="*/ 0 h 96"/>
                  <a:gd name="T2" fmla="*/ 0 w 5"/>
                  <a:gd name="T3" fmla="*/ 13 h 96"/>
                  <a:gd name="T4" fmla="*/ 2 w 5"/>
                  <a:gd name="T5" fmla="*/ 31 h 96"/>
                  <a:gd name="T6" fmla="*/ 2 w 5"/>
                  <a:gd name="T7" fmla="*/ 65 h 96"/>
                  <a:gd name="T8" fmla="*/ 2 w 5"/>
                  <a:gd name="T9" fmla="*/ 78 h 96"/>
                  <a:gd name="T10" fmla="*/ 5 w 5"/>
                  <a:gd name="T11" fmla="*/ 92 h 96"/>
                  <a:gd name="T12" fmla="*/ 5 w 5"/>
                  <a:gd name="T13" fmla="*/ 96 h 96"/>
                  <a:gd name="T14" fmla="*/ 5 w 5"/>
                  <a:gd name="T15" fmla="*/ 96 h 9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6"/>
                  <a:gd name="T26" fmla="*/ 5 w 5"/>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6">
                    <a:moveTo>
                      <a:pt x="0" y="0"/>
                    </a:moveTo>
                    <a:lnTo>
                      <a:pt x="0" y="13"/>
                    </a:lnTo>
                    <a:lnTo>
                      <a:pt x="2" y="31"/>
                    </a:lnTo>
                    <a:lnTo>
                      <a:pt x="2" y="65"/>
                    </a:lnTo>
                    <a:lnTo>
                      <a:pt x="2" y="78"/>
                    </a:lnTo>
                    <a:lnTo>
                      <a:pt x="5" y="92"/>
                    </a:lnTo>
                    <a:lnTo>
                      <a:pt x="5" y="96"/>
                    </a:lnTo>
                  </a:path>
                </a:pathLst>
              </a:custGeom>
              <a:solidFill>
                <a:srgbClr val="CC00CC"/>
              </a:solidFill>
              <a:ln w="12700">
                <a:solidFill>
                  <a:srgbClr val="CC00CC"/>
                </a:solidFill>
                <a:prstDash val="solid"/>
                <a:round/>
                <a:headEnd/>
                <a:tailEnd/>
              </a:ln>
            </p:spPr>
            <p:txBody>
              <a:bodyPr/>
              <a:lstStyle/>
              <a:p>
                <a:endParaRPr lang="es-ES"/>
              </a:p>
            </p:txBody>
          </p:sp>
          <p:sp>
            <p:nvSpPr>
              <p:cNvPr id="131045" name="Freeform 715"/>
              <p:cNvSpPr>
                <a:spLocks/>
              </p:cNvSpPr>
              <p:nvPr/>
            </p:nvSpPr>
            <p:spPr bwMode="auto">
              <a:xfrm>
                <a:off x="4265" y="972"/>
                <a:ext cx="5" cy="179"/>
              </a:xfrm>
              <a:custGeom>
                <a:avLst/>
                <a:gdLst>
                  <a:gd name="T0" fmla="*/ 0 w 5"/>
                  <a:gd name="T1" fmla="*/ 179 h 179"/>
                  <a:gd name="T2" fmla="*/ 0 w 5"/>
                  <a:gd name="T3" fmla="*/ 175 h 179"/>
                  <a:gd name="T4" fmla="*/ 0 w 5"/>
                  <a:gd name="T5" fmla="*/ 166 h 179"/>
                  <a:gd name="T6" fmla="*/ 0 w 5"/>
                  <a:gd name="T7" fmla="*/ 144 h 179"/>
                  <a:gd name="T8" fmla="*/ 3 w 5"/>
                  <a:gd name="T9" fmla="*/ 118 h 179"/>
                  <a:gd name="T10" fmla="*/ 3 w 5"/>
                  <a:gd name="T11" fmla="*/ 83 h 179"/>
                  <a:gd name="T12" fmla="*/ 3 w 5"/>
                  <a:gd name="T13" fmla="*/ 53 h 179"/>
                  <a:gd name="T14" fmla="*/ 3 w 5"/>
                  <a:gd name="T15" fmla="*/ 27 h 179"/>
                  <a:gd name="T16" fmla="*/ 5 w 5"/>
                  <a:gd name="T17" fmla="*/ 9 h 179"/>
                  <a:gd name="T18" fmla="*/ 5 w 5"/>
                  <a:gd name="T19" fmla="*/ 0 h 179"/>
                  <a:gd name="T20" fmla="*/ 5 w 5"/>
                  <a:gd name="T21" fmla="*/ 0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79"/>
                  <a:gd name="T35" fmla="*/ 5 w 5"/>
                  <a:gd name="T36" fmla="*/ 179 h 1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79">
                    <a:moveTo>
                      <a:pt x="0" y="179"/>
                    </a:moveTo>
                    <a:lnTo>
                      <a:pt x="0" y="175"/>
                    </a:lnTo>
                    <a:lnTo>
                      <a:pt x="0" y="166"/>
                    </a:lnTo>
                    <a:lnTo>
                      <a:pt x="0" y="144"/>
                    </a:lnTo>
                    <a:lnTo>
                      <a:pt x="3" y="118"/>
                    </a:lnTo>
                    <a:lnTo>
                      <a:pt x="3" y="83"/>
                    </a:lnTo>
                    <a:lnTo>
                      <a:pt x="3" y="53"/>
                    </a:lnTo>
                    <a:lnTo>
                      <a:pt x="3" y="27"/>
                    </a:lnTo>
                    <a:lnTo>
                      <a:pt x="5"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46" name="Freeform 716"/>
              <p:cNvSpPr>
                <a:spLocks/>
              </p:cNvSpPr>
              <p:nvPr/>
            </p:nvSpPr>
            <p:spPr bwMode="auto">
              <a:xfrm>
                <a:off x="4270" y="972"/>
                <a:ext cx="8" cy="170"/>
              </a:xfrm>
              <a:custGeom>
                <a:avLst/>
                <a:gdLst>
                  <a:gd name="T0" fmla="*/ 0 w 8"/>
                  <a:gd name="T1" fmla="*/ 0 h 170"/>
                  <a:gd name="T2" fmla="*/ 0 w 8"/>
                  <a:gd name="T3" fmla="*/ 0 h 170"/>
                  <a:gd name="T4" fmla="*/ 0 w 8"/>
                  <a:gd name="T5" fmla="*/ 5 h 170"/>
                  <a:gd name="T6" fmla="*/ 3 w 8"/>
                  <a:gd name="T7" fmla="*/ 22 h 170"/>
                  <a:gd name="T8" fmla="*/ 3 w 8"/>
                  <a:gd name="T9" fmla="*/ 48 h 170"/>
                  <a:gd name="T10" fmla="*/ 3 w 8"/>
                  <a:gd name="T11" fmla="*/ 74 h 170"/>
                  <a:gd name="T12" fmla="*/ 5 w 8"/>
                  <a:gd name="T13" fmla="*/ 105 h 170"/>
                  <a:gd name="T14" fmla="*/ 5 w 8"/>
                  <a:gd name="T15" fmla="*/ 135 h 170"/>
                  <a:gd name="T16" fmla="*/ 8 w 8"/>
                  <a:gd name="T17" fmla="*/ 157 h 170"/>
                  <a:gd name="T18" fmla="*/ 8 w 8"/>
                  <a:gd name="T19" fmla="*/ 17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0"/>
                  <a:gd name="T32" fmla="*/ 8 w 8"/>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0">
                    <a:moveTo>
                      <a:pt x="0" y="0"/>
                    </a:moveTo>
                    <a:lnTo>
                      <a:pt x="0" y="0"/>
                    </a:lnTo>
                    <a:lnTo>
                      <a:pt x="0" y="5"/>
                    </a:lnTo>
                    <a:lnTo>
                      <a:pt x="3" y="22"/>
                    </a:lnTo>
                    <a:lnTo>
                      <a:pt x="3" y="48"/>
                    </a:lnTo>
                    <a:lnTo>
                      <a:pt x="3" y="74"/>
                    </a:lnTo>
                    <a:lnTo>
                      <a:pt x="5" y="105"/>
                    </a:lnTo>
                    <a:lnTo>
                      <a:pt x="5" y="135"/>
                    </a:lnTo>
                    <a:lnTo>
                      <a:pt x="8" y="157"/>
                    </a:lnTo>
                    <a:lnTo>
                      <a:pt x="8" y="170"/>
                    </a:lnTo>
                  </a:path>
                </a:pathLst>
              </a:custGeom>
              <a:solidFill>
                <a:srgbClr val="CC00CC"/>
              </a:solidFill>
              <a:ln w="12700">
                <a:solidFill>
                  <a:srgbClr val="CC00CC"/>
                </a:solidFill>
                <a:prstDash val="solid"/>
                <a:round/>
                <a:headEnd/>
                <a:tailEnd/>
              </a:ln>
            </p:spPr>
            <p:txBody>
              <a:bodyPr/>
              <a:lstStyle/>
              <a:p>
                <a:endParaRPr lang="es-ES"/>
              </a:p>
            </p:txBody>
          </p:sp>
          <p:sp>
            <p:nvSpPr>
              <p:cNvPr id="131047" name="Freeform 717"/>
              <p:cNvSpPr>
                <a:spLocks/>
              </p:cNvSpPr>
              <p:nvPr/>
            </p:nvSpPr>
            <p:spPr bwMode="auto">
              <a:xfrm>
                <a:off x="4278" y="1112"/>
                <a:ext cx="5" cy="35"/>
              </a:xfrm>
              <a:custGeom>
                <a:avLst/>
                <a:gdLst>
                  <a:gd name="T0" fmla="*/ 0 w 5"/>
                  <a:gd name="T1" fmla="*/ 30 h 35"/>
                  <a:gd name="T2" fmla="*/ 0 w 5"/>
                  <a:gd name="T3" fmla="*/ 35 h 35"/>
                  <a:gd name="T4" fmla="*/ 0 w 5"/>
                  <a:gd name="T5" fmla="*/ 35 h 35"/>
                  <a:gd name="T6" fmla="*/ 2 w 5"/>
                  <a:gd name="T7" fmla="*/ 26 h 35"/>
                  <a:gd name="T8" fmla="*/ 5 w 5"/>
                  <a:gd name="T9" fmla="*/ 13 h 35"/>
                  <a:gd name="T10" fmla="*/ 5 w 5"/>
                  <a:gd name="T11" fmla="*/ 0 h 35"/>
                  <a:gd name="T12" fmla="*/ 0 60000 65536"/>
                  <a:gd name="T13" fmla="*/ 0 60000 65536"/>
                  <a:gd name="T14" fmla="*/ 0 60000 65536"/>
                  <a:gd name="T15" fmla="*/ 0 60000 65536"/>
                  <a:gd name="T16" fmla="*/ 0 60000 65536"/>
                  <a:gd name="T17" fmla="*/ 0 60000 65536"/>
                  <a:gd name="T18" fmla="*/ 0 w 5"/>
                  <a:gd name="T19" fmla="*/ 0 h 35"/>
                  <a:gd name="T20" fmla="*/ 5 w 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 h="35">
                    <a:moveTo>
                      <a:pt x="0" y="30"/>
                    </a:moveTo>
                    <a:lnTo>
                      <a:pt x="0" y="35"/>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48" name="Freeform 718"/>
              <p:cNvSpPr>
                <a:spLocks/>
              </p:cNvSpPr>
              <p:nvPr/>
            </p:nvSpPr>
            <p:spPr bwMode="auto">
              <a:xfrm>
                <a:off x="4283" y="1055"/>
                <a:ext cx="5" cy="57"/>
              </a:xfrm>
              <a:custGeom>
                <a:avLst/>
                <a:gdLst>
                  <a:gd name="T0" fmla="*/ 0 w 5"/>
                  <a:gd name="T1" fmla="*/ 57 h 57"/>
                  <a:gd name="T2" fmla="*/ 0 w 5"/>
                  <a:gd name="T3" fmla="*/ 44 h 57"/>
                  <a:gd name="T4" fmla="*/ 2 w 5"/>
                  <a:gd name="T5" fmla="*/ 31 h 57"/>
                  <a:gd name="T6" fmla="*/ 2 w 5"/>
                  <a:gd name="T7" fmla="*/ 13 h 57"/>
                  <a:gd name="T8" fmla="*/ 5 w 5"/>
                  <a:gd name="T9" fmla="*/ 0 h 57"/>
                  <a:gd name="T10" fmla="*/ 0 60000 65536"/>
                  <a:gd name="T11" fmla="*/ 0 60000 65536"/>
                  <a:gd name="T12" fmla="*/ 0 60000 65536"/>
                  <a:gd name="T13" fmla="*/ 0 60000 65536"/>
                  <a:gd name="T14" fmla="*/ 0 60000 65536"/>
                  <a:gd name="T15" fmla="*/ 0 w 5"/>
                  <a:gd name="T16" fmla="*/ 0 h 57"/>
                  <a:gd name="T17" fmla="*/ 5 w 5"/>
                  <a:gd name="T18" fmla="*/ 57 h 57"/>
                </a:gdLst>
                <a:ahLst/>
                <a:cxnLst>
                  <a:cxn ang="T10">
                    <a:pos x="T0" y="T1"/>
                  </a:cxn>
                  <a:cxn ang="T11">
                    <a:pos x="T2" y="T3"/>
                  </a:cxn>
                  <a:cxn ang="T12">
                    <a:pos x="T4" y="T5"/>
                  </a:cxn>
                  <a:cxn ang="T13">
                    <a:pos x="T6" y="T7"/>
                  </a:cxn>
                  <a:cxn ang="T14">
                    <a:pos x="T8" y="T9"/>
                  </a:cxn>
                </a:cxnLst>
                <a:rect l="T15" t="T16" r="T17" b="T18"/>
                <a:pathLst>
                  <a:path w="5" h="57">
                    <a:moveTo>
                      <a:pt x="0" y="57"/>
                    </a:moveTo>
                    <a:lnTo>
                      <a:pt x="0" y="44"/>
                    </a:lnTo>
                    <a:lnTo>
                      <a:pt x="2" y="31"/>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49" name="Freeform 719"/>
              <p:cNvSpPr>
                <a:spLocks/>
              </p:cNvSpPr>
              <p:nvPr/>
            </p:nvSpPr>
            <p:spPr bwMode="auto">
              <a:xfrm>
                <a:off x="4288" y="1020"/>
                <a:ext cx="8" cy="35"/>
              </a:xfrm>
              <a:custGeom>
                <a:avLst/>
                <a:gdLst>
                  <a:gd name="T0" fmla="*/ 0 w 8"/>
                  <a:gd name="T1" fmla="*/ 35 h 35"/>
                  <a:gd name="T2" fmla="*/ 3 w 8"/>
                  <a:gd name="T3" fmla="*/ 26 h 35"/>
                  <a:gd name="T4" fmla="*/ 3 w 8"/>
                  <a:gd name="T5" fmla="*/ 18 h 35"/>
                  <a:gd name="T6" fmla="*/ 5 w 8"/>
                  <a:gd name="T7" fmla="*/ 9 h 35"/>
                  <a:gd name="T8" fmla="*/ 8 w 8"/>
                  <a:gd name="T9" fmla="*/ 0 h 35"/>
                  <a:gd name="T10" fmla="*/ 0 60000 65536"/>
                  <a:gd name="T11" fmla="*/ 0 60000 65536"/>
                  <a:gd name="T12" fmla="*/ 0 60000 65536"/>
                  <a:gd name="T13" fmla="*/ 0 60000 65536"/>
                  <a:gd name="T14" fmla="*/ 0 60000 65536"/>
                  <a:gd name="T15" fmla="*/ 0 w 8"/>
                  <a:gd name="T16" fmla="*/ 0 h 35"/>
                  <a:gd name="T17" fmla="*/ 8 w 8"/>
                  <a:gd name="T18" fmla="*/ 35 h 35"/>
                </a:gdLst>
                <a:ahLst/>
                <a:cxnLst>
                  <a:cxn ang="T10">
                    <a:pos x="T0" y="T1"/>
                  </a:cxn>
                  <a:cxn ang="T11">
                    <a:pos x="T2" y="T3"/>
                  </a:cxn>
                  <a:cxn ang="T12">
                    <a:pos x="T4" y="T5"/>
                  </a:cxn>
                  <a:cxn ang="T13">
                    <a:pos x="T6" y="T7"/>
                  </a:cxn>
                  <a:cxn ang="T14">
                    <a:pos x="T8" y="T9"/>
                  </a:cxn>
                </a:cxnLst>
                <a:rect l="T15" t="T16" r="T17" b="T18"/>
                <a:pathLst>
                  <a:path w="8" h="35">
                    <a:moveTo>
                      <a:pt x="0" y="35"/>
                    </a:moveTo>
                    <a:lnTo>
                      <a:pt x="3" y="26"/>
                    </a:lnTo>
                    <a:lnTo>
                      <a:pt x="3" y="18"/>
                    </a:lnTo>
                    <a:lnTo>
                      <a:pt x="5" y="9"/>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50" name="Freeform 720"/>
              <p:cNvSpPr>
                <a:spLocks/>
              </p:cNvSpPr>
              <p:nvPr/>
            </p:nvSpPr>
            <p:spPr bwMode="auto">
              <a:xfrm>
                <a:off x="4296" y="968"/>
                <a:ext cx="5" cy="52"/>
              </a:xfrm>
              <a:custGeom>
                <a:avLst/>
                <a:gdLst>
                  <a:gd name="T0" fmla="*/ 0 w 5"/>
                  <a:gd name="T1" fmla="*/ 52 h 52"/>
                  <a:gd name="T2" fmla="*/ 2 w 5"/>
                  <a:gd name="T3" fmla="*/ 39 h 52"/>
                  <a:gd name="T4" fmla="*/ 2 w 5"/>
                  <a:gd name="T5" fmla="*/ 22 h 52"/>
                  <a:gd name="T6" fmla="*/ 5 w 5"/>
                  <a:gd name="T7" fmla="*/ 4 h 52"/>
                  <a:gd name="T8" fmla="*/ 5 w 5"/>
                  <a:gd name="T9" fmla="*/ 0 h 52"/>
                  <a:gd name="T10" fmla="*/ 5 w 5"/>
                  <a:gd name="T11" fmla="*/ 0 h 52"/>
                  <a:gd name="T12" fmla="*/ 0 60000 65536"/>
                  <a:gd name="T13" fmla="*/ 0 60000 65536"/>
                  <a:gd name="T14" fmla="*/ 0 60000 65536"/>
                  <a:gd name="T15" fmla="*/ 0 60000 65536"/>
                  <a:gd name="T16" fmla="*/ 0 60000 65536"/>
                  <a:gd name="T17" fmla="*/ 0 60000 65536"/>
                  <a:gd name="T18" fmla="*/ 0 w 5"/>
                  <a:gd name="T19" fmla="*/ 0 h 52"/>
                  <a:gd name="T20" fmla="*/ 5 w 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 h="52">
                    <a:moveTo>
                      <a:pt x="0" y="52"/>
                    </a:moveTo>
                    <a:lnTo>
                      <a:pt x="2" y="39"/>
                    </a:lnTo>
                    <a:lnTo>
                      <a:pt x="2" y="22"/>
                    </a:lnTo>
                    <a:lnTo>
                      <a:pt x="5"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51" name="Freeform 721"/>
              <p:cNvSpPr>
                <a:spLocks/>
              </p:cNvSpPr>
              <p:nvPr/>
            </p:nvSpPr>
            <p:spPr bwMode="auto">
              <a:xfrm>
                <a:off x="4301" y="968"/>
                <a:ext cx="5" cy="52"/>
              </a:xfrm>
              <a:custGeom>
                <a:avLst/>
                <a:gdLst>
                  <a:gd name="T0" fmla="*/ 0 w 5"/>
                  <a:gd name="T1" fmla="*/ 0 h 52"/>
                  <a:gd name="T2" fmla="*/ 0 w 5"/>
                  <a:gd name="T3" fmla="*/ 0 h 52"/>
                  <a:gd name="T4" fmla="*/ 0 w 5"/>
                  <a:gd name="T5" fmla="*/ 4 h 52"/>
                  <a:gd name="T6" fmla="*/ 2 w 5"/>
                  <a:gd name="T7" fmla="*/ 22 h 52"/>
                  <a:gd name="T8" fmla="*/ 2 w 5"/>
                  <a:gd name="T9" fmla="*/ 39 h 52"/>
                  <a:gd name="T10" fmla="*/ 5 w 5"/>
                  <a:gd name="T11" fmla="*/ 52 h 52"/>
                  <a:gd name="T12" fmla="*/ 0 60000 65536"/>
                  <a:gd name="T13" fmla="*/ 0 60000 65536"/>
                  <a:gd name="T14" fmla="*/ 0 60000 65536"/>
                  <a:gd name="T15" fmla="*/ 0 60000 65536"/>
                  <a:gd name="T16" fmla="*/ 0 60000 65536"/>
                  <a:gd name="T17" fmla="*/ 0 60000 65536"/>
                  <a:gd name="T18" fmla="*/ 0 w 5"/>
                  <a:gd name="T19" fmla="*/ 0 h 52"/>
                  <a:gd name="T20" fmla="*/ 5 w 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 h="52">
                    <a:moveTo>
                      <a:pt x="0" y="0"/>
                    </a:moveTo>
                    <a:lnTo>
                      <a:pt x="0" y="0"/>
                    </a:lnTo>
                    <a:lnTo>
                      <a:pt x="0" y="4"/>
                    </a:lnTo>
                    <a:lnTo>
                      <a:pt x="2" y="22"/>
                    </a:lnTo>
                    <a:lnTo>
                      <a:pt x="2" y="39"/>
                    </a:lnTo>
                    <a:lnTo>
                      <a:pt x="5" y="52"/>
                    </a:lnTo>
                  </a:path>
                </a:pathLst>
              </a:custGeom>
              <a:solidFill>
                <a:srgbClr val="CC00CC"/>
              </a:solidFill>
              <a:ln w="12700">
                <a:solidFill>
                  <a:srgbClr val="CC00CC"/>
                </a:solidFill>
                <a:prstDash val="solid"/>
                <a:round/>
                <a:headEnd/>
                <a:tailEnd/>
              </a:ln>
            </p:spPr>
            <p:txBody>
              <a:bodyPr/>
              <a:lstStyle/>
              <a:p>
                <a:endParaRPr lang="es-ES"/>
              </a:p>
            </p:txBody>
          </p:sp>
          <p:sp>
            <p:nvSpPr>
              <p:cNvPr id="131052" name="Freeform 722"/>
              <p:cNvSpPr>
                <a:spLocks/>
              </p:cNvSpPr>
              <p:nvPr/>
            </p:nvSpPr>
            <p:spPr bwMode="auto">
              <a:xfrm>
                <a:off x="4306"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053" name="Freeform 723"/>
              <p:cNvSpPr>
                <a:spLocks/>
              </p:cNvSpPr>
              <p:nvPr/>
            </p:nvSpPr>
            <p:spPr bwMode="auto">
              <a:xfrm>
                <a:off x="4313" y="1059"/>
                <a:ext cx="6" cy="53"/>
              </a:xfrm>
              <a:custGeom>
                <a:avLst/>
                <a:gdLst>
                  <a:gd name="T0" fmla="*/ 0 w 6"/>
                  <a:gd name="T1" fmla="*/ 0 h 53"/>
                  <a:gd name="T2" fmla="*/ 3 w 6"/>
                  <a:gd name="T3" fmla="*/ 22 h 53"/>
                  <a:gd name="T4" fmla="*/ 6 w 6"/>
                  <a:gd name="T5" fmla="*/ 53 h 53"/>
                  <a:gd name="T6" fmla="*/ 0 60000 65536"/>
                  <a:gd name="T7" fmla="*/ 0 60000 65536"/>
                  <a:gd name="T8" fmla="*/ 0 60000 65536"/>
                  <a:gd name="T9" fmla="*/ 0 w 6"/>
                  <a:gd name="T10" fmla="*/ 0 h 53"/>
                  <a:gd name="T11" fmla="*/ 6 w 6"/>
                  <a:gd name="T12" fmla="*/ 53 h 53"/>
                </a:gdLst>
                <a:ahLst/>
                <a:cxnLst>
                  <a:cxn ang="T6">
                    <a:pos x="T0" y="T1"/>
                  </a:cxn>
                  <a:cxn ang="T7">
                    <a:pos x="T2" y="T3"/>
                  </a:cxn>
                  <a:cxn ang="T8">
                    <a:pos x="T4" y="T5"/>
                  </a:cxn>
                </a:cxnLst>
                <a:rect l="T9" t="T10" r="T11" b="T12"/>
                <a:pathLst>
                  <a:path w="6" h="53">
                    <a:moveTo>
                      <a:pt x="0" y="0"/>
                    </a:moveTo>
                    <a:lnTo>
                      <a:pt x="3" y="22"/>
                    </a:lnTo>
                    <a:lnTo>
                      <a:pt x="6" y="53"/>
                    </a:lnTo>
                  </a:path>
                </a:pathLst>
              </a:custGeom>
              <a:solidFill>
                <a:srgbClr val="CC00CC"/>
              </a:solidFill>
              <a:ln w="12700">
                <a:solidFill>
                  <a:srgbClr val="CC00CC"/>
                </a:solidFill>
                <a:prstDash val="solid"/>
                <a:round/>
                <a:headEnd/>
                <a:tailEnd/>
              </a:ln>
            </p:spPr>
            <p:txBody>
              <a:bodyPr/>
              <a:lstStyle/>
              <a:p>
                <a:endParaRPr lang="es-ES"/>
              </a:p>
            </p:txBody>
          </p:sp>
          <p:sp>
            <p:nvSpPr>
              <p:cNvPr id="131054" name="Freeform 724"/>
              <p:cNvSpPr>
                <a:spLocks/>
              </p:cNvSpPr>
              <p:nvPr/>
            </p:nvSpPr>
            <p:spPr bwMode="auto">
              <a:xfrm>
                <a:off x="4319" y="1112"/>
                <a:ext cx="5" cy="78"/>
              </a:xfrm>
              <a:custGeom>
                <a:avLst/>
                <a:gdLst>
                  <a:gd name="T0" fmla="*/ 0 w 5"/>
                  <a:gd name="T1" fmla="*/ 0 h 78"/>
                  <a:gd name="T2" fmla="*/ 0 w 5"/>
                  <a:gd name="T3" fmla="*/ 8 h 78"/>
                  <a:gd name="T4" fmla="*/ 0 w 5"/>
                  <a:gd name="T5" fmla="*/ 21 h 78"/>
                  <a:gd name="T6" fmla="*/ 2 w 5"/>
                  <a:gd name="T7" fmla="*/ 48 h 78"/>
                  <a:gd name="T8" fmla="*/ 2 w 5"/>
                  <a:gd name="T9" fmla="*/ 61 h 78"/>
                  <a:gd name="T10" fmla="*/ 2 w 5"/>
                  <a:gd name="T11" fmla="*/ 69 h 78"/>
                  <a:gd name="T12" fmla="*/ 5 w 5"/>
                  <a:gd name="T13" fmla="*/ 78 h 78"/>
                  <a:gd name="T14" fmla="*/ 5 w 5"/>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8"/>
                  <a:gd name="T26" fmla="*/ 5 w 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8">
                    <a:moveTo>
                      <a:pt x="0" y="0"/>
                    </a:moveTo>
                    <a:lnTo>
                      <a:pt x="0" y="8"/>
                    </a:lnTo>
                    <a:lnTo>
                      <a:pt x="0" y="21"/>
                    </a:lnTo>
                    <a:lnTo>
                      <a:pt x="2" y="48"/>
                    </a:lnTo>
                    <a:lnTo>
                      <a:pt x="2" y="61"/>
                    </a:lnTo>
                    <a:lnTo>
                      <a:pt x="2" y="69"/>
                    </a:lnTo>
                    <a:lnTo>
                      <a:pt x="5" y="78"/>
                    </a:lnTo>
                  </a:path>
                </a:pathLst>
              </a:custGeom>
              <a:solidFill>
                <a:srgbClr val="CC00CC"/>
              </a:solidFill>
              <a:ln w="12700">
                <a:solidFill>
                  <a:srgbClr val="CC00CC"/>
                </a:solidFill>
                <a:prstDash val="solid"/>
                <a:round/>
                <a:headEnd/>
                <a:tailEnd/>
              </a:ln>
            </p:spPr>
            <p:txBody>
              <a:bodyPr/>
              <a:lstStyle/>
              <a:p>
                <a:endParaRPr lang="es-ES"/>
              </a:p>
            </p:txBody>
          </p:sp>
          <p:sp>
            <p:nvSpPr>
              <p:cNvPr id="131055" name="Freeform 725"/>
              <p:cNvSpPr>
                <a:spLocks/>
              </p:cNvSpPr>
              <p:nvPr/>
            </p:nvSpPr>
            <p:spPr bwMode="auto">
              <a:xfrm>
                <a:off x="4324" y="1099"/>
                <a:ext cx="7" cy="91"/>
              </a:xfrm>
              <a:custGeom>
                <a:avLst/>
                <a:gdLst>
                  <a:gd name="T0" fmla="*/ 0 w 7"/>
                  <a:gd name="T1" fmla="*/ 91 h 91"/>
                  <a:gd name="T2" fmla="*/ 0 w 7"/>
                  <a:gd name="T3" fmla="*/ 87 h 91"/>
                  <a:gd name="T4" fmla="*/ 2 w 7"/>
                  <a:gd name="T5" fmla="*/ 78 h 91"/>
                  <a:gd name="T6" fmla="*/ 2 w 7"/>
                  <a:gd name="T7" fmla="*/ 65 h 91"/>
                  <a:gd name="T8" fmla="*/ 2 w 7"/>
                  <a:gd name="T9" fmla="*/ 52 h 91"/>
                  <a:gd name="T10" fmla="*/ 5 w 7"/>
                  <a:gd name="T11" fmla="*/ 21 h 91"/>
                  <a:gd name="T12" fmla="*/ 7 w 7"/>
                  <a:gd name="T13" fmla="*/ 8 h 91"/>
                  <a:gd name="T14" fmla="*/ 7 w 7"/>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1"/>
                  <a:gd name="T26" fmla="*/ 7 w 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1">
                    <a:moveTo>
                      <a:pt x="0" y="91"/>
                    </a:moveTo>
                    <a:lnTo>
                      <a:pt x="0" y="87"/>
                    </a:lnTo>
                    <a:lnTo>
                      <a:pt x="2" y="78"/>
                    </a:lnTo>
                    <a:lnTo>
                      <a:pt x="2" y="65"/>
                    </a:lnTo>
                    <a:lnTo>
                      <a:pt x="2" y="52"/>
                    </a:lnTo>
                    <a:lnTo>
                      <a:pt x="5" y="21"/>
                    </a:lnTo>
                    <a:lnTo>
                      <a:pt x="7" y="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56" name="Freeform 726"/>
              <p:cNvSpPr>
                <a:spLocks/>
              </p:cNvSpPr>
              <p:nvPr/>
            </p:nvSpPr>
            <p:spPr bwMode="auto">
              <a:xfrm>
                <a:off x="4331" y="1055"/>
                <a:ext cx="5" cy="44"/>
              </a:xfrm>
              <a:custGeom>
                <a:avLst/>
                <a:gdLst>
                  <a:gd name="T0" fmla="*/ 0 w 5"/>
                  <a:gd name="T1" fmla="*/ 44 h 44"/>
                  <a:gd name="T2" fmla="*/ 3 w 5"/>
                  <a:gd name="T3" fmla="*/ 31 h 44"/>
                  <a:gd name="T4" fmla="*/ 3 w 5"/>
                  <a:gd name="T5" fmla="*/ 18 h 44"/>
                  <a:gd name="T6" fmla="*/ 5 w 5"/>
                  <a:gd name="T7" fmla="*/ 0 h 44"/>
                  <a:gd name="T8" fmla="*/ 0 60000 65536"/>
                  <a:gd name="T9" fmla="*/ 0 60000 65536"/>
                  <a:gd name="T10" fmla="*/ 0 60000 65536"/>
                  <a:gd name="T11" fmla="*/ 0 60000 65536"/>
                  <a:gd name="T12" fmla="*/ 0 w 5"/>
                  <a:gd name="T13" fmla="*/ 0 h 44"/>
                  <a:gd name="T14" fmla="*/ 5 w 5"/>
                  <a:gd name="T15" fmla="*/ 44 h 44"/>
                </a:gdLst>
                <a:ahLst/>
                <a:cxnLst>
                  <a:cxn ang="T8">
                    <a:pos x="T0" y="T1"/>
                  </a:cxn>
                  <a:cxn ang="T9">
                    <a:pos x="T2" y="T3"/>
                  </a:cxn>
                  <a:cxn ang="T10">
                    <a:pos x="T4" y="T5"/>
                  </a:cxn>
                  <a:cxn ang="T11">
                    <a:pos x="T6" y="T7"/>
                  </a:cxn>
                </a:cxnLst>
                <a:rect l="T12" t="T13" r="T14" b="T15"/>
                <a:pathLst>
                  <a:path w="5" h="44">
                    <a:moveTo>
                      <a:pt x="0" y="44"/>
                    </a:moveTo>
                    <a:lnTo>
                      <a:pt x="3" y="31"/>
                    </a:lnTo>
                    <a:lnTo>
                      <a:pt x="3" y="18"/>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57" name="Freeform 727"/>
              <p:cNvSpPr>
                <a:spLocks/>
              </p:cNvSpPr>
              <p:nvPr/>
            </p:nvSpPr>
            <p:spPr bwMode="auto">
              <a:xfrm>
                <a:off x="4336" y="1029"/>
                <a:ext cx="6" cy="26"/>
              </a:xfrm>
              <a:custGeom>
                <a:avLst/>
                <a:gdLst>
                  <a:gd name="T0" fmla="*/ 0 w 6"/>
                  <a:gd name="T1" fmla="*/ 26 h 26"/>
                  <a:gd name="T2" fmla="*/ 3 w 6"/>
                  <a:gd name="T3" fmla="*/ 13 h 26"/>
                  <a:gd name="T4" fmla="*/ 6 w 6"/>
                  <a:gd name="T5" fmla="*/ 9 h 26"/>
                  <a:gd name="T6" fmla="*/ 6 w 6"/>
                  <a:gd name="T7" fmla="*/ 0 h 26"/>
                  <a:gd name="T8" fmla="*/ 0 60000 65536"/>
                  <a:gd name="T9" fmla="*/ 0 60000 65536"/>
                  <a:gd name="T10" fmla="*/ 0 60000 65536"/>
                  <a:gd name="T11" fmla="*/ 0 60000 65536"/>
                  <a:gd name="T12" fmla="*/ 0 w 6"/>
                  <a:gd name="T13" fmla="*/ 0 h 26"/>
                  <a:gd name="T14" fmla="*/ 6 w 6"/>
                  <a:gd name="T15" fmla="*/ 26 h 26"/>
                </a:gdLst>
                <a:ahLst/>
                <a:cxnLst>
                  <a:cxn ang="T8">
                    <a:pos x="T0" y="T1"/>
                  </a:cxn>
                  <a:cxn ang="T9">
                    <a:pos x="T2" y="T3"/>
                  </a:cxn>
                  <a:cxn ang="T10">
                    <a:pos x="T4" y="T5"/>
                  </a:cxn>
                  <a:cxn ang="T11">
                    <a:pos x="T6" y="T7"/>
                  </a:cxn>
                </a:cxnLst>
                <a:rect l="T12" t="T13" r="T14" b="T15"/>
                <a:pathLst>
                  <a:path w="6" h="26">
                    <a:moveTo>
                      <a:pt x="0" y="26"/>
                    </a:moveTo>
                    <a:lnTo>
                      <a:pt x="3" y="13"/>
                    </a:lnTo>
                    <a:lnTo>
                      <a:pt x="6" y="9"/>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1058" name="Freeform 728"/>
              <p:cNvSpPr>
                <a:spLocks/>
              </p:cNvSpPr>
              <p:nvPr/>
            </p:nvSpPr>
            <p:spPr bwMode="auto">
              <a:xfrm>
                <a:off x="4342" y="959"/>
                <a:ext cx="5" cy="70"/>
              </a:xfrm>
              <a:custGeom>
                <a:avLst/>
                <a:gdLst>
                  <a:gd name="T0" fmla="*/ 0 w 5"/>
                  <a:gd name="T1" fmla="*/ 70 h 70"/>
                  <a:gd name="T2" fmla="*/ 0 w 5"/>
                  <a:gd name="T3" fmla="*/ 53 h 70"/>
                  <a:gd name="T4" fmla="*/ 2 w 5"/>
                  <a:gd name="T5" fmla="*/ 35 h 70"/>
                  <a:gd name="T6" fmla="*/ 2 w 5"/>
                  <a:gd name="T7" fmla="*/ 13 h 70"/>
                  <a:gd name="T8" fmla="*/ 5 w 5"/>
                  <a:gd name="T9" fmla="*/ 0 h 70"/>
                  <a:gd name="T10" fmla="*/ 0 60000 65536"/>
                  <a:gd name="T11" fmla="*/ 0 60000 65536"/>
                  <a:gd name="T12" fmla="*/ 0 60000 65536"/>
                  <a:gd name="T13" fmla="*/ 0 60000 65536"/>
                  <a:gd name="T14" fmla="*/ 0 60000 65536"/>
                  <a:gd name="T15" fmla="*/ 0 w 5"/>
                  <a:gd name="T16" fmla="*/ 0 h 70"/>
                  <a:gd name="T17" fmla="*/ 5 w 5"/>
                  <a:gd name="T18" fmla="*/ 70 h 70"/>
                </a:gdLst>
                <a:ahLst/>
                <a:cxnLst>
                  <a:cxn ang="T10">
                    <a:pos x="T0" y="T1"/>
                  </a:cxn>
                  <a:cxn ang="T11">
                    <a:pos x="T2" y="T3"/>
                  </a:cxn>
                  <a:cxn ang="T12">
                    <a:pos x="T4" y="T5"/>
                  </a:cxn>
                  <a:cxn ang="T13">
                    <a:pos x="T6" y="T7"/>
                  </a:cxn>
                  <a:cxn ang="T14">
                    <a:pos x="T8" y="T9"/>
                  </a:cxn>
                </a:cxnLst>
                <a:rect l="T15" t="T16" r="T17" b="T18"/>
                <a:pathLst>
                  <a:path w="5" h="70">
                    <a:moveTo>
                      <a:pt x="0" y="70"/>
                    </a:moveTo>
                    <a:lnTo>
                      <a:pt x="0" y="53"/>
                    </a:lnTo>
                    <a:lnTo>
                      <a:pt x="2" y="35"/>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59" name="Freeform 729"/>
              <p:cNvSpPr>
                <a:spLocks/>
              </p:cNvSpPr>
              <p:nvPr/>
            </p:nvSpPr>
            <p:spPr bwMode="auto">
              <a:xfrm>
                <a:off x="4347" y="946"/>
                <a:ext cx="7" cy="13"/>
              </a:xfrm>
              <a:custGeom>
                <a:avLst/>
                <a:gdLst>
                  <a:gd name="T0" fmla="*/ 0 w 7"/>
                  <a:gd name="T1" fmla="*/ 13 h 13"/>
                  <a:gd name="T2" fmla="*/ 2 w 7"/>
                  <a:gd name="T3" fmla="*/ 5 h 13"/>
                  <a:gd name="T4" fmla="*/ 7 w 7"/>
                  <a:gd name="T5" fmla="*/ 0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13"/>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60" name="Freeform 730"/>
              <p:cNvSpPr>
                <a:spLocks/>
              </p:cNvSpPr>
              <p:nvPr/>
            </p:nvSpPr>
            <p:spPr bwMode="auto">
              <a:xfrm>
                <a:off x="4354" y="929"/>
                <a:ext cx="5" cy="17"/>
              </a:xfrm>
              <a:custGeom>
                <a:avLst/>
                <a:gdLst>
                  <a:gd name="T0" fmla="*/ 0 w 5"/>
                  <a:gd name="T1" fmla="*/ 17 h 17"/>
                  <a:gd name="T2" fmla="*/ 3 w 5"/>
                  <a:gd name="T3" fmla="*/ 9 h 17"/>
                  <a:gd name="T4" fmla="*/ 5 w 5"/>
                  <a:gd name="T5" fmla="*/ 0 h 17"/>
                  <a:gd name="T6" fmla="*/ 0 60000 65536"/>
                  <a:gd name="T7" fmla="*/ 0 60000 65536"/>
                  <a:gd name="T8" fmla="*/ 0 60000 65536"/>
                  <a:gd name="T9" fmla="*/ 0 w 5"/>
                  <a:gd name="T10" fmla="*/ 0 h 17"/>
                  <a:gd name="T11" fmla="*/ 5 w 5"/>
                  <a:gd name="T12" fmla="*/ 17 h 17"/>
                </a:gdLst>
                <a:ahLst/>
                <a:cxnLst>
                  <a:cxn ang="T6">
                    <a:pos x="T0" y="T1"/>
                  </a:cxn>
                  <a:cxn ang="T7">
                    <a:pos x="T2" y="T3"/>
                  </a:cxn>
                  <a:cxn ang="T8">
                    <a:pos x="T4" y="T5"/>
                  </a:cxn>
                </a:cxnLst>
                <a:rect l="T9" t="T10" r="T11" b="T12"/>
                <a:pathLst>
                  <a:path w="5" h="17">
                    <a:moveTo>
                      <a:pt x="0" y="17"/>
                    </a:moveTo>
                    <a:lnTo>
                      <a:pt x="3" y="9"/>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61" name="Line 731"/>
              <p:cNvSpPr>
                <a:spLocks noChangeShapeType="1"/>
              </p:cNvSpPr>
              <p:nvPr/>
            </p:nvSpPr>
            <p:spPr bwMode="auto">
              <a:xfrm flipV="1">
                <a:off x="4359" y="916"/>
                <a:ext cx="6" cy="13"/>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62" name="Freeform 732"/>
              <p:cNvSpPr>
                <a:spLocks/>
              </p:cNvSpPr>
              <p:nvPr/>
            </p:nvSpPr>
            <p:spPr bwMode="auto">
              <a:xfrm>
                <a:off x="4365" y="907"/>
                <a:ext cx="7" cy="9"/>
              </a:xfrm>
              <a:custGeom>
                <a:avLst/>
                <a:gdLst>
                  <a:gd name="T0" fmla="*/ 0 w 7"/>
                  <a:gd name="T1" fmla="*/ 9 h 9"/>
                  <a:gd name="T2" fmla="*/ 2 w 7"/>
                  <a:gd name="T3" fmla="*/ 5 h 9"/>
                  <a:gd name="T4" fmla="*/ 7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0" y="9"/>
                    </a:moveTo>
                    <a:lnTo>
                      <a:pt x="2" y="5"/>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63" name="Freeform 736"/>
              <p:cNvSpPr>
                <a:spLocks/>
              </p:cNvSpPr>
              <p:nvPr/>
            </p:nvSpPr>
            <p:spPr bwMode="auto">
              <a:xfrm>
                <a:off x="4390" y="920"/>
                <a:ext cx="5" cy="22"/>
              </a:xfrm>
              <a:custGeom>
                <a:avLst/>
                <a:gdLst>
                  <a:gd name="T0" fmla="*/ 0 w 5"/>
                  <a:gd name="T1" fmla="*/ 0 h 22"/>
                  <a:gd name="T2" fmla="*/ 3 w 5"/>
                  <a:gd name="T3" fmla="*/ 9 h 22"/>
                  <a:gd name="T4" fmla="*/ 5 w 5"/>
                  <a:gd name="T5" fmla="*/ 22 h 22"/>
                  <a:gd name="T6" fmla="*/ 0 60000 65536"/>
                  <a:gd name="T7" fmla="*/ 0 60000 65536"/>
                  <a:gd name="T8" fmla="*/ 0 60000 65536"/>
                  <a:gd name="T9" fmla="*/ 0 w 5"/>
                  <a:gd name="T10" fmla="*/ 0 h 22"/>
                  <a:gd name="T11" fmla="*/ 5 w 5"/>
                  <a:gd name="T12" fmla="*/ 22 h 22"/>
                </a:gdLst>
                <a:ahLst/>
                <a:cxnLst>
                  <a:cxn ang="T6">
                    <a:pos x="T0" y="T1"/>
                  </a:cxn>
                  <a:cxn ang="T7">
                    <a:pos x="T2" y="T3"/>
                  </a:cxn>
                  <a:cxn ang="T8">
                    <a:pos x="T4" y="T5"/>
                  </a:cxn>
                </a:cxnLst>
                <a:rect l="T9" t="T10" r="T11" b="T12"/>
                <a:pathLst>
                  <a:path w="5" h="22">
                    <a:moveTo>
                      <a:pt x="0" y="0"/>
                    </a:moveTo>
                    <a:lnTo>
                      <a:pt x="3" y="9"/>
                    </a:lnTo>
                    <a:lnTo>
                      <a:pt x="5" y="22"/>
                    </a:lnTo>
                  </a:path>
                </a:pathLst>
              </a:custGeom>
              <a:solidFill>
                <a:srgbClr val="CC00CC"/>
              </a:solidFill>
              <a:ln w="12700">
                <a:solidFill>
                  <a:srgbClr val="CC00CC"/>
                </a:solidFill>
                <a:prstDash val="solid"/>
                <a:round/>
                <a:headEnd/>
                <a:tailEnd/>
              </a:ln>
            </p:spPr>
            <p:txBody>
              <a:bodyPr/>
              <a:lstStyle/>
              <a:p>
                <a:endParaRPr lang="es-ES"/>
              </a:p>
            </p:txBody>
          </p:sp>
          <p:sp>
            <p:nvSpPr>
              <p:cNvPr id="131064" name="Freeform 737"/>
              <p:cNvSpPr>
                <a:spLocks/>
              </p:cNvSpPr>
              <p:nvPr/>
            </p:nvSpPr>
            <p:spPr bwMode="auto">
              <a:xfrm>
                <a:off x="4395" y="942"/>
                <a:ext cx="5" cy="30"/>
              </a:xfrm>
              <a:custGeom>
                <a:avLst/>
                <a:gdLst>
                  <a:gd name="T0" fmla="*/ 0 w 5"/>
                  <a:gd name="T1" fmla="*/ 0 h 30"/>
                  <a:gd name="T2" fmla="*/ 3 w 5"/>
                  <a:gd name="T3" fmla="*/ 17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7"/>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1065" name="Freeform 738"/>
              <p:cNvSpPr>
                <a:spLocks/>
              </p:cNvSpPr>
              <p:nvPr/>
            </p:nvSpPr>
            <p:spPr bwMode="auto">
              <a:xfrm>
                <a:off x="4400" y="972"/>
                <a:ext cx="8" cy="9"/>
              </a:xfrm>
              <a:custGeom>
                <a:avLst/>
                <a:gdLst>
                  <a:gd name="T0" fmla="*/ 0 w 8"/>
                  <a:gd name="T1" fmla="*/ 0 h 9"/>
                  <a:gd name="T2" fmla="*/ 3 w 8"/>
                  <a:gd name="T3" fmla="*/ 5 h 9"/>
                  <a:gd name="T4" fmla="*/ 8 w 8"/>
                  <a:gd name="T5" fmla="*/ 9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0" y="0"/>
                    </a:moveTo>
                    <a:lnTo>
                      <a:pt x="3" y="5"/>
                    </a:lnTo>
                    <a:lnTo>
                      <a:pt x="8" y="9"/>
                    </a:lnTo>
                  </a:path>
                </a:pathLst>
              </a:custGeom>
              <a:solidFill>
                <a:srgbClr val="CC00CC"/>
              </a:solidFill>
              <a:ln w="12700">
                <a:solidFill>
                  <a:srgbClr val="CC00CC"/>
                </a:solidFill>
                <a:prstDash val="solid"/>
                <a:round/>
                <a:headEnd/>
                <a:tailEnd/>
              </a:ln>
            </p:spPr>
            <p:txBody>
              <a:bodyPr/>
              <a:lstStyle/>
              <a:p>
                <a:endParaRPr lang="es-ES"/>
              </a:p>
            </p:txBody>
          </p:sp>
          <p:sp>
            <p:nvSpPr>
              <p:cNvPr id="131066" name="Freeform 739"/>
              <p:cNvSpPr>
                <a:spLocks/>
              </p:cNvSpPr>
              <p:nvPr/>
            </p:nvSpPr>
            <p:spPr bwMode="auto">
              <a:xfrm>
                <a:off x="4408" y="981"/>
                <a:ext cx="5" cy="9"/>
              </a:xfrm>
              <a:custGeom>
                <a:avLst/>
                <a:gdLst>
                  <a:gd name="T0" fmla="*/ 0 w 5"/>
                  <a:gd name="T1" fmla="*/ 0 h 9"/>
                  <a:gd name="T2" fmla="*/ 3 w 5"/>
                  <a:gd name="T3" fmla="*/ 4 h 9"/>
                  <a:gd name="T4" fmla="*/ 5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0"/>
                    </a:moveTo>
                    <a:lnTo>
                      <a:pt x="3" y="4"/>
                    </a:lnTo>
                    <a:lnTo>
                      <a:pt x="5" y="9"/>
                    </a:lnTo>
                  </a:path>
                </a:pathLst>
              </a:custGeom>
              <a:solidFill>
                <a:srgbClr val="CC00CC"/>
              </a:solidFill>
              <a:ln w="12700">
                <a:solidFill>
                  <a:srgbClr val="CC00CC"/>
                </a:solidFill>
                <a:prstDash val="solid"/>
                <a:round/>
                <a:headEnd/>
                <a:tailEnd/>
              </a:ln>
            </p:spPr>
            <p:txBody>
              <a:bodyPr/>
              <a:lstStyle/>
              <a:p>
                <a:endParaRPr lang="es-ES"/>
              </a:p>
            </p:txBody>
          </p:sp>
          <p:sp>
            <p:nvSpPr>
              <p:cNvPr id="131067" name="Freeform 740"/>
              <p:cNvSpPr>
                <a:spLocks/>
              </p:cNvSpPr>
              <p:nvPr/>
            </p:nvSpPr>
            <p:spPr bwMode="auto">
              <a:xfrm>
                <a:off x="4413" y="990"/>
                <a:ext cx="5" cy="30"/>
              </a:xfrm>
              <a:custGeom>
                <a:avLst/>
                <a:gdLst>
                  <a:gd name="T0" fmla="*/ 0 w 5"/>
                  <a:gd name="T1" fmla="*/ 0 h 30"/>
                  <a:gd name="T2" fmla="*/ 3 w 5"/>
                  <a:gd name="T3" fmla="*/ 13 h 30"/>
                  <a:gd name="T4" fmla="*/ 5 w 5"/>
                  <a:gd name="T5" fmla="*/ 30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3" y="13"/>
                    </a:lnTo>
                    <a:lnTo>
                      <a:pt x="5" y="30"/>
                    </a:lnTo>
                  </a:path>
                </a:pathLst>
              </a:custGeom>
              <a:solidFill>
                <a:srgbClr val="CC00CC"/>
              </a:solidFill>
              <a:ln w="12700">
                <a:solidFill>
                  <a:srgbClr val="CC00CC"/>
                </a:solidFill>
                <a:prstDash val="solid"/>
                <a:round/>
                <a:headEnd/>
                <a:tailEnd/>
              </a:ln>
            </p:spPr>
            <p:txBody>
              <a:bodyPr/>
              <a:lstStyle/>
              <a:p>
                <a:endParaRPr lang="es-ES"/>
              </a:p>
            </p:txBody>
          </p:sp>
          <p:sp>
            <p:nvSpPr>
              <p:cNvPr id="131068" name="Freeform 741"/>
              <p:cNvSpPr>
                <a:spLocks/>
              </p:cNvSpPr>
              <p:nvPr/>
            </p:nvSpPr>
            <p:spPr bwMode="auto">
              <a:xfrm>
                <a:off x="4418" y="1020"/>
                <a:ext cx="8" cy="39"/>
              </a:xfrm>
              <a:custGeom>
                <a:avLst/>
                <a:gdLst>
                  <a:gd name="T0" fmla="*/ 0 w 8"/>
                  <a:gd name="T1" fmla="*/ 0 h 39"/>
                  <a:gd name="T2" fmla="*/ 3 w 8"/>
                  <a:gd name="T3" fmla="*/ 9 h 39"/>
                  <a:gd name="T4" fmla="*/ 3 w 8"/>
                  <a:gd name="T5" fmla="*/ 22 h 39"/>
                  <a:gd name="T6" fmla="*/ 5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9"/>
                    </a:lnTo>
                    <a:lnTo>
                      <a:pt x="3" y="22"/>
                    </a:lnTo>
                    <a:lnTo>
                      <a:pt x="5" y="31"/>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1069" name="Freeform 742"/>
              <p:cNvSpPr>
                <a:spLocks/>
              </p:cNvSpPr>
              <p:nvPr/>
            </p:nvSpPr>
            <p:spPr bwMode="auto">
              <a:xfrm>
                <a:off x="4426" y="1059"/>
                <a:ext cx="5" cy="5"/>
              </a:xfrm>
              <a:custGeom>
                <a:avLst/>
                <a:gdLst>
                  <a:gd name="T0" fmla="*/ 0 w 5"/>
                  <a:gd name="T1" fmla="*/ 0 h 5"/>
                  <a:gd name="T2" fmla="*/ 2 w 5"/>
                  <a:gd name="T3" fmla="*/ 5 h 5"/>
                  <a:gd name="T4" fmla="*/ 5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2" y="5"/>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70" name="Freeform 743"/>
              <p:cNvSpPr>
                <a:spLocks/>
              </p:cNvSpPr>
              <p:nvPr/>
            </p:nvSpPr>
            <p:spPr bwMode="auto">
              <a:xfrm>
                <a:off x="4431" y="1020"/>
                <a:ext cx="5" cy="39"/>
              </a:xfrm>
              <a:custGeom>
                <a:avLst/>
                <a:gdLst>
                  <a:gd name="T0" fmla="*/ 0 w 5"/>
                  <a:gd name="T1" fmla="*/ 39 h 39"/>
                  <a:gd name="T2" fmla="*/ 0 w 5"/>
                  <a:gd name="T3" fmla="*/ 31 h 39"/>
                  <a:gd name="T4" fmla="*/ 3 w 5"/>
                  <a:gd name="T5" fmla="*/ 22 h 39"/>
                  <a:gd name="T6" fmla="*/ 5 w 5"/>
                  <a:gd name="T7" fmla="*/ 0 h 39"/>
                  <a:gd name="T8" fmla="*/ 0 60000 65536"/>
                  <a:gd name="T9" fmla="*/ 0 60000 65536"/>
                  <a:gd name="T10" fmla="*/ 0 60000 65536"/>
                  <a:gd name="T11" fmla="*/ 0 60000 65536"/>
                  <a:gd name="T12" fmla="*/ 0 w 5"/>
                  <a:gd name="T13" fmla="*/ 0 h 39"/>
                  <a:gd name="T14" fmla="*/ 5 w 5"/>
                  <a:gd name="T15" fmla="*/ 39 h 39"/>
                </a:gdLst>
                <a:ahLst/>
                <a:cxnLst>
                  <a:cxn ang="T8">
                    <a:pos x="T0" y="T1"/>
                  </a:cxn>
                  <a:cxn ang="T9">
                    <a:pos x="T2" y="T3"/>
                  </a:cxn>
                  <a:cxn ang="T10">
                    <a:pos x="T4" y="T5"/>
                  </a:cxn>
                  <a:cxn ang="T11">
                    <a:pos x="T6" y="T7"/>
                  </a:cxn>
                </a:cxnLst>
                <a:rect l="T12" t="T13" r="T14" b="T15"/>
                <a:pathLst>
                  <a:path w="5" h="39">
                    <a:moveTo>
                      <a:pt x="0" y="39"/>
                    </a:moveTo>
                    <a:lnTo>
                      <a:pt x="0" y="31"/>
                    </a:lnTo>
                    <a:lnTo>
                      <a:pt x="3" y="22"/>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71" name="Freeform 744"/>
              <p:cNvSpPr>
                <a:spLocks/>
              </p:cNvSpPr>
              <p:nvPr/>
            </p:nvSpPr>
            <p:spPr bwMode="auto">
              <a:xfrm>
                <a:off x="4436" y="981"/>
                <a:ext cx="8" cy="39"/>
              </a:xfrm>
              <a:custGeom>
                <a:avLst/>
                <a:gdLst>
                  <a:gd name="T0" fmla="*/ 0 w 8"/>
                  <a:gd name="T1" fmla="*/ 39 h 39"/>
                  <a:gd name="T2" fmla="*/ 3 w 8"/>
                  <a:gd name="T3" fmla="*/ 26 h 39"/>
                  <a:gd name="T4" fmla="*/ 3 w 8"/>
                  <a:gd name="T5" fmla="*/ 13 h 39"/>
                  <a:gd name="T6" fmla="*/ 5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5"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72" name="Freeform 745"/>
              <p:cNvSpPr>
                <a:spLocks/>
              </p:cNvSpPr>
              <p:nvPr/>
            </p:nvSpPr>
            <p:spPr bwMode="auto">
              <a:xfrm>
                <a:off x="4444" y="981"/>
                <a:ext cx="5" cy="39"/>
              </a:xfrm>
              <a:custGeom>
                <a:avLst/>
                <a:gdLst>
                  <a:gd name="T0" fmla="*/ 0 w 5"/>
                  <a:gd name="T1" fmla="*/ 0 h 39"/>
                  <a:gd name="T2" fmla="*/ 2 w 5"/>
                  <a:gd name="T3" fmla="*/ 4 h 39"/>
                  <a:gd name="T4" fmla="*/ 2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2" y="4"/>
                    </a:lnTo>
                    <a:lnTo>
                      <a:pt x="2"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1073" name="Line 746"/>
              <p:cNvSpPr>
                <a:spLocks noChangeShapeType="1"/>
              </p:cNvSpPr>
              <p:nvPr/>
            </p:nvSpPr>
            <p:spPr bwMode="auto">
              <a:xfrm>
                <a:off x="4449"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74" name="Freeform 747"/>
              <p:cNvSpPr>
                <a:spLocks/>
              </p:cNvSpPr>
              <p:nvPr/>
            </p:nvSpPr>
            <p:spPr bwMode="auto">
              <a:xfrm>
                <a:off x="4454" y="1059"/>
                <a:ext cx="8" cy="40"/>
              </a:xfrm>
              <a:custGeom>
                <a:avLst/>
                <a:gdLst>
                  <a:gd name="T0" fmla="*/ 0 w 8"/>
                  <a:gd name="T1" fmla="*/ 0 h 40"/>
                  <a:gd name="T2" fmla="*/ 3 w 8"/>
                  <a:gd name="T3" fmla="*/ 18 h 40"/>
                  <a:gd name="T4" fmla="*/ 8 w 8"/>
                  <a:gd name="T5" fmla="*/ 4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0"/>
                    </a:moveTo>
                    <a:lnTo>
                      <a:pt x="3" y="18"/>
                    </a:lnTo>
                    <a:lnTo>
                      <a:pt x="8" y="40"/>
                    </a:lnTo>
                  </a:path>
                </a:pathLst>
              </a:custGeom>
              <a:solidFill>
                <a:srgbClr val="CC00CC"/>
              </a:solidFill>
              <a:ln w="12700">
                <a:solidFill>
                  <a:srgbClr val="CC00CC"/>
                </a:solidFill>
                <a:prstDash val="solid"/>
                <a:round/>
                <a:headEnd/>
                <a:tailEnd/>
              </a:ln>
            </p:spPr>
            <p:txBody>
              <a:bodyPr/>
              <a:lstStyle/>
              <a:p>
                <a:endParaRPr lang="es-ES"/>
              </a:p>
            </p:txBody>
          </p:sp>
          <p:sp>
            <p:nvSpPr>
              <p:cNvPr id="131075" name="Freeform 748"/>
              <p:cNvSpPr>
                <a:spLocks/>
              </p:cNvSpPr>
              <p:nvPr/>
            </p:nvSpPr>
            <p:spPr bwMode="auto">
              <a:xfrm>
                <a:off x="4462" y="1099"/>
                <a:ext cx="5" cy="43"/>
              </a:xfrm>
              <a:custGeom>
                <a:avLst/>
                <a:gdLst>
                  <a:gd name="T0" fmla="*/ 0 w 5"/>
                  <a:gd name="T1" fmla="*/ 0 h 43"/>
                  <a:gd name="T2" fmla="*/ 2 w 5"/>
                  <a:gd name="T3" fmla="*/ 13 h 43"/>
                  <a:gd name="T4" fmla="*/ 2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2" y="13"/>
                    </a:lnTo>
                    <a:lnTo>
                      <a:pt x="2"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1076" name="Freeform 749"/>
              <p:cNvSpPr>
                <a:spLocks/>
              </p:cNvSpPr>
              <p:nvPr/>
            </p:nvSpPr>
            <p:spPr bwMode="auto">
              <a:xfrm>
                <a:off x="4467" y="1099"/>
                <a:ext cx="5" cy="43"/>
              </a:xfrm>
              <a:custGeom>
                <a:avLst/>
                <a:gdLst>
                  <a:gd name="T0" fmla="*/ 0 w 5"/>
                  <a:gd name="T1" fmla="*/ 43 h 43"/>
                  <a:gd name="T2" fmla="*/ 0 w 5"/>
                  <a:gd name="T3" fmla="*/ 39 h 43"/>
                  <a:gd name="T4" fmla="*/ 2 w 5"/>
                  <a:gd name="T5" fmla="*/ 26 h 43"/>
                  <a:gd name="T6" fmla="*/ 2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2" y="26"/>
                    </a:lnTo>
                    <a:lnTo>
                      <a:pt x="2"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77" name="Freeform 750"/>
              <p:cNvSpPr>
                <a:spLocks/>
              </p:cNvSpPr>
              <p:nvPr/>
            </p:nvSpPr>
            <p:spPr bwMode="auto">
              <a:xfrm>
                <a:off x="4472" y="1059"/>
                <a:ext cx="8" cy="40"/>
              </a:xfrm>
              <a:custGeom>
                <a:avLst/>
                <a:gdLst>
                  <a:gd name="T0" fmla="*/ 0 w 8"/>
                  <a:gd name="T1" fmla="*/ 40 h 40"/>
                  <a:gd name="T2" fmla="*/ 2 w 8"/>
                  <a:gd name="T3" fmla="*/ 18 h 40"/>
                  <a:gd name="T4" fmla="*/ 8 w 8"/>
                  <a:gd name="T5" fmla="*/ 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40"/>
                    </a:moveTo>
                    <a:lnTo>
                      <a:pt x="2"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78" name="Line 751"/>
              <p:cNvSpPr>
                <a:spLocks noChangeShapeType="1"/>
              </p:cNvSpPr>
              <p:nvPr/>
            </p:nvSpPr>
            <p:spPr bwMode="auto">
              <a:xfrm flipV="1">
                <a:off x="4480"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79" name="Freeform 752"/>
              <p:cNvSpPr>
                <a:spLocks/>
              </p:cNvSpPr>
              <p:nvPr/>
            </p:nvSpPr>
            <p:spPr bwMode="auto">
              <a:xfrm>
                <a:off x="4485" y="981"/>
                <a:ext cx="5" cy="39"/>
              </a:xfrm>
              <a:custGeom>
                <a:avLst/>
                <a:gdLst>
                  <a:gd name="T0" fmla="*/ 0 w 5"/>
                  <a:gd name="T1" fmla="*/ 39 h 39"/>
                  <a:gd name="T2" fmla="*/ 0 w 5"/>
                  <a:gd name="T3" fmla="*/ 26 h 39"/>
                  <a:gd name="T4" fmla="*/ 2 w 5"/>
                  <a:gd name="T5" fmla="*/ 13 h 39"/>
                  <a:gd name="T6" fmla="*/ 2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2" y="13"/>
                    </a:lnTo>
                    <a:lnTo>
                      <a:pt x="2"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80" name="Freeform 753"/>
              <p:cNvSpPr>
                <a:spLocks/>
              </p:cNvSpPr>
              <p:nvPr/>
            </p:nvSpPr>
            <p:spPr bwMode="auto">
              <a:xfrm>
                <a:off x="4490" y="981"/>
                <a:ext cx="7" cy="39"/>
              </a:xfrm>
              <a:custGeom>
                <a:avLst/>
                <a:gdLst>
                  <a:gd name="T0" fmla="*/ 0 w 7"/>
                  <a:gd name="T1" fmla="*/ 0 h 39"/>
                  <a:gd name="T2" fmla="*/ 0 w 7"/>
                  <a:gd name="T3" fmla="*/ 0 h 39"/>
                  <a:gd name="T4" fmla="*/ 2 w 7"/>
                  <a:gd name="T5" fmla="*/ 4 h 39"/>
                  <a:gd name="T6" fmla="*/ 2 w 7"/>
                  <a:gd name="T7" fmla="*/ 18 h 39"/>
                  <a:gd name="T8" fmla="*/ 5 w 7"/>
                  <a:gd name="T9" fmla="*/ 35 h 39"/>
                  <a:gd name="T10" fmla="*/ 7 w 7"/>
                  <a:gd name="T11" fmla="*/ 39 h 39"/>
                  <a:gd name="T12" fmla="*/ 7 w 7"/>
                  <a:gd name="T13" fmla="*/ 39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0"/>
                    </a:moveTo>
                    <a:lnTo>
                      <a:pt x="0" y="0"/>
                    </a:lnTo>
                    <a:lnTo>
                      <a:pt x="2" y="4"/>
                    </a:lnTo>
                    <a:lnTo>
                      <a:pt x="2" y="18"/>
                    </a:lnTo>
                    <a:lnTo>
                      <a:pt x="5" y="35"/>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081" name="Freeform 754"/>
              <p:cNvSpPr>
                <a:spLocks/>
              </p:cNvSpPr>
              <p:nvPr/>
            </p:nvSpPr>
            <p:spPr bwMode="auto">
              <a:xfrm>
                <a:off x="4497" y="981"/>
                <a:ext cx="6" cy="39"/>
              </a:xfrm>
              <a:custGeom>
                <a:avLst/>
                <a:gdLst>
                  <a:gd name="T0" fmla="*/ 0 w 6"/>
                  <a:gd name="T1" fmla="*/ 39 h 39"/>
                  <a:gd name="T2" fmla="*/ 0 w 6"/>
                  <a:gd name="T3" fmla="*/ 39 h 39"/>
                  <a:gd name="T4" fmla="*/ 3 w 6"/>
                  <a:gd name="T5" fmla="*/ 35 h 39"/>
                  <a:gd name="T6" fmla="*/ 3 w 6"/>
                  <a:gd name="T7" fmla="*/ 18 h 39"/>
                  <a:gd name="T8" fmla="*/ 6 w 6"/>
                  <a:gd name="T9" fmla="*/ 4 h 39"/>
                  <a:gd name="T10" fmla="*/ 6 w 6"/>
                  <a:gd name="T11" fmla="*/ 0 h 39"/>
                  <a:gd name="T12" fmla="*/ 6 w 6"/>
                  <a:gd name="T13" fmla="*/ 0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39"/>
                    </a:moveTo>
                    <a:lnTo>
                      <a:pt x="0" y="39"/>
                    </a:lnTo>
                    <a:lnTo>
                      <a:pt x="3" y="35"/>
                    </a:lnTo>
                    <a:lnTo>
                      <a:pt x="3" y="18"/>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1082" name="Freeform 755"/>
              <p:cNvSpPr>
                <a:spLocks/>
              </p:cNvSpPr>
              <p:nvPr/>
            </p:nvSpPr>
            <p:spPr bwMode="auto">
              <a:xfrm>
                <a:off x="4503" y="981"/>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1083" name="Freeform 756"/>
              <p:cNvSpPr>
                <a:spLocks/>
              </p:cNvSpPr>
              <p:nvPr/>
            </p:nvSpPr>
            <p:spPr bwMode="auto">
              <a:xfrm>
                <a:off x="4508"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084" name="Line 757"/>
              <p:cNvSpPr>
                <a:spLocks noChangeShapeType="1"/>
              </p:cNvSpPr>
              <p:nvPr/>
            </p:nvSpPr>
            <p:spPr bwMode="auto">
              <a:xfrm>
                <a:off x="4515"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85" name="Freeform 758"/>
              <p:cNvSpPr>
                <a:spLocks/>
              </p:cNvSpPr>
              <p:nvPr/>
            </p:nvSpPr>
            <p:spPr bwMode="auto">
              <a:xfrm>
                <a:off x="4520" y="1099"/>
                <a:ext cx="6" cy="43"/>
              </a:xfrm>
              <a:custGeom>
                <a:avLst/>
                <a:gdLst>
                  <a:gd name="T0" fmla="*/ 0 w 6"/>
                  <a:gd name="T1" fmla="*/ 0 h 43"/>
                  <a:gd name="T2" fmla="*/ 0 w 6"/>
                  <a:gd name="T3" fmla="*/ 13 h 43"/>
                  <a:gd name="T4" fmla="*/ 3 w 6"/>
                  <a:gd name="T5" fmla="*/ 26 h 43"/>
                  <a:gd name="T6" fmla="*/ 3 w 6"/>
                  <a:gd name="T7" fmla="*/ 39 h 43"/>
                  <a:gd name="T8" fmla="*/ 6 w 6"/>
                  <a:gd name="T9" fmla="*/ 43 h 43"/>
                  <a:gd name="T10" fmla="*/ 0 60000 65536"/>
                  <a:gd name="T11" fmla="*/ 0 60000 65536"/>
                  <a:gd name="T12" fmla="*/ 0 60000 65536"/>
                  <a:gd name="T13" fmla="*/ 0 60000 65536"/>
                  <a:gd name="T14" fmla="*/ 0 60000 65536"/>
                  <a:gd name="T15" fmla="*/ 0 w 6"/>
                  <a:gd name="T16" fmla="*/ 0 h 43"/>
                  <a:gd name="T17" fmla="*/ 6 w 6"/>
                  <a:gd name="T18" fmla="*/ 43 h 43"/>
                </a:gdLst>
                <a:ahLst/>
                <a:cxnLst>
                  <a:cxn ang="T10">
                    <a:pos x="T0" y="T1"/>
                  </a:cxn>
                  <a:cxn ang="T11">
                    <a:pos x="T2" y="T3"/>
                  </a:cxn>
                  <a:cxn ang="T12">
                    <a:pos x="T4" y="T5"/>
                  </a:cxn>
                  <a:cxn ang="T13">
                    <a:pos x="T6" y="T7"/>
                  </a:cxn>
                  <a:cxn ang="T14">
                    <a:pos x="T8" y="T9"/>
                  </a:cxn>
                </a:cxnLst>
                <a:rect l="T15" t="T16" r="T17" b="T18"/>
                <a:pathLst>
                  <a:path w="6" h="43">
                    <a:moveTo>
                      <a:pt x="0" y="0"/>
                    </a:moveTo>
                    <a:lnTo>
                      <a:pt x="0" y="13"/>
                    </a:lnTo>
                    <a:lnTo>
                      <a:pt x="3" y="26"/>
                    </a:lnTo>
                    <a:lnTo>
                      <a:pt x="3" y="39"/>
                    </a:lnTo>
                    <a:lnTo>
                      <a:pt x="6" y="43"/>
                    </a:lnTo>
                  </a:path>
                </a:pathLst>
              </a:custGeom>
              <a:solidFill>
                <a:srgbClr val="CC00CC"/>
              </a:solidFill>
              <a:ln w="12700">
                <a:solidFill>
                  <a:srgbClr val="CC00CC"/>
                </a:solidFill>
                <a:prstDash val="solid"/>
                <a:round/>
                <a:headEnd/>
                <a:tailEnd/>
              </a:ln>
            </p:spPr>
            <p:txBody>
              <a:bodyPr/>
              <a:lstStyle/>
              <a:p>
                <a:endParaRPr lang="es-ES"/>
              </a:p>
            </p:txBody>
          </p:sp>
          <p:sp>
            <p:nvSpPr>
              <p:cNvPr id="131086" name="Freeform 759"/>
              <p:cNvSpPr>
                <a:spLocks/>
              </p:cNvSpPr>
              <p:nvPr/>
            </p:nvSpPr>
            <p:spPr bwMode="auto">
              <a:xfrm>
                <a:off x="4526" y="1099"/>
                <a:ext cx="7" cy="43"/>
              </a:xfrm>
              <a:custGeom>
                <a:avLst/>
                <a:gdLst>
                  <a:gd name="T0" fmla="*/ 0 w 7"/>
                  <a:gd name="T1" fmla="*/ 43 h 43"/>
                  <a:gd name="T2" fmla="*/ 2 w 7"/>
                  <a:gd name="T3" fmla="*/ 39 h 43"/>
                  <a:gd name="T4" fmla="*/ 2 w 7"/>
                  <a:gd name="T5" fmla="*/ 26 h 43"/>
                  <a:gd name="T6" fmla="*/ 5 w 7"/>
                  <a:gd name="T7" fmla="*/ 13 h 43"/>
                  <a:gd name="T8" fmla="*/ 7 w 7"/>
                  <a:gd name="T9" fmla="*/ 0 h 43"/>
                  <a:gd name="T10" fmla="*/ 0 60000 65536"/>
                  <a:gd name="T11" fmla="*/ 0 60000 65536"/>
                  <a:gd name="T12" fmla="*/ 0 60000 65536"/>
                  <a:gd name="T13" fmla="*/ 0 60000 65536"/>
                  <a:gd name="T14" fmla="*/ 0 60000 65536"/>
                  <a:gd name="T15" fmla="*/ 0 w 7"/>
                  <a:gd name="T16" fmla="*/ 0 h 43"/>
                  <a:gd name="T17" fmla="*/ 7 w 7"/>
                  <a:gd name="T18" fmla="*/ 43 h 43"/>
                </a:gdLst>
                <a:ahLst/>
                <a:cxnLst>
                  <a:cxn ang="T10">
                    <a:pos x="T0" y="T1"/>
                  </a:cxn>
                  <a:cxn ang="T11">
                    <a:pos x="T2" y="T3"/>
                  </a:cxn>
                  <a:cxn ang="T12">
                    <a:pos x="T4" y="T5"/>
                  </a:cxn>
                  <a:cxn ang="T13">
                    <a:pos x="T6" y="T7"/>
                  </a:cxn>
                  <a:cxn ang="T14">
                    <a:pos x="T8" y="T9"/>
                  </a:cxn>
                </a:cxnLst>
                <a:rect l="T15" t="T16" r="T17" b="T18"/>
                <a:pathLst>
                  <a:path w="7" h="43">
                    <a:moveTo>
                      <a:pt x="0" y="43"/>
                    </a:moveTo>
                    <a:lnTo>
                      <a:pt x="2" y="39"/>
                    </a:lnTo>
                    <a:lnTo>
                      <a:pt x="2" y="26"/>
                    </a:lnTo>
                    <a:lnTo>
                      <a:pt x="5" y="13"/>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087" name="Line 760"/>
              <p:cNvSpPr>
                <a:spLocks noChangeShapeType="1"/>
              </p:cNvSpPr>
              <p:nvPr/>
            </p:nvSpPr>
            <p:spPr bwMode="auto">
              <a:xfrm flipV="1">
                <a:off x="4533"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88" name="Line 761"/>
              <p:cNvSpPr>
                <a:spLocks noChangeShapeType="1"/>
              </p:cNvSpPr>
              <p:nvPr/>
            </p:nvSpPr>
            <p:spPr bwMode="auto">
              <a:xfrm flipV="1">
                <a:off x="4538"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89" name="Freeform 762"/>
              <p:cNvSpPr>
                <a:spLocks/>
              </p:cNvSpPr>
              <p:nvPr/>
            </p:nvSpPr>
            <p:spPr bwMode="auto">
              <a:xfrm>
                <a:off x="4543" y="981"/>
                <a:ext cx="8" cy="39"/>
              </a:xfrm>
              <a:custGeom>
                <a:avLst/>
                <a:gdLst>
                  <a:gd name="T0" fmla="*/ 0 w 8"/>
                  <a:gd name="T1" fmla="*/ 39 h 39"/>
                  <a:gd name="T2" fmla="*/ 3 w 8"/>
                  <a:gd name="T3" fmla="*/ 26 h 39"/>
                  <a:gd name="T4" fmla="*/ 3 w 8"/>
                  <a:gd name="T5" fmla="*/ 13 h 39"/>
                  <a:gd name="T6" fmla="*/ 6 w 8"/>
                  <a:gd name="T7" fmla="*/ 4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3" y="26"/>
                    </a:lnTo>
                    <a:lnTo>
                      <a:pt x="3" y="13"/>
                    </a:lnTo>
                    <a:lnTo>
                      <a:pt x="6" y="4"/>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90" name="Freeform 763"/>
              <p:cNvSpPr>
                <a:spLocks/>
              </p:cNvSpPr>
              <p:nvPr/>
            </p:nvSpPr>
            <p:spPr bwMode="auto">
              <a:xfrm>
                <a:off x="4551" y="981"/>
                <a:ext cx="5" cy="39"/>
              </a:xfrm>
              <a:custGeom>
                <a:avLst/>
                <a:gdLst>
                  <a:gd name="T0" fmla="*/ 0 w 5"/>
                  <a:gd name="T1" fmla="*/ 0 h 39"/>
                  <a:gd name="T2" fmla="*/ 3 w 5"/>
                  <a:gd name="T3" fmla="*/ 4 h 39"/>
                  <a:gd name="T4" fmla="*/ 3 w 5"/>
                  <a:gd name="T5" fmla="*/ 13 h 39"/>
                  <a:gd name="T6" fmla="*/ 5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3" y="4"/>
                    </a:lnTo>
                    <a:lnTo>
                      <a:pt x="3" y="13"/>
                    </a:lnTo>
                    <a:lnTo>
                      <a:pt x="5"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1091" name="Line 764"/>
              <p:cNvSpPr>
                <a:spLocks noChangeShapeType="1"/>
              </p:cNvSpPr>
              <p:nvPr/>
            </p:nvSpPr>
            <p:spPr bwMode="auto">
              <a:xfrm>
                <a:off x="4556"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92" name="Freeform 765"/>
              <p:cNvSpPr>
                <a:spLocks/>
              </p:cNvSpPr>
              <p:nvPr/>
            </p:nvSpPr>
            <p:spPr bwMode="auto">
              <a:xfrm>
                <a:off x="4561" y="1059"/>
                <a:ext cx="8" cy="40"/>
              </a:xfrm>
              <a:custGeom>
                <a:avLst/>
                <a:gdLst>
                  <a:gd name="T0" fmla="*/ 0 w 8"/>
                  <a:gd name="T1" fmla="*/ 0 h 40"/>
                  <a:gd name="T2" fmla="*/ 3 w 8"/>
                  <a:gd name="T3" fmla="*/ 18 h 40"/>
                  <a:gd name="T4" fmla="*/ 8 w 8"/>
                  <a:gd name="T5" fmla="*/ 4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0"/>
                    </a:moveTo>
                    <a:lnTo>
                      <a:pt x="3" y="18"/>
                    </a:lnTo>
                    <a:lnTo>
                      <a:pt x="8" y="40"/>
                    </a:lnTo>
                  </a:path>
                </a:pathLst>
              </a:custGeom>
              <a:solidFill>
                <a:srgbClr val="CC00CC"/>
              </a:solidFill>
              <a:ln w="12700">
                <a:solidFill>
                  <a:srgbClr val="CC00CC"/>
                </a:solidFill>
                <a:prstDash val="solid"/>
                <a:round/>
                <a:headEnd/>
                <a:tailEnd/>
              </a:ln>
            </p:spPr>
            <p:txBody>
              <a:bodyPr/>
              <a:lstStyle/>
              <a:p>
                <a:endParaRPr lang="es-ES"/>
              </a:p>
            </p:txBody>
          </p:sp>
          <p:sp>
            <p:nvSpPr>
              <p:cNvPr id="131093" name="Freeform 766"/>
              <p:cNvSpPr>
                <a:spLocks/>
              </p:cNvSpPr>
              <p:nvPr/>
            </p:nvSpPr>
            <p:spPr bwMode="auto">
              <a:xfrm>
                <a:off x="4569" y="1099"/>
                <a:ext cx="5" cy="43"/>
              </a:xfrm>
              <a:custGeom>
                <a:avLst/>
                <a:gdLst>
                  <a:gd name="T0" fmla="*/ 0 w 5"/>
                  <a:gd name="T1" fmla="*/ 0 h 43"/>
                  <a:gd name="T2" fmla="*/ 3 w 5"/>
                  <a:gd name="T3" fmla="*/ 13 h 43"/>
                  <a:gd name="T4" fmla="*/ 3 w 5"/>
                  <a:gd name="T5" fmla="*/ 26 h 43"/>
                  <a:gd name="T6" fmla="*/ 5 w 5"/>
                  <a:gd name="T7" fmla="*/ 39 h 43"/>
                  <a:gd name="T8" fmla="*/ 5 w 5"/>
                  <a:gd name="T9" fmla="*/ 43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0"/>
                    </a:moveTo>
                    <a:lnTo>
                      <a:pt x="3" y="13"/>
                    </a:lnTo>
                    <a:lnTo>
                      <a:pt x="3" y="26"/>
                    </a:lnTo>
                    <a:lnTo>
                      <a:pt x="5" y="39"/>
                    </a:lnTo>
                    <a:lnTo>
                      <a:pt x="5" y="43"/>
                    </a:lnTo>
                  </a:path>
                </a:pathLst>
              </a:custGeom>
              <a:solidFill>
                <a:srgbClr val="CC00CC"/>
              </a:solidFill>
              <a:ln w="12700">
                <a:solidFill>
                  <a:srgbClr val="CC00CC"/>
                </a:solidFill>
                <a:prstDash val="solid"/>
                <a:round/>
                <a:headEnd/>
                <a:tailEnd/>
              </a:ln>
            </p:spPr>
            <p:txBody>
              <a:bodyPr/>
              <a:lstStyle/>
              <a:p>
                <a:endParaRPr lang="es-ES"/>
              </a:p>
            </p:txBody>
          </p:sp>
          <p:sp>
            <p:nvSpPr>
              <p:cNvPr id="131094" name="Freeform 767"/>
              <p:cNvSpPr>
                <a:spLocks/>
              </p:cNvSpPr>
              <p:nvPr/>
            </p:nvSpPr>
            <p:spPr bwMode="auto">
              <a:xfrm>
                <a:off x="4574" y="1099"/>
                <a:ext cx="5" cy="43"/>
              </a:xfrm>
              <a:custGeom>
                <a:avLst/>
                <a:gdLst>
                  <a:gd name="T0" fmla="*/ 0 w 5"/>
                  <a:gd name="T1" fmla="*/ 43 h 43"/>
                  <a:gd name="T2" fmla="*/ 0 w 5"/>
                  <a:gd name="T3" fmla="*/ 39 h 43"/>
                  <a:gd name="T4" fmla="*/ 3 w 5"/>
                  <a:gd name="T5" fmla="*/ 26 h 43"/>
                  <a:gd name="T6" fmla="*/ 3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0" y="39"/>
                    </a:lnTo>
                    <a:lnTo>
                      <a:pt x="3" y="26"/>
                    </a:lnTo>
                    <a:lnTo>
                      <a:pt x="3"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95" name="Freeform 768"/>
              <p:cNvSpPr>
                <a:spLocks/>
              </p:cNvSpPr>
              <p:nvPr/>
            </p:nvSpPr>
            <p:spPr bwMode="auto">
              <a:xfrm>
                <a:off x="4579" y="1059"/>
                <a:ext cx="8" cy="40"/>
              </a:xfrm>
              <a:custGeom>
                <a:avLst/>
                <a:gdLst>
                  <a:gd name="T0" fmla="*/ 0 w 8"/>
                  <a:gd name="T1" fmla="*/ 40 h 40"/>
                  <a:gd name="T2" fmla="*/ 3 w 8"/>
                  <a:gd name="T3" fmla="*/ 18 h 40"/>
                  <a:gd name="T4" fmla="*/ 8 w 8"/>
                  <a:gd name="T5" fmla="*/ 0 h 40"/>
                  <a:gd name="T6" fmla="*/ 0 60000 65536"/>
                  <a:gd name="T7" fmla="*/ 0 60000 65536"/>
                  <a:gd name="T8" fmla="*/ 0 60000 65536"/>
                  <a:gd name="T9" fmla="*/ 0 w 8"/>
                  <a:gd name="T10" fmla="*/ 0 h 40"/>
                  <a:gd name="T11" fmla="*/ 8 w 8"/>
                  <a:gd name="T12" fmla="*/ 40 h 40"/>
                </a:gdLst>
                <a:ahLst/>
                <a:cxnLst>
                  <a:cxn ang="T6">
                    <a:pos x="T0" y="T1"/>
                  </a:cxn>
                  <a:cxn ang="T7">
                    <a:pos x="T2" y="T3"/>
                  </a:cxn>
                  <a:cxn ang="T8">
                    <a:pos x="T4" y="T5"/>
                  </a:cxn>
                </a:cxnLst>
                <a:rect l="T9" t="T10" r="T11" b="T12"/>
                <a:pathLst>
                  <a:path w="8" h="40">
                    <a:moveTo>
                      <a:pt x="0" y="40"/>
                    </a:moveTo>
                    <a:lnTo>
                      <a:pt x="3" y="18"/>
                    </a:lnTo>
                    <a:lnTo>
                      <a:pt x="8" y="0"/>
                    </a:lnTo>
                  </a:path>
                </a:pathLst>
              </a:custGeom>
              <a:solidFill>
                <a:srgbClr val="CC00CC"/>
              </a:solidFill>
              <a:ln w="12700">
                <a:solidFill>
                  <a:srgbClr val="CC00CC"/>
                </a:solidFill>
                <a:prstDash val="solid"/>
                <a:round/>
                <a:headEnd/>
                <a:tailEnd/>
              </a:ln>
            </p:spPr>
            <p:txBody>
              <a:bodyPr/>
              <a:lstStyle/>
              <a:p>
                <a:endParaRPr lang="es-ES"/>
              </a:p>
            </p:txBody>
          </p:sp>
          <p:sp>
            <p:nvSpPr>
              <p:cNvPr id="131096" name="Line 769"/>
              <p:cNvSpPr>
                <a:spLocks noChangeShapeType="1"/>
              </p:cNvSpPr>
              <p:nvPr/>
            </p:nvSpPr>
            <p:spPr bwMode="auto">
              <a:xfrm flipV="1">
                <a:off x="4587"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097" name="Freeform 770"/>
              <p:cNvSpPr>
                <a:spLocks/>
              </p:cNvSpPr>
              <p:nvPr/>
            </p:nvSpPr>
            <p:spPr bwMode="auto">
              <a:xfrm>
                <a:off x="4592" y="981"/>
                <a:ext cx="5" cy="39"/>
              </a:xfrm>
              <a:custGeom>
                <a:avLst/>
                <a:gdLst>
                  <a:gd name="T0" fmla="*/ 0 w 5"/>
                  <a:gd name="T1" fmla="*/ 39 h 39"/>
                  <a:gd name="T2" fmla="*/ 0 w 5"/>
                  <a:gd name="T3" fmla="*/ 26 h 39"/>
                  <a:gd name="T4" fmla="*/ 3 w 5"/>
                  <a:gd name="T5" fmla="*/ 13 h 39"/>
                  <a:gd name="T6" fmla="*/ 3 w 5"/>
                  <a:gd name="T7" fmla="*/ 4 h 39"/>
                  <a:gd name="T8" fmla="*/ 5 w 5"/>
                  <a:gd name="T9" fmla="*/ 0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9"/>
                    </a:moveTo>
                    <a:lnTo>
                      <a:pt x="0" y="26"/>
                    </a:lnTo>
                    <a:lnTo>
                      <a:pt x="3" y="13"/>
                    </a:ln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098" name="Freeform 771"/>
              <p:cNvSpPr>
                <a:spLocks/>
              </p:cNvSpPr>
              <p:nvPr/>
            </p:nvSpPr>
            <p:spPr bwMode="auto">
              <a:xfrm>
                <a:off x="4597" y="981"/>
                <a:ext cx="8" cy="39"/>
              </a:xfrm>
              <a:custGeom>
                <a:avLst/>
                <a:gdLst>
                  <a:gd name="T0" fmla="*/ 0 w 8"/>
                  <a:gd name="T1" fmla="*/ 0 h 39"/>
                  <a:gd name="T2" fmla="*/ 3 w 8"/>
                  <a:gd name="T3" fmla="*/ 4 h 39"/>
                  <a:gd name="T4" fmla="*/ 3 w 8"/>
                  <a:gd name="T5" fmla="*/ 13 h 39"/>
                  <a:gd name="T6" fmla="*/ 5 w 8"/>
                  <a:gd name="T7" fmla="*/ 26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3" y="4"/>
                    </a:lnTo>
                    <a:lnTo>
                      <a:pt x="3" y="13"/>
                    </a:lnTo>
                    <a:lnTo>
                      <a:pt x="5" y="26"/>
                    </a:lnTo>
                    <a:lnTo>
                      <a:pt x="8" y="39"/>
                    </a:lnTo>
                  </a:path>
                </a:pathLst>
              </a:custGeom>
              <a:solidFill>
                <a:srgbClr val="CC00CC"/>
              </a:solidFill>
              <a:ln w="12700">
                <a:solidFill>
                  <a:srgbClr val="CC00CC"/>
                </a:solidFill>
                <a:prstDash val="solid"/>
                <a:round/>
                <a:headEnd/>
                <a:tailEnd/>
              </a:ln>
            </p:spPr>
            <p:txBody>
              <a:bodyPr/>
              <a:lstStyle/>
              <a:p>
                <a:endParaRPr lang="es-ES"/>
              </a:p>
            </p:txBody>
          </p:sp>
          <p:sp>
            <p:nvSpPr>
              <p:cNvPr id="131099" name="Line 772"/>
              <p:cNvSpPr>
                <a:spLocks noChangeShapeType="1"/>
              </p:cNvSpPr>
              <p:nvPr/>
            </p:nvSpPr>
            <p:spPr bwMode="auto">
              <a:xfrm>
                <a:off x="4605" y="1020"/>
                <a:ext cx="5" cy="39"/>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00" name="Line 773"/>
              <p:cNvSpPr>
                <a:spLocks noChangeShapeType="1"/>
              </p:cNvSpPr>
              <p:nvPr/>
            </p:nvSpPr>
            <p:spPr bwMode="auto">
              <a:xfrm>
                <a:off x="4610"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01" name="Freeform 774"/>
              <p:cNvSpPr>
                <a:spLocks/>
              </p:cNvSpPr>
              <p:nvPr/>
            </p:nvSpPr>
            <p:spPr bwMode="auto">
              <a:xfrm>
                <a:off x="4615" y="1099"/>
                <a:ext cx="8" cy="43"/>
              </a:xfrm>
              <a:custGeom>
                <a:avLst/>
                <a:gdLst>
                  <a:gd name="T0" fmla="*/ 0 w 8"/>
                  <a:gd name="T1" fmla="*/ 0 h 43"/>
                  <a:gd name="T2" fmla="*/ 2 w 8"/>
                  <a:gd name="T3" fmla="*/ 13 h 43"/>
                  <a:gd name="T4" fmla="*/ 2 w 8"/>
                  <a:gd name="T5" fmla="*/ 26 h 43"/>
                  <a:gd name="T6" fmla="*/ 5 w 8"/>
                  <a:gd name="T7" fmla="*/ 39 h 43"/>
                  <a:gd name="T8" fmla="*/ 8 w 8"/>
                  <a:gd name="T9" fmla="*/ 43 h 43"/>
                  <a:gd name="T10" fmla="*/ 0 60000 65536"/>
                  <a:gd name="T11" fmla="*/ 0 60000 65536"/>
                  <a:gd name="T12" fmla="*/ 0 60000 65536"/>
                  <a:gd name="T13" fmla="*/ 0 60000 65536"/>
                  <a:gd name="T14" fmla="*/ 0 60000 65536"/>
                  <a:gd name="T15" fmla="*/ 0 w 8"/>
                  <a:gd name="T16" fmla="*/ 0 h 43"/>
                  <a:gd name="T17" fmla="*/ 8 w 8"/>
                  <a:gd name="T18" fmla="*/ 43 h 43"/>
                </a:gdLst>
                <a:ahLst/>
                <a:cxnLst>
                  <a:cxn ang="T10">
                    <a:pos x="T0" y="T1"/>
                  </a:cxn>
                  <a:cxn ang="T11">
                    <a:pos x="T2" y="T3"/>
                  </a:cxn>
                  <a:cxn ang="T12">
                    <a:pos x="T4" y="T5"/>
                  </a:cxn>
                  <a:cxn ang="T13">
                    <a:pos x="T6" y="T7"/>
                  </a:cxn>
                  <a:cxn ang="T14">
                    <a:pos x="T8" y="T9"/>
                  </a:cxn>
                </a:cxnLst>
                <a:rect l="T15" t="T16" r="T17" b="T18"/>
                <a:pathLst>
                  <a:path w="8" h="43">
                    <a:moveTo>
                      <a:pt x="0" y="0"/>
                    </a:moveTo>
                    <a:lnTo>
                      <a:pt x="2" y="13"/>
                    </a:lnTo>
                    <a:lnTo>
                      <a:pt x="2" y="26"/>
                    </a:lnTo>
                    <a:lnTo>
                      <a:pt x="5" y="39"/>
                    </a:lnTo>
                    <a:lnTo>
                      <a:pt x="8" y="43"/>
                    </a:lnTo>
                  </a:path>
                </a:pathLst>
              </a:custGeom>
              <a:solidFill>
                <a:srgbClr val="CC00CC"/>
              </a:solidFill>
              <a:ln w="12700">
                <a:solidFill>
                  <a:srgbClr val="CC00CC"/>
                </a:solidFill>
                <a:prstDash val="solid"/>
                <a:round/>
                <a:headEnd/>
                <a:tailEnd/>
              </a:ln>
            </p:spPr>
            <p:txBody>
              <a:bodyPr/>
              <a:lstStyle/>
              <a:p>
                <a:endParaRPr lang="es-ES"/>
              </a:p>
            </p:txBody>
          </p:sp>
          <p:sp>
            <p:nvSpPr>
              <p:cNvPr id="131102" name="Freeform 775"/>
              <p:cNvSpPr>
                <a:spLocks/>
              </p:cNvSpPr>
              <p:nvPr/>
            </p:nvSpPr>
            <p:spPr bwMode="auto">
              <a:xfrm>
                <a:off x="4623" y="1099"/>
                <a:ext cx="5" cy="43"/>
              </a:xfrm>
              <a:custGeom>
                <a:avLst/>
                <a:gdLst>
                  <a:gd name="T0" fmla="*/ 0 w 5"/>
                  <a:gd name="T1" fmla="*/ 43 h 43"/>
                  <a:gd name="T2" fmla="*/ 2 w 5"/>
                  <a:gd name="T3" fmla="*/ 39 h 43"/>
                  <a:gd name="T4" fmla="*/ 2 w 5"/>
                  <a:gd name="T5" fmla="*/ 26 h 43"/>
                  <a:gd name="T6" fmla="*/ 5 w 5"/>
                  <a:gd name="T7" fmla="*/ 13 h 43"/>
                  <a:gd name="T8" fmla="*/ 5 w 5"/>
                  <a:gd name="T9" fmla="*/ 0 h 43"/>
                  <a:gd name="T10" fmla="*/ 0 60000 65536"/>
                  <a:gd name="T11" fmla="*/ 0 60000 65536"/>
                  <a:gd name="T12" fmla="*/ 0 60000 65536"/>
                  <a:gd name="T13" fmla="*/ 0 60000 65536"/>
                  <a:gd name="T14" fmla="*/ 0 60000 65536"/>
                  <a:gd name="T15" fmla="*/ 0 w 5"/>
                  <a:gd name="T16" fmla="*/ 0 h 43"/>
                  <a:gd name="T17" fmla="*/ 5 w 5"/>
                  <a:gd name="T18" fmla="*/ 43 h 43"/>
                </a:gdLst>
                <a:ahLst/>
                <a:cxnLst>
                  <a:cxn ang="T10">
                    <a:pos x="T0" y="T1"/>
                  </a:cxn>
                  <a:cxn ang="T11">
                    <a:pos x="T2" y="T3"/>
                  </a:cxn>
                  <a:cxn ang="T12">
                    <a:pos x="T4" y="T5"/>
                  </a:cxn>
                  <a:cxn ang="T13">
                    <a:pos x="T6" y="T7"/>
                  </a:cxn>
                  <a:cxn ang="T14">
                    <a:pos x="T8" y="T9"/>
                  </a:cxn>
                </a:cxnLst>
                <a:rect l="T15" t="T16" r="T17" b="T18"/>
                <a:pathLst>
                  <a:path w="5" h="43">
                    <a:moveTo>
                      <a:pt x="0" y="43"/>
                    </a:moveTo>
                    <a:lnTo>
                      <a:pt x="2" y="39"/>
                    </a:lnTo>
                    <a:lnTo>
                      <a:pt x="2" y="26"/>
                    </a:lnTo>
                    <a:lnTo>
                      <a:pt x="5" y="13"/>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131103" name="Line 776"/>
              <p:cNvSpPr>
                <a:spLocks noChangeShapeType="1"/>
              </p:cNvSpPr>
              <p:nvPr/>
            </p:nvSpPr>
            <p:spPr bwMode="auto">
              <a:xfrm flipV="1">
                <a:off x="4628"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04" name="Freeform 777"/>
              <p:cNvSpPr>
                <a:spLocks/>
              </p:cNvSpPr>
              <p:nvPr/>
            </p:nvSpPr>
            <p:spPr bwMode="auto">
              <a:xfrm>
                <a:off x="4633" y="1020"/>
                <a:ext cx="7" cy="39"/>
              </a:xfrm>
              <a:custGeom>
                <a:avLst/>
                <a:gdLst>
                  <a:gd name="T0" fmla="*/ 0 w 7"/>
                  <a:gd name="T1" fmla="*/ 39 h 39"/>
                  <a:gd name="T2" fmla="*/ 2 w 7"/>
                  <a:gd name="T3" fmla="*/ 18 h 39"/>
                  <a:gd name="T4" fmla="*/ 7 w 7"/>
                  <a:gd name="T5" fmla="*/ 0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39"/>
                    </a:moveTo>
                    <a:lnTo>
                      <a:pt x="2" y="18"/>
                    </a:lnTo>
                    <a:lnTo>
                      <a:pt x="7" y="0"/>
                    </a:lnTo>
                  </a:path>
                </a:pathLst>
              </a:custGeom>
              <a:solidFill>
                <a:srgbClr val="CC00CC"/>
              </a:solidFill>
              <a:ln w="12700">
                <a:solidFill>
                  <a:srgbClr val="CC00CC"/>
                </a:solidFill>
                <a:prstDash val="solid"/>
                <a:round/>
                <a:headEnd/>
                <a:tailEnd/>
              </a:ln>
            </p:spPr>
            <p:txBody>
              <a:bodyPr/>
              <a:lstStyle/>
              <a:p>
                <a:endParaRPr lang="es-ES"/>
              </a:p>
            </p:txBody>
          </p:sp>
          <p:sp>
            <p:nvSpPr>
              <p:cNvPr id="131105" name="Freeform 778"/>
              <p:cNvSpPr>
                <a:spLocks/>
              </p:cNvSpPr>
              <p:nvPr/>
            </p:nvSpPr>
            <p:spPr bwMode="auto">
              <a:xfrm>
                <a:off x="4640" y="981"/>
                <a:ext cx="6" cy="39"/>
              </a:xfrm>
              <a:custGeom>
                <a:avLst/>
                <a:gdLst>
                  <a:gd name="T0" fmla="*/ 0 w 6"/>
                  <a:gd name="T1" fmla="*/ 39 h 39"/>
                  <a:gd name="T2" fmla="*/ 3 w 6"/>
                  <a:gd name="T3" fmla="*/ 26 h 39"/>
                  <a:gd name="T4" fmla="*/ 3 w 6"/>
                  <a:gd name="T5" fmla="*/ 13 h 39"/>
                  <a:gd name="T6" fmla="*/ 6 w 6"/>
                  <a:gd name="T7" fmla="*/ 4 h 39"/>
                  <a:gd name="T8" fmla="*/ 6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39"/>
                    </a:moveTo>
                    <a:lnTo>
                      <a:pt x="3" y="26"/>
                    </a:lnTo>
                    <a:lnTo>
                      <a:pt x="3" y="13"/>
                    </a:lnTo>
                    <a:lnTo>
                      <a:pt x="6" y="4"/>
                    </a:lnTo>
                    <a:lnTo>
                      <a:pt x="6" y="0"/>
                    </a:lnTo>
                  </a:path>
                </a:pathLst>
              </a:custGeom>
              <a:solidFill>
                <a:srgbClr val="CC00CC"/>
              </a:solidFill>
              <a:ln w="12700">
                <a:solidFill>
                  <a:srgbClr val="CC00CC"/>
                </a:solidFill>
                <a:prstDash val="solid"/>
                <a:round/>
                <a:headEnd/>
                <a:tailEnd/>
              </a:ln>
            </p:spPr>
            <p:txBody>
              <a:bodyPr/>
              <a:lstStyle/>
              <a:p>
                <a:endParaRPr lang="es-ES"/>
              </a:p>
            </p:txBody>
          </p:sp>
          <p:sp>
            <p:nvSpPr>
              <p:cNvPr id="131106" name="Freeform 779"/>
              <p:cNvSpPr>
                <a:spLocks/>
              </p:cNvSpPr>
              <p:nvPr/>
            </p:nvSpPr>
            <p:spPr bwMode="auto">
              <a:xfrm>
                <a:off x="4646" y="981"/>
                <a:ext cx="5" cy="39"/>
              </a:xfrm>
              <a:custGeom>
                <a:avLst/>
                <a:gdLst>
                  <a:gd name="T0" fmla="*/ 0 w 5"/>
                  <a:gd name="T1" fmla="*/ 0 h 39"/>
                  <a:gd name="T2" fmla="*/ 0 w 5"/>
                  <a:gd name="T3" fmla="*/ 4 h 39"/>
                  <a:gd name="T4" fmla="*/ 2 w 5"/>
                  <a:gd name="T5" fmla="*/ 13 h 39"/>
                  <a:gd name="T6" fmla="*/ 2 w 5"/>
                  <a:gd name="T7" fmla="*/ 26 h 39"/>
                  <a:gd name="T8" fmla="*/ 5 w 5"/>
                  <a:gd name="T9" fmla="*/ 39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0"/>
                    </a:moveTo>
                    <a:lnTo>
                      <a:pt x="0" y="4"/>
                    </a:lnTo>
                    <a:lnTo>
                      <a:pt x="2" y="13"/>
                    </a:lnTo>
                    <a:lnTo>
                      <a:pt x="2" y="26"/>
                    </a:lnTo>
                    <a:lnTo>
                      <a:pt x="5" y="39"/>
                    </a:lnTo>
                  </a:path>
                </a:pathLst>
              </a:custGeom>
              <a:solidFill>
                <a:srgbClr val="CC00CC"/>
              </a:solidFill>
              <a:ln w="12700">
                <a:solidFill>
                  <a:srgbClr val="CC00CC"/>
                </a:solidFill>
                <a:prstDash val="solid"/>
                <a:round/>
                <a:headEnd/>
                <a:tailEnd/>
              </a:ln>
            </p:spPr>
            <p:txBody>
              <a:bodyPr/>
              <a:lstStyle/>
              <a:p>
                <a:endParaRPr lang="es-ES"/>
              </a:p>
            </p:txBody>
          </p:sp>
          <p:sp>
            <p:nvSpPr>
              <p:cNvPr id="131107" name="Freeform 780"/>
              <p:cNvSpPr>
                <a:spLocks/>
              </p:cNvSpPr>
              <p:nvPr/>
            </p:nvSpPr>
            <p:spPr bwMode="auto">
              <a:xfrm>
                <a:off x="4651" y="1020"/>
                <a:ext cx="7" cy="39"/>
              </a:xfrm>
              <a:custGeom>
                <a:avLst/>
                <a:gdLst>
                  <a:gd name="T0" fmla="*/ 0 w 7"/>
                  <a:gd name="T1" fmla="*/ 0 h 39"/>
                  <a:gd name="T2" fmla="*/ 2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18"/>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108" name="Line 781"/>
              <p:cNvSpPr>
                <a:spLocks noChangeShapeType="1"/>
              </p:cNvSpPr>
              <p:nvPr/>
            </p:nvSpPr>
            <p:spPr bwMode="auto">
              <a:xfrm>
                <a:off x="4658" y="1059"/>
                <a:ext cx="5" cy="40"/>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09" name="Freeform 782"/>
              <p:cNvSpPr>
                <a:spLocks/>
              </p:cNvSpPr>
              <p:nvPr/>
            </p:nvSpPr>
            <p:spPr bwMode="auto">
              <a:xfrm>
                <a:off x="4663" y="1099"/>
                <a:ext cx="6" cy="43"/>
              </a:xfrm>
              <a:custGeom>
                <a:avLst/>
                <a:gdLst>
                  <a:gd name="T0" fmla="*/ 0 w 6"/>
                  <a:gd name="T1" fmla="*/ 0 h 43"/>
                  <a:gd name="T2" fmla="*/ 3 w 6"/>
                  <a:gd name="T3" fmla="*/ 21 h 43"/>
                  <a:gd name="T4" fmla="*/ 6 w 6"/>
                  <a:gd name="T5" fmla="*/ 43 h 43"/>
                  <a:gd name="T6" fmla="*/ 0 60000 65536"/>
                  <a:gd name="T7" fmla="*/ 0 60000 65536"/>
                  <a:gd name="T8" fmla="*/ 0 60000 65536"/>
                  <a:gd name="T9" fmla="*/ 0 w 6"/>
                  <a:gd name="T10" fmla="*/ 0 h 43"/>
                  <a:gd name="T11" fmla="*/ 6 w 6"/>
                  <a:gd name="T12" fmla="*/ 43 h 43"/>
                </a:gdLst>
                <a:ahLst/>
                <a:cxnLst>
                  <a:cxn ang="T6">
                    <a:pos x="T0" y="T1"/>
                  </a:cxn>
                  <a:cxn ang="T7">
                    <a:pos x="T2" y="T3"/>
                  </a:cxn>
                  <a:cxn ang="T8">
                    <a:pos x="T4" y="T5"/>
                  </a:cxn>
                </a:cxnLst>
                <a:rect l="T9" t="T10" r="T11" b="T12"/>
                <a:pathLst>
                  <a:path w="6" h="43">
                    <a:moveTo>
                      <a:pt x="0" y="0"/>
                    </a:moveTo>
                    <a:lnTo>
                      <a:pt x="3" y="21"/>
                    </a:lnTo>
                    <a:lnTo>
                      <a:pt x="6" y="43"/>
                    </a:lnTo>
                  </a:path>
                </a:pathLst>
              </a:custGeom>
              <a:solidFill>
                <a:srgbClr val="CC00CC"/>
              </a:solidFill>
              <a:ln w="12700">
                <a:solidFill>
                  <a:srgbClr val="CC00CC"/>
                </a:solidFill>
                <a:prstDash val="solid"/>
                <a:round/>
                <a:headEnd/>
                <a:tailEnd/>
              </a:ln>
            </p:spPr>
            <p:txBody>
              <a:bodyPr/>
              <a:lstStyle/>
              <a:p>
                <a:endParaRPr lang="es-ES"/>
              </a:p>
            </p:txBody>
          </p:sp>
          <p:sp>
            <p:nvSpPr>
              <p:cNvPr id="131110" name="Freeform 783"/>
              <p:cNvSpPr>
                <a:spLocks/>
              </p:cNvSpPr>
              <p:nvPr/>
            </p:nvSpPr>
            <p:spPr bwMode="auto">
              <a:xfrm>
                <a:off x="4669" y="1142"/>
                <a:ext cx="7" cy="39"/>
              </a:xfrm>
              <a:custGeom>
                <a:avLst/>
                <a:gdLst>
                  <a:gd name="T0" fmla="*/ 0 w 7"/>
                  <a:gd name="T1" fmla="*/ 0 h 39"/>
                  <a:gd name="T2" fmla="*/ 2 w 7"/>
                  <a:gd name="T3" fmla="*/ 22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2" y="22"/>
                    </a:lnTo>
                    <a:lnTo>
                      <a:pt x="7" y="39"/>
                    </a:lnTo>
                  </a:path>
                </a:pathLst>
              </a:custGeom>
              <a:solidFill>
                <a:srgbClr val="CC00CC"/>
              </a:solidFill>
              <a:ln w="12700">
                <a:solidFill>
                  <a:srgbClr val="CC00CC"/>
                </a:solidFill>
                <a:prstDash val="solid"/>
                <a:round/>
                <a:headEnd/>
                <a:tailEnd/>
              </a:ln>
            </p:spPr>
            <p:txBody>
              <a:bodyPr/>
              <a:lstStyle/>
              <a:p>
                <a:endParaRPr lang="es-ES"/>
              </a:p>
            </p:txBody>
          </p:sp>
          <p:sp>
            <p:nvSpPr>
              <p:cNvPr id="131111" name="Freeform 784"/>
              <p:cNvSpPr>
                <a:spLocks/>
              </p:cNvSpPr>
              <p:nvPr/>
            </p:nvSpPr>
            <p:spPr bwMode="auto">
              <a:xfrm>
                <a:off x="4676" y="1181"/>
                <a:ext cx="5" cy="40"/>
              </a:xfrm>
              <a:custGeom>
                <a:avLst/>
                <a:gdLst>
                  <a:gd name="T0" fmla="*/ 0 w 5"/>
                  <a:gd name="T1" fmla="*/ 0 h 40"/>
                  <a:gd name="T2" fmla="*/ 3 w 5"/>
                  <a:gd name="T3" fmla="*/ 22 h 40"/>
                  <a:gd name="T4" fmla="*/ 5 w 5"/>
                  <a:gd name="T5" fmla="*/ 40 h 40"/>
                  <a:gd name="T6" fmla="*/ 0 60000 65536"/>
                  <a:gd name="T7" fmla="*/ 0 60000 65536"/>
                  <a:gd name="T8" fmla="*/ 0 60000 65536"/>
                  <a:gd name="T9" fmla="*/ 0 w 5"/>
                  <a:gd name="T10" fmla="*/ 0 h 40"/>
                  <a:gd name="T11" fmla="*/ 5 w 5"/>
                  <a:gd name="T12" fmla="*/ 40 h 40"/>
                </a:gdLst>
                <a:ahLst/>
                <a:cxnLst>
                  <a:cxn ang="T6">
                    <a:pos x="T0" y="T1"/>
                  </a:cxn>
                  <a:cxn ang="T7">
                    <a:pos x="T2" y="T3"/>
                  </a:cxn>
                  <a:cxn ang="T8">
                    <a:pos x="T4" y="T5"/>
                  </a:cxn>
                </a:cxnLst>
                <a:rect l="T9" t="T10" r="T11" b="T12"/>
                <a:pathLst>
                  <a:path w="5" h="40">
                    <a:moveTo>
                      <a:pt x="0" y="0"/>
                    </a:moveTo>
                    <a:lnTo>
                      <a:pt x="3" y="22"/>
                    </a:lnTo>
                    <a:lnTo>
                      <a:pt x="5" y="40"/>
                    </a:lnTo>
                  </a:path>
                </a:pathLst>
              </a:custGeom>
              <a:solidFill>
                <a:srgbClr val="CC00CC"/>
              </a:solidFill>
              <a:ln w="12700">
                <a:solidFill>
                  <a:srgbClr val="CC00CC"/>
                </a:solidFill>
                <a:prstDash val="solid"/>
                <a:round/>
                <a:headEnd/>
                <a:tailEnd/>
              </a:ln>
            </p:spPr>
            <p:txBody>
              <a:bodyPr/>
              <a:lstStyle/>
              <a:p>
                <a:endParaRPr lang="es-ES"/>
              </a:p>
            </p:txBody>
          </p:sp>
          <p:sp>
            <p:nvSpPr>
              <p:cNvPr id="131112" name="Freeform 785"/>
              <p:cNvSpPr>
                <a:spLocks/>
              </p:cNvSpPr>
              <p:nvPr/>
            </p:nvSpPr>
            <p:spPr bwMode="auto">
              <a:xfrm>
                <a:off x="4681" y="1221"/>
                <a:ext cx="5" cy="26"/>
              </a:xfrm>
              <a:custGeom>
                <a:avLst/>
                <a:gdLst>
                  <a:gd name="T0" fmla="*/ 0 w 5"/>
                  <a:gd name="T1" fmla="*/ 0 h 26"/>
                  <a:gd name="T2" fmla="*/ 3 w 5"/>
                  <a:gd name="T3" fmla="*/ 13 h 26"/>
                  <a:gd name="T4" fmla="*/ 5 w 5"/>
                  <a:gd name="T5" fmla="*/ 26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0"/>
                    </a:moveTo>
                    <a:lnTo>
                      <a:pt x="3" y="13"/>
                    </a:lnTo>
                    <a:lnTo>
                      <a:pt x="5" y="26"/>
                    </a:lnTo>
                  </a:path>
                </a:pathLst>
              </a:custGeom>
              <a:solidFill>
                <a:srgbClr val="CC00CC"/>
              </a:solidFill>
              <a:ln w="12700">
                <a:solidFill>
                  <a:srgbClr val="CC00CC"/>
                </a:solidFill>
                <a:prstDash val="solid"/>
                <a:round/>
                <a:headEnd/>
                <a:tailEnd/>
              </a:ln>
            </p:spPr>
            <p:txBody>
              <a:bodyPr/>
              <a:lstStyle/>
              <a:p>
                <a:endParaRPr lang="es-ES"/>
              </a:p>
            </p:txBody>
          </p:sp>
          <p:sp>
            <p:nvSpPr>
              <p:cNvPr id="131113" name="Freeform 786"/>
              <p:cNvSpPr>
                <a:spLocks/>
              </p:cNvSpPr>
              <p:nvPr/>
            </p:nvSpPr>
            <p:spPr bwMode="auto">
              <a:xfrm>
                <a:off x="4686" y="1247"/>
                <a:ext cx="8" cy="21"/>
              </a:xfrm>
              <a:custGeom>
                <a:avLst/>
                <a:gdLst>
                  <a:gd name="T0" fmla="*/ 0 w 8"/>
                  <a:gd name="T1" fmla="*/ 0 h 21"/>
                  <a:gd name="T2" fmla="*/ 3 w 8"/>
                  <a:gd name="T3" fmla="*/ 13 h 21"/>
                  <a:gd name="T4" fmla="*/ 8 w 8"/>
                  <a:gd name="T5" fmla="*/ 21 h 21"/>
                  <a:gd name="T6" fmla="*/ 0 60000 65536"/>
                  <a:gd name="T7" fmla="*/ 0 60000 65536"/>
                  <a:gd name="T8" fmla="*/ 0 60000 65536"/>
                  <a:gd name="T9" fmla="*/ 0 w 8"/>
                  <a:gd name="T10" fmla="*/ 0 h 21"/>
                  <a:gd name="T11" fmla="*/ 8 w 8"/>
                  <a:gd name="T12" fmla="*/ 21 h 21"/>
                </a:gdLst>
                <a:ahLst/>
                <a:cxnLst>
                  <a:cxn ang="T6">
                    <a:pos x="T0" y="T1"/>
                  </a:cxn>
                  <a:cxn ang="T7">
                    <a:pos x="T2" y="T3"/>
                  </a:cxn>
                  <a:cxn ang="T8">
                    <a:pos x="T4" y="T5"/>
                  </a:cxn>
                </a:cxnLst>
                <a:rect l="T9" t="T10" r="T11" b="T12"/>
                <a:pathLst>
                  <a:path w="8" h="21">
                    <a:moveTo>
                      <a:pt x="0" y="0"/>
                    </a:moveTo>
                    <a:lnTo>
                      <a:pt x="3" y="13"/>
                    </a:lnTo>
                    <a:lnTo>
                      <a:pt x="8" y="21"/>
                    </a:lnTo>
                  </a:path>
                </a:pathLst>
              </a:custGeom>
              <a:solidFill>
                <a:srgbClr val="CC00CC"/>
              </a:solidFill>
              <a:ln w="12700">
                <a:solidFill>
                  <a:srgbClr val="CC00CC"/>
                </a:solidFill>
                <a:prstDash val="solid"/>
                <a:round/>
                <a:headEnd/>
                <a:tailEnd/>
              </a:ln>
            </p:spPr>
            <p:txBody>
              <a:bodyPr/>
              <a:lstStyle/>
              <a:p>
                <a:endParaRPr lang="es-ES"/>
              </a:p>
            </p:txBody>
          </p:sp>
          <p:sp>
            <p:nvSpPr>
              <p:cNvPr id="131114" name="Line 787"/>
              <p:cNvSpPr>
                <a:spLocks noChangeShapeType="1"/>
              </p:cNvSpPr>
              <p:nvPr/>
            </p:nvSpPr>
            <p:spPr bwMode="auto">
              <a:xfrm>
                <a:off x="4694" y="1268"/>
                <a:ext cx="5" cy="22"/>
              </a:xfrm>
              <a:prstGeom prst="line">
                <a:avLst/>
              </a:prstGeom>
              <a:noFill/>
              <a:ln w="1270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15" name="Freeform 531"/>
              <p:cNvSpPr>
                <a:spLocks/>
              </p:cNvSpPr>
              <p:nvPr/>
            </p:nvSpPr>
            <p:spPr bwMode="auto">
              <a:xfrm>
                <a:off x="2736" y="1032"/>
                <a:ext cx="7" cy="34"/>
              </a:xfrm>
              <a:custGeom>
                <a:avLst/>
                <a:gdLst>
                  <a:gd name="T0" fmla="*/ 0 w 7"/>
                  <a:gd name="T1" fmla="*/ 34 h 34"/>
                  <a:gd name="T2" fmla="*/ 4 w 7"/>
                  <a:gd name="T3" fmla="*/ 17 h 34"/>
                  <a:gd name="T4" fmla="*/ 7 w 7"/>
                  <a:gd name="T5" fmla="*/ 0 h 34"/>
                  <a:gd name="T6" fmla="*/ 0 60000 65536"/>
                  <a:gd name="T7" fmla="*/ 0 60000 65536"/>
                  <a:gd name="T8" fmla="*/ 0 60000 65536"/>
                  <a:gd name="T9" fmla="*/ 0 w 7"/>
                  <a:gd name="T10" fmla="*/ 0 h 34"/>
                  <a:gd name="T11" fmla="*/ 7 w 7"/>
                  <a:gd name="T12" fmla="*/ 34 h 34"/>
                </a:gdLst>
                <a:ahLst/>
                <a:cxnLst>
                  <a:cxn ang="T6">
                    <a:pos x="T0" y="T1"/>
                  </a:cxn>
                  <a:cxn ang="T7">
                    <a:pos x="T2" y="T3"/>
                  </a:cxn>
                  <a:cxn ang="T8">
                    <a:pos x="T4" y="T5"/>
                  </a:cxn>
                </a:cxnLst>
                <a:rect l="T9" t="T10" r="T11" b="T12"/>
                <a:pathLst>
                  <a:path w="7" h="34">
                    <a:moveTo>
                      <a:pt x="0" y="34"/>
                    </a:moveTo>
                    <a:lnTo>
                      <a:pt x="4" y="17"/>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16" name="Freeform 532"/>
              <p:cNvSpPr>
                <a:spLocks/>
              </p:cNvSpPr>
              <p:nvPr/>
            </p:nvSpPr>
            <p:spPr bwMode="auto">
              <a:xfrm>
                <a:off x="2743" y="975"/>
                <a:ext cx="5" cy="57"/>
              </a:xfrm>
              <a:custGeom>
                <a:avLst/>
                <a:gdLst>
                  <a:gd name="T0" fmla="*/ 0 w 5"/>
                  <a:gd name="T1" fmla="*/ 57 h 57"/>
                  <a:gd name="T2" fmla="*/ 1 w 5"/>
                  <a:gd name="T3" fmla="*/ 44 h 57"/>
                  <a:gd name="T4" fmla="*/ 2 w 5"/>
                  <a:gd name="T5" fmla="*/ 26 h 57"/>
                  <a:gd name="T6" fmla="*/ 4 w 5"/>
                  <a:gd name="T7" fmla="*/ 13 h 57"/>
                  <a:gd name="T8" fmla="*/ 5 w 5"/>
                  <a:gd name="T9" fmla="*/ 0 h 57"/>
                  <a:gd name="T10" fmla="*/ 0 60000 65536"/>
                  <a:gd name="T11" fmla="*/ 0 60000 65536"/>
                  <a:gd name="T12" fmla="*/ 0 60000 65536"/>
                  <a:gd name="T13" fmla="*/ 0 60000 65536"/>
                  <a:gd name="T14" fmla="*/ 0 60000 65536"/>
                  <a:gd name="T15" fmla="*/ 0 w 5"/>
                  <a:gd name="T16" fmla="*/ 0 h 57"/>
                  <a:gd name="T17" fmla="*/ 5 w 5"/>
                  <a:gd name="T18" fmla="*/ 57 h 57"/>
                </a:gdLst>
                <a:ahLst/>
                <a:cxnLst>
                  <a:cxn ang="T10">
                    <a:pos x="T0" y="T1"/>
                  </a:cxn>
                  <a:cxn ang="T11">
                    <a:pos x="T2" y="T3"/>
                  </a:cxn>
                  <a:cxn ang="T12">
                    <a:pos x="T4" y="T5"/>
                  </a:cxn>
                  <a:cxn ang="T13">
                    <a:pos x="T6" y="T7"/>
                  </a:cxn>
                  <a:cxn ang="T14">
                    <a:pos x="T8" y="T9"/>
                  </a:cxn>
                </a:cxnLst>
                <a:rect l="T15" t="T16" r="T17" b="T18"/>
                <a:pathLst>
                  <a:path w="5" h="57">
                    <a:moveTo>
                      <a:pt x="0" y="57"/>
                    </a:moveTo>
                    <a:lnTo>
                      <a:pt x="1" y="44"/>
                    </a:lnTo>
                    <a:lnTo>
                      <a:pt x="2" y="26"/>
                    </a:lnTo>
                    <a:lnTo>
                      <a:pt x="4" y="13"/>
                    </a:lnTo>
                    <a:lnTo>
                      <a:pt x="5" y="0"/>
                    </a:lnTo>
                  </a:path>
                </a:pathLst>
              </a:custGeom>
              <a:solidFill>
                <a:srgbClr val="CC00CC"/>
              </a:solidFill>
              <a:ln w="6350">
                <a:solidFill>
                  <a:srgbClr val="CC00CC"/>
                </a:solidFill>
                <a:prstDash val="solid"/>
                <a:round/>
                <a:headEnd/>
                <a:tailEnd/>
              </a:ln>
            </p:spPr>
            <p:txBody>
              <a:bodyPr/>
              <a:lstStyle/>
              <a:p>
                <a:endParaRPr lang="es-ES"/>
              </a:p>
            </p:txBody>
          </p:sp>
          <p:sp>
            <p:nvSpPr>
              <p:cNvPr id="131117" name="Freeform 533"/>
              <p:cNvSpPr>
                <a:spLocks/>
              </p:cNvSpPr>
              <p:nvPr/>
            </p:nvSpPr>
            <p:spPr bwMode="auto">
              <a:xfrm>
                <a:off x="2748" y="954"/>
                <a:ext cx="7" cy="21"/>
              </a:xfrm>
              <a:custGeom>
                <a:avLst/>
                <a:gdLst>
                  <a:gd name="T0" fmla="*/ 0 w 7"/>
                  <a:gd name="T1" fmla="*/ 21 h 21"/>
                  <a:gd name="T2" fmla="*/ 1 w 7"/>
                  <a:gd name="T3" fmla="*/ 13 h 21"/>
                  <a:gd name="T4" fmla="*/ 3 w 7"/>
                  <a:gd name="T5" fmla="*/ 4 h 21"/>
                  <a:gd name="T6" fmla="*/ 5 w 7"/>
                  <a:gd name="T7" fmla="*/ 0 h 21"/>
                  <a:gd name="T8" fmla="*/ 7 w 7"/>
                  <a:gd name="T9" fmla="*/ 4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0" y="21"/>
                    </a:moveTo>
                    <a:lnTo>
                      <a:pt x="1" y="13"/>
                    </a:lnTo>
                    <a:lnTo>
                      <a:pt x="3" y="4"/>
                    </a:lnTo>
                    <a:lnTo>
                      <a:pt x="5" y="0"/>
                    </a:lnTo>
                    <a:lnTo>
                      <a:pt x="7" y="4"/>
                    </a:lnTo>
                  </a:path>
                </a:pathLst>
              </a:custGeom>
              <a:solidFill>
                <a:srgbClr val="CC00CC"/>
              </a:solidFill>
              <a:ln w="6350">
                <a:solidFill>
                  <a:srgbClr val="CC00CC"/>
                </a:solidFill>
                <a:prstDash val="solid"/>
                <a:round/>
                <a:headEnd/>
                <a:tailEnd/>
              </a:ln>
            </p:spPr>
            <p:txBody>
              <a:bodyPr/>
              <a:lstStyle/>
              <a:p>
                <a:endParaRPr lang="es-ES"/>
              </a:p>
            </p:txBody>
          </p:sp>
          <p:sp>
            <p:nvSpPr>
              <p:cNvPr id="131118" name="Freeform 534"/>
              <p:cNvSpPr>
                <a:spLocks/>
              </p:cNvSpPr>
              <p:nvPr/>
            </p:nvSpPr>
            <p:spPr bwMode="auto">
              <a:xfrm>
                <a:off x="2755" y="958"/>
                <a:ext cx="6" cy="95"/>
              </a:xfrm>
              <a:custGeom>
                <a:avLst/>
                <a:gdLst>
                  <a:gd name="T0" fmla="*/ 0 w 6"/>
                  <a:gd name="T1" fmla="*/ 0 h 95"/>
                  <a:gd name="T2" fmla="*/ 1 w 6"/>
                  <a:gd name="T3" fmla="*/ 9 h 95"/>
                  <a:gd name="T4" fmla="*/ 1 w 6"/>
                  <a:gd name="T5" fmla="*/ 17 h 95"/>
                  <a:gd name="T6" fmla="*/ 2 w 6"/>
                  <a:gd name="T7" fmla="*/ 48 h 95"/>
                  <a:gd name="T8" fmla="*/ 5 w 6"/>
                  <a:gd name="T9" fmla="*/ 74 h 95"/>
                  <a:gd name="T10" fmla="*/ 5 w 6"/>
                  <a:gd name="T11" fmla="*/ 87 h 95"/>
                  <a:gd name="T12" fmla="*/ 6 w 6"/>
                  <a:gd name="T13" fmla="*/ 95 h 95"/>
                  <a:gd name="T14" fmla="*/ 0 60000 65536"/>
                  <a:gd name="T15" fmla="*/ 0 60000 65536"/>
                  <a:gd name="T16" fmla="*/ 0 60000 65536"/>
                  <a:gd name="T17" fmla="*/ 0 60000 65536"/>
                  <a:gd name="T18" fmla="*/ 0 60000 65536"/>
                  <a:gd name="T19" fmla="*/ 0 60000 65536"/>
                  <a:gd name="T20" fmla="*/ 0 60000 65536"/>
                  <a:gd name="T21" fmla="*/ 0 w 6"/>
                  <a:gd name="T22" fmla="*/ 0 h 95"/>
                  <a:gd name="T23" fmla="*/ 6 w 6"/>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5">
                    <a:moveTo>
                      <a:pt x="0" y="0"/>
                    </a:moveTo>
                    <a:lnTo>
                      <a:pt x="1" y="9"/>
                    </a:lnTo>
                    <a:lnTo>
                      <a:pt x="1" y="17"/>
                    </a:lnTo>
                    <a:lnTo>
                      <a:pt x="2" y="48"/>
                    </a:lnTo>
                    <a:lnTo>
                      <a:pt x="5" y="74"/>
                    </a:lnTo>
                    <a:lnTo>
                      <a:pt x="5" y="87"/>
                    </a:lnTo>
                    <a:lnTo>
                      <a:pt x="6" y="95"/>
                    </a:lnTo>
                  </a:path>
                </a:pathLst>
              </a:custGeom>
              <a:solidFill>
                <a:srgbClr val="CC00CC"/>
              </a:solidFill>
              <a:ln w="6350">
                <a:solidFill>
                  <a:srgbClr val="CC00CC"/>
                </a:solidFill>
                <a:prstDash val="solid"/>
                <a:round/>
                <a:headEnd/>
                <a:tailEnd/>
              </a:ln>
            </p:spPr>
            <p:txBody>
              <a:bodyPr/>
              <a:lstStyle/>
              <a:p>
                <a:endParaRPr lang="es-ES"/>
              </a:p>
            </p:txBody>
          </p:sp>
          <p:sp>
            <p:nvSpPr>
              <p:cNvPr id="131119" name="Freeform 535"/>
              <p:cNvSpPr>
                <a:spLocks/>
              </p:cNvSpPr>
              <p:nvPr/>
            </p:nvSpPr>
            <p:spPr bwMode="auto">
              <a:xfrm>
                <a:off x="2761" y="1053"/>
                <a:ext cx="7" cy="18"/>
              </a:xfrm>
              <a:custGeom>
                <a:avLst/>
                <a:gdLst>
                  <a:gd name="T0" fmla="*/ 0 w 7"/>
                  <a:gd name="T1" fmla="*/ 0 h 18"/>
                  <a:gd name="T2" fmla="*/ 1 w 7"/>
                  <a:gd name="T3" fmla="*/ 9 h 18"/>
                  <a:gd name="T4" fmla="*/ 3 w 7"/>
                  <a:gd name="T5" fmla="*/ 13 h 18"/>
                  <a:gd name="T6" fmla="*/ 5 w 7"/>
                  <a:gd name="T7" fmla="*/ 13 h 18"/>
                  <a:gd name="T8" fmla="*/ 7 w 7"/>
                  <a:gd name="T9" fmla="*/ 18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0"/>
                    </a:moveTo>
                    <a:lnTo>
                      <a:pt x="1" y="9"/>
                    </a:lnTo>
                    <a:lnTo>
                      <a:pt x="3" y="13"/>
                    </a:lnTo>
                    <a:lnTo>
                      <a:pt x="5" y="13"/>
                    </a:lnTo>
                    <a:lnTo>
                      <a:pt x="7" y="18"/>
                    </a:lnTo>
                  </a:path>
                </a:pathLst>
              </a:custGeom>
              <a:solidFill>
                <a:srgbClr val="CC00CC"/>
              </a:solidFill>
              <a:ln w="6350">
                <a:solidFill>
                  <a:srgbClr val="CC00CC"/>
                </a:solidFill>
                <a:prstDash val="solid"/>
                <a:round/>
                <a:headEnd/>
                <a:tailEnd/>
              </a:ln>
            </p:spPr>
            <p:txBody>
              <a:bodyPr/>
              <a:lstStyle/>
              <a:p>
                <a:endParaRPr lang="es-ES"/>
              </a:p>
            </p:txBody>
          </p:sp>
          <p:sp>
            <p:nvSpPr>
              <p:cNvPr id="131120" name="Freeform 536"/>
              <p:cNvSpPr>
                <a:spLocks/>
              </p:cNvSpPr>
              <p:nvPr/>
            </p:nvSpPr>
            <p:spPr bwMode="auto">
              <a:xfrm>
                <a:off x="2768" y="1071"/>
                <a:ext cx="6" cy="43"/>
              </a:xfrm>
              <a:custGeom>
                <a:avLst/>
                <a:gdLst>
                  <a:gd name="T0" fmla="*/ 0 w 6"/>
                  <a:gd name="T1" fmla="*/ 0 h 43"/>
                  <a:gd name="T2" fmla="*/ 1 w 6"/>
                  <a:gd name="T3" fmla="*/ 8 h 43"/>
                  <a:gd name="T4" fmla="*/ 2 w 6"/>
                  <a:gd name="T5" fmla="*/ 26 h 43"/>
                  <a:gd name="T6" fmla="*/ 5 w 6"/>
                  <a:gd name="T7" fmla="*/ 34 h 43"/>
                  <a:gd name="T8" fmla="*/ 6 w 6"/>
                  <a:gd name="T9" fmla="*/ 43 h 43"/>
                  <a:gd name="T10" fmla="*/ 0 60000 65536"/>
                  <a:gd name="T11" fmla="*/ 0 60000 65536"/>
                  <a:gd name="T12" fmla="*/ 0 60000 65536"/>
                  <a:gd name="T13" fmla="*/ 0 60000 65536"/>
                  <a:gd name="T14" fmla="*/ 0 60000 65536"/>
                  <a:gd name="T15" fmla="*/ 0 w 6"/>
                  <a:gd name="T16" fmla="*/ 0 h 43"/>
                  <a:gd name="T17" fmla="*/ 6 w 6"/>
                  <a:gd name="T18" fmla="*/ 43 h 43"/>
                </a:gdLst>
                <a:ahLst/>
                <a:cxnLst>
                  <a:cxn ang="T10">
                    <a:pos x="T0" y="T1"/>
                  </a:cxn>
                  <a:cxn ang="T11">
                    <a:pos x="T2" y="T3"/>
                  </a:cxn>
                  <a:cxn ang="T12">
                    <a:pos x="T4" y="T5"/>
                  </a:cxn>
                  <a:cxn ang="T13">
                    <a:pos x="T6" y="T7"/>
                  </a:cxn>
                  <a:cxn ang="T14">
                    <a:pos x="T8" y="T9"/>
                  </a:cxn>
                </a:cxnLst>
                <a:rect l="T15" t="T16" r="T17" b="T18"/>
                <a:pathLst>
                  <a:path w="6" h="43">
                    <a:moveTo>
                      <a:pt x="0" y="0"/>
                    </a:moveTo>
                    <a:lnTo>
                      <a:pt x="1" y="8"/>
                    </a:lnTo>
                    <a:lnTo>
                      <a:pt x="2" y="26"/>
                    </a:lnTo>
                    <a:lnTo>
                      <a:pt x="5" y="34"/>
                    </a:lnTo>
                    <a:lnTo>
                      <a:pt x="6" y="43"/>
                    </a:lnTo>
                  </a:path>
                </a:pathLst>
              </a:custGeom>
              <a:solidFill>
                <a:srgbClr val="CC00CC"/>
              </a:solidFill>
              <a:ln w="6350">
                <a:solidFill>
                  <a:srgbClr val="CC00CC"/>
                </a:solidFill>
                <a:prstDash val="solid"/>
                <a:round/>
                <a:headEnd/>
                <a:tailEnd/>
              </a:ln>
            </p:spPr>
            <p:txBody>
              <a:bodyPr/>
              <a:lstStyle/>
              <a:p>
                <a:endParaRPr lang="es-ES"/>
              </a:p>
            </p:txBody>
          </p:sp>
          <p:sp>
            <p:nvSpPr>
              <p:cNvPr id="131121" name="Freeform 537"/>
              <p:cNvSpPr>
                <a:spLocks/>
              </p:cNvSpPr>
              <p:nvPr/>
            </p:nvSpPr>
            <p:spPr bwMode="auto">
              <a:xfrm>
                <a:off x="2774" y="1092"/>
                <a:ext cx="7" cy="22"/>
              </a:xfrm>
              <a:custGeom>
                <a:avLst/>
                <a:gdLst>
                  <a:gd name="T0" fmla="*/ 0 w 7"/>
                  <a:gd name="T1" fmla="*/ 22 h 22"/>
                  <a:gd name="T2" fmla="*/ 2 w 7"/>
                  <a:gd name="T3" fmla="*/ 22 h 22"/>
                  <a:gd name="T4" fmla="*/ 3 w 7"/>
                  <a:gd name="T5" fmla="*/ 13 h 22"/>
                  <a:gd name="T6" fmla="*/ 6 w 7"/>
                  <a:gd name="T7" fmla="*/ 9 h 22"/>
                  <a:gd name="T8" fmla="*/ 7 w 7"/>
                  <a:gd name="T9" fmla="*/ 0 h 22"/>
                  <a:gd name="T10" fmla="*/ 0 60000 65536"/>
                  <a:gd name="T11" fmla="*/ 0 60000 65536"/>
                  <a:gd name="T12" fmla="*/ 0 60000 65536"/>
                  <a:gd name="T13" fmla="*/ 0 60000 65536"/>
                  <a:gd name="T14" fmla="*/ 0 60000 65536"/>
                  <a:gd name="T15" fmla="*/ 0 w 7"/>
                  <a:gd name="T16" fmla="*/ 0 h 22"/>
                  <a:gd name="T17" fmla="*/ 7 w 7"/>
                  <a:gd name="T18" fmla="*/ 22 h 22"/>
                </a:gdLst>
                <a:ahLst/>
                <a:cxnLst>
                  <a:cxn ang="T10">
                    <a:pos x="T0" y="T1"/>
                  </a:cxn>
                  <a:cxn ang="T11">
                    <a:pos x="T2" y="T3"/>
                  </a:cxn>
                  <a:cxn ang="T12">
                    <a:pos x="T4" y="T5"/>
                  </a:cxn>
                  <a:cxn ang="T13">
                    <a:pos x="T6" y="T7"/>
                  </a:cxn>
                  <a:cxn ang="T14">
                    <a:pos x="T8" y="T9"/>
                  </a:cxn>
                </a:cxnLst>
                <a:rect l="T15" t="T16" r="T17" b="T18"/>
                <a:pathLst>
                  <a:path w="7" h="22">
                    <a:moveTo>
                      <a:pt x="0" y="22"/>
                    </a:moveTo>
                    <a:lnTo>
                      <a:pt x="2" y="22"/>
                    </a:lnTo>
                    <a:lnTo>
                      <a:pt x="3" y="13"/>
                    </a:lnTo>
                    <a:lnTo>
                      <a:pt x="6" y="9"/>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22" name="Freeform 538"/>
              <p:cNvSpPr>
                <a:spLocks/>
              </p:cNvSpPr>
              <p:nvPr/>
            </p:nvSpPr>
            <p:spPr bwMode="auto">
              <a:xfrm>
                <a:off x="2781" y="1066"/>
                <a:ext cx="6" cy="26"/>
              </a:xfrm>
              <a:custGeom>
                <a:avLst/>
                <a:gdLst>
                  <a:gd name="T0" fmla="*/ 0 w 6"/>
                  <a:gd name="T1" fmla="*/ 26 h 26"/>
                  <a:gd name="T2" fmla="*/ 3 w 6"/>
                  <a:gd name="T3" fmla="*/ 13 h 26"/>
                  <a:gd name="T4" fmla="*/ 6 w 6"/>
                  <a:gd name="T5" fmla="*/ 0 h 26"/>
                  <a:gd name="T6" fmla="*/ 0 60000 65536"/>
                  <a:gd name="T7" fmla="*/ 0 60000 65536"/>
                  <a:gd name="T8" fmla="*/ 0 60000 65536"/>
                  <a:gd name="T9" fmla="*/ 0 w 6"/>
                  <a:gd name="T10" fmla="*/ 0 h 26"/>
                  <a:gd name="T11" fmla="*/ 6 w 6"/>
                  <a:gd name="T12" fmla="*/ 26 h 26"/>
                </a:gdLst>
                <a:ahLst/>
                <a:cxnLst>
                  <a:cxn ang="T6">
                    <a:pos x="T0" y="T1"/>
                  </a:cxn>
                  <a:cxn ang="T7">
                    <a:pos x="T2" y="T3"/>
                  </a:cxn>
                  <a:cxn ang="T8">
                    <a:pos x="T4" y="T5"/>
                  </a:cxn>
                </a:cxnLst>
                <a:rect l="T9" t="T10" r="T11" b="T12"/>
                <a:pathLst>
                  <a:path w="6" h="26">
                    <a:moveTo>
                      <a:pt x="0" y="26"/>
                    </a:moveTo>
                    <a:lnTo>
                      <a:pt x="3" y="13"/>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23" name="Freeform 539"/>
              <p:cNvSpPr>
                <a:spLocks/>
              </p:cNvSpPr>
              <p:nvPr/>
            </p:nvSpPr>
            <p:spPr bwMode="auto">
              <a:xfrm>
                <a:off x="2787" y="1019"/>
                <a:ext cx="7" cy="47"/>
              </a:xfrm>
              <a:custGeom>
                <a:avLst/>
                <a:gdLst>
                  <a:gd name="T0" fmla="*/ 0 w 7"/>
                  <a:gd name="T1" fmla="*/ 47 h 47"/>
                  <a:gd name="T2" fmla="*/ 3 w 7"/>
                  <a:gd name="T3" fmla="*/ 26 h 47"/>
                  <a:gd name="T4" fmla="*/ 7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0" y="47"/>
                    </a:moveTo>
                    <a:lnTo>
                      <a:pt x="3" y="26"/>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24" name="Freeform 540"/>
              <p:cNvSpPr>
                <a:spLocks/>
              </p:cNvSpPr>
              <p:nvPr/>
            </p:nvSpPr>
            <p:spPr bwMode="auto">
              <a:xfrm>
                <a:off x="2794" y="971"/>
                <a:ext cx="7" cy="48"/>
              </a:xfrm>
              <a:custGeom>
                <a:avLst/>
                <a:gdLst>
                  <a:gd name="T0" fmla="*/ 0 w 7"/>
                  <a:gd name="T1" fmla="*/ 48 h 48"/>
                  <a:gd name="T2" fmla="*/ 1 w 7"/>
                  <a:gd name="T3" fmla="*/ 35 h 48"/>
                  <a:gd name="T4" fmla="*/ 3 w 7"/>
                  <a:gd name="T5" fmla="*/ 17 h 48"/>
                  <a:gd name="T6" fmla="*/ 5 w 7"/>
                  <a:gd name="T7" fmla="*/ 4 h 48"/>
                  <a:gd name="T8" fmla="*/ 7 w 7"/>
                  <a:gd name="T9" fmla="*/ 0 h 48"/>
                  <a:gd name="T10" fmla="*/ 0 60000 65536"/>
                  <a:gd name="T11" fmla="*/ 0 60000 65536"/>
                  <a:gd name="T12" fmla="*/ 0 60000 65536"/>
                  <a:gd name="T13" fmla="*/ 0 60000 65536"/>
                  <a:gd name="T14" fmla="*/ 0 60000 65536"/>
                  <a:gd name="T15" fmla="*/ 0 w 7"/>
                  <a:gd name="T16" fmla="*/ 0 h 48"/>
                  <a:gd name="T17" fmla="*/ 7 w 7"/>
                  <a:gd name="T18" fmla="*/ 48 h 48"/>
                </a:gdLst>
                <a:ahLst/>
                <a:cxnLst>
                  <a:cxn ang="T10">
                    <a:pos x="T0" y="T1"/>
                  </a:cxn>
                  <a:cxn ang="T11">
                    <a:pos x="T2" y="T3"/>
                  </a:cxn>
                  <a:cxn ang="T12">
                    <a:pos x="T4" y="T5"/>
                  </a:cxn>
                  <a:cxn ang="T13">
                    <a:pos x="T6" y="T7"/>
                  </a:cxn>
                  <a:cxn ang="T14">
                    <a:pos x="T8" y="T9"/>
                  </a:cxn>
                </a:cxnLst>
                <a:rect l="T15" t="T16" r="T17" b="T18"/>
                <a:pathLst>
                  <a:path w="7" h="48">
                    <a:moveTo>
                      <a:pt x="0" y="48"/>
                    </a:moveTo>
                    <a:lnTo>
                      <a:pt x="1" y="35"/>
                    </a:lnTo>
                    <a:lnTo>
                      <a:pt x="3" y="17"/>
                    </a:lnTo>
                    <a:lnTo>
                      <a:pt x="5" y="4"/>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25" name="Freeform 541"/>
              <p:cNvSpPr>
                <a:spLocks/>
              </p:cNvSpPr>
              <p:nvPr/>
            </p:nvSpPr>
            <p:spPr bwMode="auto">
              <a:xfrm>
                <a:off x="2801" y="971"/>
                <a:ext cx="6" cy="56"/>
              </a:xfrm>
              <a:custGeom>
                <a:avLst/>
                <a:gdLst>
                  <a:gd name="T0" fmla="*/ 0 w 6"/>
                  <a:gd name="T1" fmla="*/ 0 h 56"/>
                  <a:gd name="T2" fmla="*/ 1 w 6"/>
                  <a:gd name="T3" fmla="*/ 0 h 56"/>
                  <a:gd name="T4" fmla="*/ 1 w 6"/>
                  <a:gd name="T5" fmla="*/ 9 h 56"/>
                  <a:gd name="T6" fmla="*/ 4 w 6"/>
                  <a:gd name="T7" fmla="*/ 22 h 56"/>
                  <a:gd name="T8" fmla="*/ 5 w 6"/>
                  <a:gd name="T9" fmla="*/ 39 h 56"/>
                  <a:gd name="T10" fmla="*/ 6 w 6"/>
                  <a:gd name="T11" fmla="*/ 56 h 56"/>
                  <a:gd name="T12" fmla="*/ 0 60000 65536"/>
                  <a:gd name="T13" fmla="*/ 0 60000 65536"/>
                  <a:gd name="T14" fmla="*/ 0 60000 65536"/>
                  <a:gd name="T15" fmla="*/ 0 60000 65536"/>
                  <a:gd name="T16" fmla="*/ 0 60000 65536"/>
                  <a:gd name="T17" fmla="*/ 0 60000 65536"/>
                  <a:gd name="T18" fmla="*/ 0 w 6"/>
                  <a:gd name="T19" fmla="*/ 0 h 56"/>
                  <a:gd name="T20" fmla="*/ 6 w 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 h="56">
                    <a:moveTo>
                      <a:pt x="0" y="0"/>
                    </a:moveTo>
                    <a:lnTo>
                      <a:pt x="1" y="0"/>
                    </a:lnTo>
                    <a:lnTo>
                      <a:pt x="1" y="9"/>
                    </a:lnTo>
                    <a:lnTo>
                      <a:pt x="4" y="22"/>
                    </a:lnTo>
                    <a:lnTo>
                      <a:pt x="5" y="39"/>
                    </a:lnTo>
                    <a:lnTo>
                      <a:pt x="6" y="56"/>
                    </a:lnTo>
                  </a:path>
                </a:pathLst>
              </a:custGeom>
              <a:solidFill>
                <a:srgbClr val="CC00CC"/>
              </a:solidFill>
              <a:ln w="6350">
                <a:solidFill>
                  <a:srgbClr val="CC00CC"/>
                </a:solidFill>
                <a:prstDash val="solid"/>
                <a:round/>
                <a:headEnd/>
                <a:tailEnd/>
              </a:ln>
            </p:spPr>
            <p:txBody>
              <a:bodyPr/>
              <a:lstStyle/>
              <a:p>
                <a:endParaRPr lang="es-ES"/>
              </a:p>
            </p:txBody>
          </p:sp>
          <p:sp>
            <p:nvSpPr>
              <p:cNvPr id="131126" name="Freeform 542"/>
              <p:cNvSpPr>
                <a:spLocks/>
              </p:cNvSpPr>
              <p:nvPr/>
            </p:nvSpPr>
            <p:spPr bwMode="auto">
              <a:xfrm>
                <a:off x="2807" y="1027"/>
                <a:ext cx="5" cy="44"/>
              </a:xfrm>
              <a:custGeom>
                <a:avLst/>
                <a:gdLst>
                  <a:gd name="T0" fmla="*/ 0 w 5"/>
                  <a:gd name="T1" fmla="*/ 0 h 44"/>
                  <a:gd name="T2" fmla="*/ 3 w 5"/>
                  <a:gd name="T3" fmla="*/ 22 h 44"/>
                  <a:gd name="T4" fmla="*/ 5 w 5"/>
                  <a:gd name="T5" fmla="*/ 44 h 44"/>
                  <a:gd name="T6" fmla="*/ 0 60000 65536"/>
                  <a:gd name="T7" fmla="*/ 0 60000 65536"/>
                  <a:gd name="T8" fmla="*/ 0 60000 65536"/>
                  <a:gd name="T9" fmla="*/ 0 w 5"/>
                  <a:gd name="T10" fmla="*/ 0 h 44"/>
                  <a:gd name="T11" fmla="*/ 5 w 5"/>
                  <a:gd name="T12" fmla="*/ 44 h 44"/>
                </a:gdLst>
                <a:ahLst/>
                <a:cxnLst>
                  <a:cxn ang="T6">
                    <a:pos x="T0" y="T1"/>
                  </a:cxn>
                  <a:cxn ang="T7">
                    <a:pos x="T2" y="T3"/>
                  </a:cxn>
                  <a:cxn ang="T8">
                    <a:pos x="T4" y="T5"/>
                  </a:cxn>
                </a:cxnLst>
                <a:rect l="T9" t="T10" r="T11" b="T12"/>
                <a:pathLst>
                  <a:path w="5" h="44">
                    <a:moveTo>
                      <a:pt x="0" y="0"/>
                    </a:moveTo>
                    <a:lnTo>
                      <a:pt x="3" y="22"/>
                    </a:lnTo>
                    <a:lnTo>
                      <a:pt x="5" y="44"/>
                    </a:lnTo>
                  </a:path>
                </a:pathLst>
              </a:custGeom>
              <a:solidFill>
                <a:srgbClr val="CC00CC"/>
              </a:solidFill>
              <a:ln w="6350">
                <a:solidFill>
                  <a:srgbClr val="CC00CC"/>
                </a:solidFill>
                <a:prstDash val="solid"/>
                <a:round/>
                <a:headEnd/>
                <a:tailEnd/>
              </a:ln>
            </p:spPr>
            <p:txBody>
              <a:bodyPr/>
              <a:lstStyle/>
              <a:p>
                <a:endParaRPr lang="es-ES"/>
              </a:p>
            </p:txBody>
          </p:sp>
          <p:sp>
            <p:nvSpPr>
              <p:cNvPr id="131127" name="Freeform 543"/>
              <p:cNvSpPr>
                <a:spLocks/>
              </p:cNvSpPr>
              <p:nvPr/>
            </p:nvSpPr>
            <p:spPr bwMode="auto">
              <a:xfrm>
                <a:off x="2812" y="1071"/>
                <a:ext cx="7" cy="43"/>
              </a:xfrm>
              <a:custGeom>
                <a:avLst/>
                <a:gdLst>
                  <a:gd name="T0" fmla="*/ 0 w 7"/>
                  <a:gd name="T1" fmla="*/ 0 h 43"/>
                  <a:gd name="T2" fmla="*/ 3 w 7"/>
                  <a:gd name="T3" fmla="*/ 21 h 43"/>
                  <a:gd name="T4" fmla="*/ 6 w 7"/>
                  <a:gd name="T5" fmla="*/ 30 h 43"/>
                  <a:gd name="T6" fmla="*/ 7 w 7"/>
                  <a:gd name="T7" fmla="*/ 43 h 43"/>
                  <a:gd name="T8" fmla="*/ 0 60000 65536"/>
                  <a:gd name="T9" fmla="*/ 0 60000 65536"/>
                  <a:gd name="T10" fmla="*/ 0 60000 65536"/>
                  <a:gd name="T11" fmla="*/ 0 60000 65536"/>
                  <a:gd name="T12" fmla="*/ 0 w 7"/>
                  <a:gd name="T13" fmla="*/ 0 h 43"/>
                  <a:gd name="T14" fmla="*/ 7 w 7"/>
                  <a:gd name="T15" fmla="*/ 43 h 43"/>
                </a:gdLst>
                <a:ahLst/>
                <a:cxnLst>
                  <a:cxn ang="T8">
                    <a:pos x="T0" y="T1"/>
                  </a:cxn>
                  <a:cxn ang="T9">
                    <a:pos x="T2" y="T3"/>
                  </a:cxn>
                  <a:cxn ang="T10">
                    <a:pos x="T4" y="T5"/>
                  </a:cxn>
                  <a:cxn ang="T11">
                    <a:pos x="T6" y="T7"/>
                  </a:cxn>
                </a:cxnLst>
                <a:rect l="T12" t="T13" r="T14" b="T15"/>
                <a:pathLst>
                  <a:path w="7" h="43">
                    <a:moveTo>
                      <a:pt x="0" y="0"/>
                    </a:moveTo>
                    <a:lnTo>
                      <a:pt x="3" y="21"/>
                    </a:lnTo>
                    <a:lnTo>
                      <a:pt x="6" y="30"/>
                    </a:lnTo>
                    <a:lnTo>
                      <a:pt x="7" y="43"/>
                    </a:lnTo>
                  </a:path>
                </a:pathLst>
              </a:custGeom>
              <a:solidFill>
                <a:srgbClr val="CC00CC"/>
              </a:solidFill>
              <a:ln w="6350">
                <a:solidFill>
                  <a:srgbClr val="CC00CC"/>
                </a:solidFill>
                <a:prstDash val="solid"/>
                <a:round/>
                <a:headEnd/>
                <a:tailEnd/>
              </a:ln>
            </p:spPr>
            <p:txBody>
              <a:bodyPr/>
              <a:lstStyle/>
              <a:p>
                <a:endParaRPr lang="es-ES"/>
              </a:p>
            </p:txBody>
          </p:sp>
          <p:sp>
            <p:nvSpPr>
              <p:cNvPr id="131128" name="Freeform 544"/>
              <p:cNvSpPr>
                <a:spLocks/>
              </p:cNvSpPr>
              <p:nvPr/>
            </p:nvSpPr>
            <p:spPr bwMode="auto">
              <a:xfrm>
                <a:off x="2819" y="1114"/>
                <a:ext cx="7" cy="78"/>
              </a:xfrm>
              <a:custGeom>
                <a:avLst/>
                <a:gdLst>
                  <a:gd name="T0" fmla="*/ 0 w 7"/>
                  <a:gd name="T1" fmla="*/ 0 h 78"/>
                  <a:gd name="T2" fmla="*/ 1 w 7"/>
                  <a:gd name="T3" fmla="*/ 9 h 78"/>
                  <a:gd name="T4" fmla="*/ 1 w 7"/>
                  <a:gd name="T5" fmla="*/ 22 h 78"/>
                  <a:gd name="T6" fmla="*/ 3 w 7"/>
                  <a:gd name="T7" fmla="*/ 48 h 78"/>
                  <a:gd name="T8" fmla="*/ 5 w 7"/>
                  <a:gd name="T9" fmla="*/ 69 h 78"/>
                  <a:gd name="T10" fmla="*/ 5 w 7"/>
                  <a:gd name="T11" fmla="*/ 74 h 78"/>
                  <a:gd name="T12" fmla="*/ 7 w 7"/>
                  <a:gd name="T13" fmla="*/ 78 h 78"/>
                  <a:gd name="T14" fmla="*/ 0 60000 65536"/>
                  <a:gd name="T15" fmla="*/ 0 60000 65536"/>
                  <a:gd name="T16" fmla="*/ 0 60000 65536"/>
                  <a:gd name="T17" fmla="*/ 0 60000 65536"/>
                  <a:gd name="T18" fmla="*/ 0 60000 65536"/>
                  <a:gd name="T19" fmla="*/ 0 60000 65536"/>
                  <a:gd name="T20" fmla="*/ 0 60000 65536"/>
                  <a:gd name="T21" fmla="*/ 0 w 7"/>
                  <a:gd name="T22" fmla="*/ 0 h 78"/>
                  <a:gd name="T23" fmla="*/ 7 w 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8">
                    <a:moveTo>
                      <a:pt x="0" y="0"/>
                    </a:moveTo>
                    <a:lnTo>
                      <a:pt x="1" y="9"/>
                    </a:lnTo>
                    <a:lnTo>
                      <a:pt x="1" y="22"/>
                    </a:lnTo>
                    <a:lnTo>
                      <a:pt x="3" y="48"/>
                    </a:lnTo>
                    <a:lnTo>
                      <a:pt x="5" y="69"/>
                    </a:lnTo>
                    <a:lnTo>
                      <a:pt x="5" y="74"/>
                    </a:lnTo>
                    <a:lnTo>
                      <a:pt x="7" y="78"/>
                    </a:lnTo>
                  </a:path>
                </a:pathLst>
              </a:custGeom>
              <a:solidFill>
                <a:srgbClr val="CC00CC"/>
              </a:solidFill>
              <a:ln w="6350">
                <a:solidFill>
                  <a:srgbClr val="CC00CC"/>
                </a:solidFill>
                <a:prstDash val="solid"/>
                <a:round/>
                <a:headEnd/>
                <a:tailEnd/>
              </a:ln>
            </p:spPr>
            <p:txBody>
              <a:bodyPr/>
              <a:lstStyle/>
              <a:p>
                <a:endParaRPr lang="es-ES"/>
              </a:p>
            </p:txBody>
          </p:sp>
          <p:sp>
            <p:nvSpPr>
              <p:cNvPr id="131129" name="Freeform 545"/>
              <p:cNvSpPr>
                <a:spLocks/>
              </p:cNvSpPr>
              <p:nvPr/>
            </p:nvSpPr>
            <p:spPr bwMode="auto">
              <a:xfrm>
                <a:off x="2826" y="1114"/>
                <a:ext cx="6" cy="78"/>
              </a:xfrm>
              <a:custGeom>
                <a:avLst/>
                <a:gdLst>
                  <a:gd name="T0" fmla="*/ 0 w 6"/>
                  <a:gd name="T1" fmla="*/ 78 h 78"/>
                  <a:gd name="T2" fmla="*/ 1 w 6"/>
                  <a:gd name="T3" fmla="*/ 74 h 78"/>
                  <a:gd name="T4" fmla="*/ 1 w 6"/>
                  <a:gd name="T5" fmla="*/ 69 h 78"/>
                  <a:gd name="T6" fmla="*/ 2 w 6"/>
                  <a:gd name="T7" fmla="*/ 56 h 78"/>
                  <a:gd name="T8" fmla="*/ 2 w 6"/>
                  <a:gd name="T9" fmla="*/ 43 h 78"/>
                  <a:gd name="T10" fmla="*/ 5 w 6"/>
                  <a:gd name="T11" fmla="*/ 17 h 78"/>
                  <a:gd name="T12" fmla="*/ 5 w 6"/>
                  <a:gd name="T13" fmla="*/ 9 h 78"/>
                  <a:gd name="T14" fmla="*/ 6 w 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8"/>
                  <a:gd name="T26" fmla="*/ 6 w 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8">
                    <a:moveTo>
                      <a:pt x="0" y="78"/>
                    </a:moveTo>
                    <a:lnTo>
                      <a:pt x="1" y="74"/>
                    </a:lnTo>
                    <a:lnTo>
                      <a:pt x="1" y="69"/>
                    </a:lnTo>
                    <a:lnTo>
                      <a:pt x="2" y="56"/>
                    </a:lnTo>
                    <a:lnTo>
                      <a:pt x="2" y="43"/>
                    </a:lnTo>
                    <a:lnTo>
                      <a:pt x="5" y="17"/>
                    </a:lnTo>
                    <a:lnTo>
                      <a:pt x="5" y="9"/>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30" name="Freeform 546"/>
              <p:cNvSpPr>
                <a:spLocks/>
              </p:cNvSpPr>
              <p:nvPr/>
            </p:nvSpPr>
            <p:spPr bwMode="auto">
              <a:xfrm>
                <a:off x="2832" y="1105"/>
                <a:ext cx="7" cy="9"/>
              </a:xfrm>
              <a:custGeom>
                <a:avLst/>
                <a:gdLst>
                  <a:gd name="T0" fmla="*/ 0 w 7"/>
                  <a:gd name="T1" fmla="*/ 9 h 9"/>
                  <a:gd name="T2" fmla="*/ 1 w 7"/>
                  <a:gd name="T3" fmla="*/ 5 h 9"/>
                  <a:gd name="T4" fmla="*/ 3 w 7"/>
                  <a:gd name="T5" fmla="*/ 5 h 9"/>
                  <a:gd name="T6" fmla="*/ 5 w 7"/>
                  <a:gd name="T7" fmla="*/ 5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9"/>
                    </a:moveTo>
                    <a:lnTo>
                      <a:pt x="1" y="5"/>
                    </a:lnTo>
                    <a:lnTo>
                      <a:pt x="3" y="5"/>
                    </a:lnTo>
                    <a:lnTo>
                      <a:pt x="5" y="5"/>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31" name="Freeform 547"/>
              <p:cNvSpPr>
                <a:spLocks/>
              </p:cNvSpPr>
              <p:nvPr/>
            </p:nvSpPr>
            <p:spPr bwMode="auto">
              <a:xfrm>
                <a:off x="2839" y="1032"/>
                <a:ext cx="6" cy="73"/>
              </a:xfrm>
              <a:custGeom>
                <a:avLst/>
                <a:gdLst>
                  <a:gd name="T0" fmla="*/ 0 w 6"/>
                  <a:gd name="T1" fmla="*/ 73 h 73"/>
                  <a:gd name="T2" fmla="*/ 1 w 6"/>
                  <a:gd name="T3" fmla="*/ 60 h 73"/>
                  <a:gd name="T4" fmla="*/ 2 w 6"/>
                  <a:gd name="T5" fmla="*/ 39 h 73"/>
                  <a:gd name="T6" fmla="*/ 5 w 6"/>
                  <a:gd name="T7" fmla="*/ 17 h 73"/>
                  <a:gd name="T8" fmla="*/ 6 w 6"/>
                  <a:gd name="T9" fmla="*/ 0 h 73"/>
                  <a:gd name="T10" fmla="*/ 0 60000 65536"/>
                  <a:gd name="T11" fmla="*/ 0 60000 65536"/>
                  <a:gd name="T12" fmla="*/ 0 60000 65536"/>
                  <a:gd name="T13" fmla="*/ 0 60000 65536"/>
                  <a:gd name="T14" fmla="*/ 0 60000 65536"/>
                  <a:gd name="T15" fmla="*/ 0 w 6"/>
                  <a:gd name="T16" fmla="*/ 0 h 73"/>
                  <a:gd name="T17" fmla="*/ 6 w 6"/>
                  <a:gd name="T18" fmla="*/ 73 h 73"/>
                </a:gdLst>
                <a:ahLst/>
                <a:cxnLst>
                  <a:cxn ang="T10">
                    <a:pos x="T0" y="T1"/>
                  </a:cxn>
                  <a:cxn ang="T11">
                    <a:pos x="T2" y="T3"/>
                  </a:cxn>
                  <a:cxn ang="T12">
                    <a:pos x="T4" y="T5"/>
                  </a:cxn>
                  <a:cxn ang="T13">
                    <a:pos x="T6" y="T7"/>
                  </a:cxn>
                  <a:cxn ang="T14">
                    <a:pos x="T8" y="T9"/>
                  </a:cxn>
                </a:cxnLst>
                <a:rect l="T15" t="T16" r="T17" b="T18"/>
                <a:pathLst>
                  <a:path w="6" h="73">
                    <a:moveTo>
                      <a:pt x="0" y="73"/>
                    </a:moveTo>
                    <a:lnTo>
                      <a:pt x="1" y="60"/>
                    </a:lnTo>
                    <a:lnTo>
                      <a:pt x="2" y="39"/>
                    </a:lnTo>
                    <a:lnTo>
                      <a:pt x="5" y="17"/>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32" name="Freeform 548"/>
              <p:cNvSpPr>
                <a:spLocks/>
              </p:cNvSpPr>
              <p:nvPr/>
            </p:nvSpPr>
            <p:spPr bwMode="auto">
              <a:xfrm>
                <a:off x="2845" y="975"/>
                <a:ext cx="7" cy="57"/>
              </a:xfrm>
              <a:custGeom>
                <a:avLst/>
                <a:gdLst>
                  <a:gd name="T0" fmla="*/ 0 w 7"/>
                  <a:gd name="T1" fmla="*/ 57 h 57"/>
                  <a:gd name="T2" fmla="*/ 2 w 7"/>
                  <a:gd name="T3" fmla="*/ 39 h 57"/>
                  <a:gd name="T4" fmla="*/ 3 w 7"/>
                  <a:gd name="T5" fmla="*/ 22 h 57"/>
                  <a:gd name="T6" fmla="*/ 6 w 7"/>
                  <a:gd name="T7" fmla="*/ 9 h 57"/>
                  <a:gd name="T8" fmla="*/ 7 w 7"/>
                  <a:gd name="T9" fmla="*/ 0 h 57"/>
                  <a:gd name="T10" fmla="*/ 0 60000 65536"/>
                  <a:gd name="T11" fmla="*/ 0 60000 65536"/>
                  <a:gd name="T12" fmla="*/ 0 60000 65536"/>
                  <a:gd name="T13" fmla="*/ 0 60000 65536"/>
                  <a:gd name="T14" fmla="*/ 0 60000 65536"/>
                  <a:gd name="T15" fmla="*/ 0 w 7"/>
                  <a:gd name="T16" fmla="*/ 0 h 57"/>
                  <a:gd name="T17" fmla="*/ 7 w 7"/>
                  <a:gd name="T18" fmla="*/ 57 h 57"/>
                </a:gdLst>
                <a:ahLst/>
                <a:cxnLst>
                  <a:cxn ang="T10">
                    <a:pos x="T0" y="T1"/>
                  </a:cxn>
                  <a:cxn ang="T11">
                    <a:pos x="T2" y="T3"/>
                  </a:cxn>
                  <a:cxn ang="T12">
                    <a:pos x="T4" y="T5"/>
                  </a:cxn>
                  <a:cxn ang="T13">
                    <a:pos x="T6" y="T7"/>
                  </a:cxn>
                  <a:cxn ang="T14">
                    <a:pos x="T8" y="T9"/>
                  </a:cxn>
                </a:cxnLst>
                <a:rect l="T15" t="T16" r="T17" b="T18"/>
                <a:pathLst>
                  <a:path w="7" h="57">
                    <a:moveTo>
                      <a:pt x="0" y="57"/>
                    </a:moveTo>
                    <a:lnTo>
                      <a:pt x="2" y="39"/>
                    </a:lnTo>
                    <a:lnTo>
                      <a:pt x="3" y="22"/>
                    </a:lnTo>
                    <a:lnTo>
                      <a:pt x="6" y="9"/>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33" name="Freeform 549"/>
              <p:cNvSpPr>
                <a:spLocks/>
              </p:cNvSpPr>
              <p:nvPr/>
            </p:nvSpPr>
            <p:spPr bwMode="auto">
              <a:xfrm>
                <a:off x="2852" y="975"/>
                <a:ext cx="6" cy="39"/>
              </a:xfrm>
              <a:custGeom>
                <a:avLst/>
                <a:gdLst>
                  <a:gd name="T0" fmla="*/ 0 w 6"/>
                  <a:gd name="T1" fmla="*/ 0 h 39"/>
                  <a:gd name="T2" fmla="*/ 1 w 6"/>
                  <a:gd name="T3" fmla="*/ 5 h 39"/>
                  <a:gd name="T4" fmla="*/ 2 w 6"/>
                  <a:gd name="T5" fmla="*/ 13 h 39"/>
                  <a:gd name="T6" fmla="*/ 5 w 6"/>
                  <a:gd name="T7" fmla="*/ 26 h 39"/>
                  <a:gd name="T8" fmla="*/ 6 w 6"/>
                  <a:gd name="T9" fmla="*/ 39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0"/>
                    </a:moveTo>
                    <a:lnTo>
                      <a:pt x="1" y="5"/>
                    </a:lnTo>
                    <a:lnTo>
                      <a:pt x="2" y="13"/>
                    </a:lnTo>
                    <a:lnTo>
                      <a:pt x="5" y="26"/>
                    </a:lnTo>
                    <a:lnTo>
                      <a:pt x="6" y="39"/>
                    </a:lnTo>
                  </a:path>
                </a:pathLst>
              </a:custGeom>
              <a:solidFill>
                <a:srgbClr val="CC00CC"/>
              </a:solidFill>
              <a:ln w="6350">
                <a:solidFill>
                  <a:srgbClr val="CC00CC"/>
                </a:solidFill>
                <a:prstDash val="solid"/>
                <a:round/>
                <a:headEnd/>
                <a:tailEnd/>
              </a:ln>
            </p:spPr>
            <p:txBody>
              <a:bodyPr/>
              <a:lstStyle/>
              <a:p>
                <a:endParaRPr lang="es-ES"/>
              </a:p>
            </p:txBody>
          </p:sp>
          <p:sp>
            <p:nvSpPr>
              <p:cNvPr id="131134" name="Line 550"/>
              <p:cNvSpPr>
                <a:spLocks noChangeShapeType="1"/>
              </p:cNvSpPr>
              <p:nvPr/>
            </p:nvSpPr>
            <p:spPr bwMode="auto">
              <a:xfrm>
                <a:off x="2858" y="1014"/>
                <a:ext cx="7"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35" name="Freeform 551"/>
              <p:cNvSpPr>
                <a:spLocks/>
              </p:cNvSpPr>
              <p:nvPr/>
            </p:nvSpPr>
            <p:spPr bwMode="auto">
              <a:xfrm>
                <a:off x="2865" y="1053"/>
                <a:ext cx="7" cy="39"/>
              </a:xfrm>
              <a:custGeom>
                <a:avLst/>
                <a:gdLst>
                  <a:gd name="T0" fmla="*/ 0 w 7"/>
                  <a:gd name="T1" fmla="*/ 0 h 39"/>
                  <a:gd name="T2" fmla="*/ 4 w 7"/>
                  <a:gd name="T3" fmla="*/ 18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4" y="18"/>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36" name="Freeform 552"/>
              <p:cNvSpPr>
                <a:spLocks/>
              </p:cNvSpPr>
              <p:nvPr/>
            </p:nvSpPr>
            <p:spPr bwMode="auto">
              <a:xfrm>
                <a:off x="2872" y="1092"/>
                <a:ext cx="5" cy="48"/>
              </a:xfrm>
              <a:custGeom>
                <a:avLst/>
                <a:gdLst>
                  <a:gd name="T0" fmla="*/ 0 w 5"/>
                  <a:gd name="T1" fmla="*/ 0 h 48"/>
                  <a:gd name="T2" fmla="*/ 1 w 5"/>
                  <a:gd name="T3" fmla="*/ 13 h 48"/>
                  <a:gd name="T4" fmla="*/ 2 w 5"/>
                  <a:gd name="T5" fmla="*/ 31 h 48"/>
                  <a:gd name="T6" fmla="*/ 3 w 5"/>
                  <a:gd name="T7" fmla="*/ 44 h 48"/>
                  <a:gd name="T8" fmla="*/ 5 w 5"/>
                  <a:gd name="T9" fmla="*/ 48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0" y="0"/>
                    </a:moveTo>
                    <a:lnTo>
                      <a:pt x="1" y="13"/>
                    </a:lnTo>
                    <a:lnTo>
                      <a:pt x="2" y="31"/>
                    </a:lnTo>
                    <a:lnTo>
                      <a:pt x="3" y="44"/>
                    </a:lnTo>
                    <a:lnTo>
                      <a:pt x="5" y="48"/>
                    </a:lnTo>
                  </a:path>
                </a:pathLst>
              </a:custGeom>
              <a:solidFill>
                <a:srgbClr val="CC00CC"/>
              </a:solidFill>
              <a:ln w="6350">
                <a:solidFill>
                  <a:srgbClr val="CC00CC"/>
                </a:solidFill>
                <a:prstDash val="solid"/>
                <a:round/>
                <a:headEnd/>
                <a:tailEnd/>
              </a:ln>
            </p:spPr>
            <p:txBody>
              <a:bodyPr/>
              <a:lstStyle/>
              <a:p>
                <a:endParaRPr lang="es-ES"/>
              </a:p>
            </p:txBody>
          </p:sp>
          <p:sp>
            <p:nvSpPr>
              <p:cNvPr id="131137" name="Freeform 553"/>
              <p:cNvSpPr>
                <a:spLocks/>
              </p:cNvSpPr>
              <p:nvPr/>
            </p:nvSpPr>
            <p:spPr bwMode="auto">
              <a:xfrm>
                <a:off x="2877" y="1101"/>
                <a:ext cx="6" cy="39"/>
              </a:xfrm>
              <a:custGeom>
                <a:avLst/>
                <a:gdLst>
                  <a:gd name="T0" fmla="*/ 0 w 6"/>
                  <a:gd name="T1" fmla="*/ 39 h 39"/>
                  <a:gd name="T2" fmla="*/ 1 w 6"/>
                  <a:gd name="T3" fmla="*/ 35 h 39"/>
                  <a:gd name="T4" fmla="*/ 2 w 6"/>
                  <a:gd name="T5" fmla="*/ 26 h 39"/>
                  <a:gd name="T6" fmla="*/ 5 w 6"/>
                  <a:gd name="T7" fmla="*/ 13 h 39"/>
                  <a:gd name="T8" fmla="*/ 6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39"/>
                    </a:moveTo>
                    <a:lnTo>
                      <a:pt x="1" y="35"/>
                    </a:lnTo>
                    <a:lnTo>
                      <a:pt x="2" y="26"/>
                    </a:lnTo>
                    <a:lnTo>
                      <a:pt x="5" y="13"/>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38" name="Line 554"/>
              <p:cNvSpPr>
                <a:spLocks noChangeShapeType="1"/>
              </p:cNvSpPr>
              <p:nvPr/>
            </p:nvSpPr>
            <p:spPr bwMode="auto">
              <a:xfrm flipV="1">
                <a:off x="2883" y="1062"/>
                <a:ext cx="7"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39" name="Freeform 555"/>
              <p:cNvSpPr>
                <a:spLocks/>
              </p:cNvSpPr>
              <p:nvPr/>
            </p:nvSpPr>
            <p:spPr bwMode="auto">
              <a:xfrm>
                <a:off x="2890" y="1023"/>
                <a:ext cx="7" cy="39"/>
              </a:xfrm>
              <a:custGeom>
                <a:avLst/>
                <a:gdLst>
                  <a:gd name="T0" fmla="*/ 0 w 7"/>
                  <a:gd name="T1" fmla="*/ 39 h 39"/>
                  <a:gd name="T2" fmla="*/ 3 w 7"/>
                  <a:gd name="T3" fmla="*/ 22 h 39"/>
                  <a:gd name="T4" fmla="*/ 7 w 7"/>
                  <a:gd name="T5" fmla="*/ 0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39"/>
                    </a:moveTo>
                    <a:lnTo>
                      <a:pt x="3" y="22"/>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40" name="Freeform 556"/>
              <p:cNvSpPr>
                <a:spLocks/>
              </p:cNvSpPr>
              <p:nvPr/>
            </p:nvSpPr>
            <p:spPr bwMode="auto">
              <a:xfrm>
                <a:off x="2897" y="967"/>
                <a:ext cx="6" cy="56"/>
              </a:xfrm>
              <a:custGeom>
                <a:avLst/>
                <a:gdLst>
                  <a:gd name="T0" fmla="*/ 0 w 6"/>
                  <a:gd name="T1" fmla="*/ 56 h 56"/>
                  <a:gd name="T2" fmla="*/ 1 w 6"/>
                  <a:gd name="T3" fmla="*/ 39 h 56"/>
                  <a:gd name="T4" fmla="*/ 2 w 6"/>
                  <a:gd name="T5" fmla="*/ 21 h 56"/>
                  <a:gd name="T6" fmla="*/ 5 w 6"/>
                  <a:gd name="T7" fmla="*/ 8 h 56"/>
                  <a:gd name="T8" fmla="*/ 5 w 6"/>
                  <a:gd name="T9" fmla="*/ 0 h 56"/>
                  <a:gd name="T10" fmla="*/ 6 w 6"/>
                  <a:gd name="T11" fmla="*/ 0 h 56"/>
                  <a:gd name="T12" fmla="*/ 0 60000 65536"/>
                  <a:gd name="T13" fmla="*/ 0 60000 65536"/>
                  <a:gd name="T14" fmla="*/ 0 60000 65536"/>
                  <a:gd name="T15" fmla="*/ 0 60000 65536"/>
                  <a:gd name="T16" fmla="*/ 0 60000 65536"/>
                  <a:gd name="T17" fmla="*/ 0 60000 65536"/>
                  <a:gd name="T18" fmla="*/ 0 w 6"/>
                  <a:gd name="T19" fmla="*/ 0 h 56"/>
                  <a:gd name="T20" fmla="*/ 6 w 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 h="56">
                    <a:moveTo>
                      <a:pt x="0" y="56"/>
                    </a:moveTo>
                    <a:lnTo>
                      <a:pt x="1" y="39"/>
                    </a:lnTo>
                    <a:lnTo>
                      <a:pt x="2" y="21"/>
                    </a:lnTo>
                    <a:lnTo>
                      <a:pt x="5" y="8"/>
                    </a:lnTo>
                    <a:lnTo>
                      <a:pt x="5" y="0"/>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41" name="Freeform 557"/>
              <p:cNvSpPr>
                <a:spLocks/>
              </p:cNvSpPr>
              <p:nvPr/>
            </p:nvSpPr>
            <p:spPr bwMode="auto">
              <a:xfrm>
                <a:off x="2903" y="967"/>
                <a:ext cx="7" cy="56"/>
              </a:xfrm>
              <a:custGeom>
                <a:avLst/>
                <a:gdLst>
                  <a:gd name="T0" fmla="*/ 0 w 7"/>
                  <a:gd name="T1" fmla="*/ 0 h 56"/>
                  <a:gd name="T2" fmla="*/ 1 w 7"/>
                  <a:gd name="T3" fmla="*/ 4 h 56"/>
                  <a:gd name="T4" fmla="*/ 3 w 7"/>
                  <a:gd name="T5" fmla="*/ 17 h 56"/>
                  <a:gd name="T6" fmla="*/ 5 w 7"/>
                  <a:gd name="T7" fmla="*/ 39 h 56"/>
                  <a:gd name="T8" fmla="*/ 7 w 7"/>
                  <a:gd name="T9" fmla="*/ 56 h 56"/>
                  <a:gd name="T10" fmla="*/ 0 60000 65536"/>
                  <a:gd name="T11" fmla="*/ 0 60000 65536"/>
                  <a:gd name="T12" fmla="*/ 0 60000 65536"/>
                  <a:gd name="T13" fmla="*/ 0 60000 65536"/>
                  <a:gd name="T14" fmla="*/ 0 60000 65536"/>
                  <a:gd name="T15" fmla="*/ 0 w 7"/>
                  <a:gd name="T16" fmla="*/ 0 h 56"/>
                  <a:gd name="T17" fmla="*/ 7 w 7"/>
                  <a:gd name="T18" fmla="*/ 56 h 56"/>
                </a:gdLst>
                <a:ahLst/>
                <a:cxnLst>
                  <a:cxn ang="T10">
                    <a:pos x="T0" y="T1"/>
                  </a:cxn>
                  <a:cxn ang="T11">
                    <a:pos x="T2" y="T3"/>
                  </a:cxn>
                  <a:cxn ang="T12">
                    <a:pos x="T4" y="T5"/>
                  </a:cxn>
                  <a:cxn ang="T13">
                    <a:pos x="T6" y="T7"/>
                  </a:cxn>
                  <a:cxn ang="T14">
                    <a:pos x="T8" y="T9"/>
                  </a:cxn>
                </a:cxnLst>
                <a:rect l="T15" t="T16" r="T17" b="T18"/>
                <a:pathLst>
                  <a:path w="7" h="56">
                    <a:moveTo>
                      <a:pt x="0" y="0"/>
                    </a:moveTo>
                    <a:lnTo>
                      <a:pt x="1" y="4"/>
                    </a:lnTo>
                    <a:lnTo>
                      <a:pt x="3" y="17"/>
                    </a:lnTo>
                    <a:lnTo>
                      <a:pt x="5" y="39"/>
                    </a:lnTo>
                    <a:lnTo>
                      <a:pt x="7" y="56"/>
                    </a:lnTo>
                  </a:path>
                </a:pathLst>
              </a:custGeom>
              <a:solidFill>
                <a:srgbClr val="CC00CC"/>
              </a:solidFill>
              <a:ln w="6350">
                <a:solidFill>
                  <a:srgbClr val="CC00CC"/>
                </a:solidFill>
                <a:prstDash val="solid"/>
                <a:round/>
                <a:headEnd/>
                <a:tailEnd/>
              </a:ln>
            </p:spPr>
            <p:txBody>
              <a:bodyPr/>
              <a:lstStyle/>
              <a:p>
                <a:endParaRPr lang="es-ES"/>
              </a:p>
            </p:txBody>
          </p:sp>
          <p:sp>
            <p:nvSpPr>
              <p:cNvPr id="131142" name="Freeform 558"/>
              <p:cNvSpPr>
                <a:spLocks/>
              </p:cNvSpPr>
              <p:nvPr/>
            </p:nvSpPr>
            <p:spPr bwMode="auto">
              <a:xfrm>
                <a:off x="2910" y="1023"/>
                <a:ext cx="6" cy="87"/>
              </a:xfrm>
              <a:custGeom>
                <a:avLst/>
                <a:gdLst>
                  <a:gd name="T0" fmla="*/ 0 w 6"/>
                  <a:gd name="T1" fmla="*/ 0 h 87"/>
                  <a:gd name="T2" fmla="*/ 1 w 6"/>
                  <a:gd name="T3" fmla="*/ 22 h 87"/>
                  <a:gd name="T4" fmla="*/ 2 w 6"/>
                  <a:gd name="T5" fmla="*/ 48 h 87"/>
                  <a:gd name="T6" fmla="*/ 5 w 6"/>
                  <a:gd name="T7" fmla="*/ 69 h 87"/>
                  <a:gd name="T8" fmla="*/ 5 w 6"/>
                  <a:gd name="T9" fmla="*/ 82 h 87"/>
                  <a:gd name="T10" fmla="*/ 6 w 6"/>
                  <a:gd name="T11" fmla="*/ 87 h 87"/>
                  <a:gd name="T12" fmla="*/ 0 60000 65536"/>
                  <a:gd name="T13" fmla="*/ 0 60000 65536"/>
                  <a:gd name="T14" fmla="*/ 0 60000 65536"/>
                  <a:gd name="T15" fmla="*/ 0 60000 65536"/>
                  <a:gd name="T16" fmla="*/ 0 60000 65536"/>
                  <a:gd name="T17" fmla="*/ 0 60000 65536"/>
                  <a:gd name="T18" fmla="*/ 0 w 6"/>
                  <a:gd name="T19" fmla="*/ 0 h 87"/>
                  <a:gd name="T20" fmla="*/ 6 w 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 h="87">
                    <a:moveTo>
                      <a:pt x="0" y="0"/>
                    </a:moveTo>
                    <a:lnTo>
                      <a:pt x="1" y="22"/>
                    </a:lnTo>
                    <a:lnTo>
                      <a:pt x="2" y="48"/>
                    </a:lnTo>
                    <a:lnTo>
                      <a:pt x="5" y="69"/>
                    </a:lnTo>
                    <a:lnTo>
                      <a:pt x="5" y="82"/>
                    </a:lnTo>
                    <a:lnTo>
                      <a:pt x="6" y="87"/>
                    </a:lnTo>
                  </a:path>
                </a:pathLst>
              </a:custGeom>
              <a:solidFill>
                <a:srgbClr val="CC00CC"/>
              </a:solidFill>
              <a:ln w="6350">
                <a:solidFill>
                  <a:srgbClr val="CC00CC"/>
                </a:solidFill>
                <a:prstDash val="solid"/>
                <a:round/>
                <a:headEnd/>
                <a:tailEnd/>
              </a:ln>
            </p:spPr>
            <p:txBody>
              <a:bodyPr/>
              <a:lstStyle/>
              <a:p>
                <a:endParaRPr lang="es-ES"/>
              </a:p>
            </p:txBody>
          </p:sp>
          <p:sp>
            <p:nvSpPr>
              <p:cNvPr id="131143" name="Freeform 559"/>
              <p:cNvSpPr>
                <a:spLocks/>
              </p:cNvSpPr>
              <p:nvPr/>
            </p:nvSpPr>
            <p:spPr bwMode="auto">
              <a:xfrm>
                <a:off x="2916" y="1101"/>
                <a:ext cx="7" cy="9"/>
              </a:xfrm>
              <a:custGeom>
                <a:avLst/>
                <a:gdLst>
                  <a:gd name="T0" fmla="*/ 0 w 7"/>
                  <a:gd name="T1" fmla="*/ 9 h 9"/>
                  <a:gd name="T2" fmla="*/ 2 w 7"/>
                  <a:gd name="T3" fmla="*/ 9 h 9"/>
                  <a:gd name="T4" fmla="*/ 3 w 7"/>
                  <a:gd name="T5" fmla="*/ 4 h 9"/>
                  <a:gd name="T6" fmla="*/ 5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9"/>
                    </a:moveTo>
                    <a:lnTo>
                      <a:pt x="2" y="9"/>
                    </a:lnTo>
                    <a:lnTo>
                      <a:pt x="3" y="4"/>
                    </a:lnTo>
                    <a:lnTo>
                      <a:pt x="5" y="0"/>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44" name="Freeform 560"/>
              <p:cNvSpPr>
                <a:spLocks/>
              </p:cNvSpPr>
              <p:nvPr/>
            </p:nvSpPr>
            <p:spPr bwMode="auto">
              <a:xfrm>
                <a:off x="2923" y="1101"/>
                <a:ext cx="6" cy="52"/>
              </a:xfrm>
              <a:custGeom>
                <a:avLst/>
                <a:gdLst>
                  <a:gd name="T0" fmla="*/ 0 w 6"/>
                  <a:gd name="T1" fmla="*/ 0 h 52"/>
                  <a:gd name="T2" fmla="*/ 1 w 6"/>
                  <a:gd name="T3" fmla="*/ 4 h 52"/>
                  <a:gd name="T4" fmla="*/ 1 w 6"/>
                  <a:gd name="T5" fmla="*/ 9 h 52"/>
                  <a:gd name="T6" fmla="*/ 2 w 6"/>
                  <a:gd name="T7" fmla="*/ 26 h 52"/>
                  <a:gd name="T8" fmla="*/ 5 w 6"/>
                  <a:gd name="T9" fmla="*/ 43 h 52"/>
                  <a:gd name="T10" fmla="*/ 5 w 6"/>
                  <a:gd name="T11" fmla="*/ 48 h 52"/>
                  <a:gd name="T12" fmla="*/ 6 w 6"/>
                  <a:gd name="T13" fmla="*/ 52 h 52"/>
                  <a:gd name="T14" fmla="*/ 0 60000 65536"/>
                  <a:gd name="T15" fmla="*/ 0 60000 65536"/>
                  <a:gd name="T16" fmla="*/ 0 60000 65536"/>
                  <a:gd name="T17" fmla="*/ 0 60000 65536"/>
                  <a:gd name="T18" fmla="*/ 0 60000 65536"/>
                  <a:gd name="T19" fmla="*/ 0 60000 65536"/>
                  <a:gd name="T20" fmla="*/ 0 60000 65536"/>
                  <a:gd name="T21" fmla="*/ 0 w 6"/>
                  <a:gd name="T22" fmla="*/ 0 h 52"/>
                  <a:gd name="T23" fmla="*/ 6 w 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2">
                    <a:moveTo>
                      <a:pt x="0" y="0"/>
                    </a:moveTo>
                    <a:lnTo>
                      <a:pt x="1" y="4"/>
                    </a:lnTo>
                    <a:lnTo>
                      <a:pt x="1" y="9"/>
                    </a:lnTo>
                    <a:lnTo>
                      <a:pt x="2" y="26"/>
                    </a:lnTo>
                    <a:lnTo>
                      <a:pt x="5" y="43"/>
                    </a:lnTo>
                    <a:lnTo>
                      <a:pt x="5" y="48"/>
                    </a:lnTo>
                    <a:lnTo>
                      <a:pt x="6" y="52"/>
                    </a:lnTo>
                  </a:path>
                </a:pathLst>
              </a:custGeom>
              <a:solidFill>
                <a:srgbClr val="CC00CC"/>
              </a:solidFill>
              <a:ln w="6350">
                <a:solidFill>
                  <a:srgbClr val="CC00CC"/>
                </a:solidFill>
                <a:prstDash val="solid"/>
                <a:round/>
                <a:headEnd/>
                <a:tailEnd/>
              </a:ln>
            </p:spPr>
            <p:txBody>
              <a:bodyPr/>
              <a:lstStyle/>
              <a:p>
                <a:endParaRPr lang="es-ES"/>
              </a:p>
            </p:txBody>
          </p:sp>
          <p:sp>
            <p:nvSpPr>
              <p:cNvPr id="131145" name="Freeform 561"/>
              <p:cNvSpPr>
                <a:spLocks/>
              </p:cNvSpPr>
              <p:nvPr/>
            </p:nvSpPr>
            <p:spPr bwMode="auto">
              <a:xfrm>
                <a:off x="2929" y="1118"/>
                <a:ext cx="7" cy="35"/>
              </a:xfrm>
              <a:custGeom>
                <a:avLst/>
                <a:gdLst>
                  <a:gd name="T0" fmla="*/ 0 w 7"/>
                  <a:gd name="T1" fmla="*/ 35 h 35"/>
                  <a:gd name="T2" fmla="*/ 2 w 7"/>
                  <a:gd name="T3" fmla="*/ 31 h 35"/>
                  <a:gd name="T4" fmla="*/ 4 w 7"/>
                  <a:gd name="T5" fmla="*/ 22 h 35"/>
                  <a:gd name="T6" fmla="*/ 6 w 7"/>
                  <a:gd name="T7" fmla="*/ 9 h 35"/>
                  <a:gd name="T8" fmla="*/ 7 w 7"/>
                  <a:gd name="T9" fmla="*/ 0 h 35"/>
                  <a:gd name="T10" fmla="*/ 0 60000 65536"/>
                  <a:gd name="T11" fmla="*/ 0 60000 65536"/>
                  <a:gd name="T12" fmla="*/ 0 60000 65536"/>
                  <a:gd name="T13" fmla="*/ 0 60000 65536"/>
                  <a:gd name="T14" fmla="*/ 0 60000 65536"/>
                  <a:gd name="T15" fmla="*/ 0 w 7"/>
                  <a:gd name="T16" fmla="*/ 0 h 35"/>
                  <a:gd name="T17" fmla="*/ 7 w 7"/>
                  <a:gd name="T18" fmla="*/ 35 h 35"/>
                </a:gdLst>
                <a:ahLst/>
                <a:cxnLst>
                  <a:cxn ang="T10">
                    <a:pos x="T0" y="T1"/>
                  </a:cxn>
                  <a:cxn ang="T11">
                    <a:pos x="T2" y="T3"/>
                  </a:cxn>
                  <a:cxn ang="T12">
                    <a:pos x="T4" y="T5"/>
                  </a:cxn>
                  <a:cxn ang="T13">
                    <a:pos x="T6" y="T7"/>
                  </a:cxn>
                  <a:cxn ang="T14">
                    <a:pos x="T8" y="T9"/>
                  </a:cxn>
                </a:cxnLst>
                <a:rect l="T15" t="T16" r="T17" b="T18"/>
                <a:pathLst>
                  <a:path w="7" h="35">
                    <a:moveTo>
                      <a:pt x="0" y="35"/>
                    </a:moveTo>
                    <a:lnTo>
                      <a:pt x="2" y="31"/>
                    </a:lnTo>
                    <a:lnTo>
                      <a:pt x="4" y="22"/>
                    </a:lnTo>
                    <a:lnTo>
                      <a:pt x="6" y="9"/>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46" name="Freeform 562"/>
              <p:cNvSpPr>
                <a:spLocks/>
              </p:cNvSpPr>
              <p:nvPr/>
            </p:nvSpPr>
            <p:spPr bwMode="auto">
              <a:xfrm>
                <a:off x="2936" y="1105"/>
                <a:ext cx="5" cy="13"/>
              </a:xfrm>
              <a:custGeom>
                <a:avLst/>
                <a:gdLst>
                  <a:gd name="T0" fmla="*/ 0 w 5"/>
                  <a:gd name="T1" fmla="*/ 13 h 13"/>
                  <a:gd name="T2" fmla="*/ 1 w 5"/>
                  <a:gd name="T3" fmla="*/ 9 h 13"/>
                  <a:gd name="T4" fmla="*/ 3 w 5"/>
                  <a:gd name="T5" fmla="*/ 9 h 13"/>
                  <a:gd name="T6" fmla="*/ 4 w 5"/>
                  <a:gd name="T7" fmla="*/ 5 h 13"/>
                  <a:gd name="T8" fmla="*/ 5 w 5"/>
                  <a:gd name="T9" fmla="*/ 0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3"/>
                    </a:moveTo>
                    <a:lnTo>
                      <a:pt x="1" y="9"/>
                    </a:lnTo>
                    <a:lnTo>
                      <a:pt x="3" y="9"/>
                    </a:lnTo>
                    <a:lnTo>
                      <a:pt x="4" y="5"/>
                    </a:lnTo>
                    <a:lnTo>
                      <a:pt x="5" y="0"/>
                    </a:lnTo>
                  </a:path>
                </a:pathLst>
              </a:custGeom>
              <a:solidFill>
                <a:srgbClr val="CC00CC"/>
              </a:solidFill>
              <a:ln w="6350">
                <a:solidFill>
                  <a:srgbClr val="CC00CC"/>
                </a:solidFill>
                <a:prstDash val="solid"/>
                <a:round/>
                <a:headEnd/>
                <a:tailEnd/>
              </a:ln>
            </p:spPr>
            <p:txBody>
              <a:bodyPr/>
              <a:lstStyle/>
              <a:p>
                <a:endParaRPr lang="es-ES"/>
              </a:p>
            </p:txBody>
          </p:sp>
          <p:sp>
            <p:nvSpPr>
              <p:cNvPr id="131147" name="Freeform 563"/>
              <p:cNvSpPr>
                <a:spLocks/>
              </p:cNvSpPr>
              <p:nvPr/>
            </p:nvSpPr>
            <p:spPr bwMode="auto">
              <a:xfrm>
                <a:off x="2941" y="1053"/>
                <a:ext cx="7" cy="52"/>
              </a:xfrm>
              <a:custGeom>
                <a:avLst/>
                <a:gdLst>
                  <a:gd name="T0" fmla="*/ 0 w 7"/>
                  <a:gd name="T1" fmla="*/ 52 h 52"/>
                  <a:gd name="T2" fmla="*/ 3 w 7"/>
                  <a:gd name="T3" fmla="*/ 31 h 52"/>
                  <a:gd name="T4" fmla="*/ 7 w 7"/>
                  <a:gd name="T5" fmla="*/ 0 h 52"/>
                  <a:gd name="T6" fmla="*/ 0 60000 65536"/>
                  <a:gd name="T7" fmla="*/ 0 60000 65536"/>
                  <a:gd name="T8" fmla="*/ 0 60000 65536"/>
                  <a:gd name="T9" fmla="*/ 0 w 7"/>
                  <a:gd name="T10" fmla="*/ 0 h 52"/>
                  <a:gd name="T11" fmla="*/ 7 w 7"/>
                  <a:gd name="T12" fmla="*/ 52 h 52"/>
                </a:gdLst>
                <a:ahLst/>
                <a:cxnLst>
                  <a:cxn ang="T6">
                    <a:pos x="T0" y="T1"/>
                  </a:cxn>
                  <a:cxn ang="T7">
                    <a:pos x="T2" y="T3"/>
                  </a:cxn>
                  <a:cxn ang="T8">
                    <a:pos x="T4" y="T5"/>
                  </a:cxn>
                </a:cxnLst>
                <a:rect l="T9" t="T10" r="T11" b="T12"/>
                <a:pathLst>
                  <a:path w="7" h="52">
                    <a:moveTo>
                      <a:pt x="0" y="52"/>
                    </a:moveTo>
                    <a:lnTo>
                      <a:pt x="3" y="31"/>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48" name="Freeform 564"/>
              <p:cNvSpPr>
                <a:spLocks/>
              </p:cNvSpPr>
              <p:nvPr/>
            </p:nvSpPr>
            <p:spPr bwMode="auto">
              <a:xfrm>
                <a:off x="2948" y="962"/>
                <a:ext cx="6" cy="91"/>
              </a:xfrm>
              <a:custGeom>
                <a:avLst/>
                <a:gdLst>
                  <a:gd name="T0" fmla="*/ 0 w 6"/>
                  <a:gd name="T1" fmla="*/ 91 h 91"/>
                  <a:gd name="T2" fmla="*/ 1 w 6"/>
                  <a:gd name="T3" fmla="*/ 83 h 91"/>
                  <a:gd name="T4" fmla="*/ 1 w 6"/>
                  <a:gd name="T5" fmla="*/ 65 h 91"/>
                  <a:gd name="T6" fmla="*/ 2 w 6"/>
                  <a:gd name="T7" fmla="*/ 35 h 91"/>
                  <a:gd name="T8" fmla="*/ 4 w 6"/>
                  <a:gd name="T9" fmla="*/ 22 h 91"/>
                  <a:gd name="T10" fmla="*/ 5 w 6"/>
                  <a:gd name="T11" fmla="*/ 13 h 91"/>
                  <a:gd name="T12" fmla="*/ 5 w 6"/>
                  <a:gd name="T13" fmla="*/ 5 h 91"/>
                  <a:gd name="T14" fmla="*/ 6 w 6"/>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1"/>
                  <a:gd name="T26" fmla="*/ 6 w 6"/>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1">
                    <a:moveTo>
                      <a:pt x="0" y="91"/>
                    </a:moveTo>
                    <a:lnTo>
                      <a:pt x="1" y="83"/>
                    </a:lnTo>
                    <a:lnTo>
                      <a:pt x="1" y="65"/>
                    </a:lnTo>
                    <a:lnTo>
                      <a:pt x="2" y="35"/>
                    </a:lnTo>
                    <a:lnTo>
                      <a:pt x="4" y="22"/>
                    </a:lnTo>
                    <a:lnTo>
                      <a:pt x="5" y="13"/>
                    </a:lnTo>
                    <a:lnTo>
                      <a:pt x="5" y="5"/>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49" name="Freeform 565"/>
              <p:cNvSpPr>
                <a:spLocks/>
              </p:cNvSpPr>
              <p:nvPr/>
            </p:nvSpPr>
            <p:spPr bwMode="auto">
              <a:xfrm>
                <a:off x="2954" y="962"/>
                <a:ext cx="7" cy="91"/>
              </a:xfrm>
              <a:custGeom>
                <a:avLst/>
                <a:gdLst>
                  <a:gd name="T0" fmla="*/ 0 w 7"/>
                  <a:gd name="T1" fmla="*/ 0 h 91"/>
                  <a:gd name="T2" fmla="*/ 2 w 7"/>
                  <a:gd name="T3" fmla="*/ 5 h 91"/>
                  <a:gd name="T4" fmla="*/ 2 w 7"/>
                  <a:gd name="T5" fmla="*/ 9 h 91"/>
                  <a:gd name="T6" fmla="*/ 3 w 7"/>
                  <a:gd name="T7" fmla="*/ 22 h 91"/>
                  <a:gd name="T8" fmla="*/ 3 w 7"/>
                  <a:gd name="T9" fmla="*/ 35 h 91"/>
                  <a:gd name="T10" fmla="*/ 6 w 7"/>
                  <a:gd name="T11" fmla="*/ 65 h 91"/>
                  <a:gd name="T12" fmla="*/ 7 w 7"/>
                  <a:gd name="T13" fmla="*/ 91 h 91"/>
                  <a:gd name="T14" fmla="*/ 0 60000 65536"/>
                  <a:gd name="T15" fmla="*/ 0 60000 65536"/>
                  <a:gd name="T16" fmla="*/ 0 60000 65536"/>
                  <a:gd name="T17" fmla="*/ 0 60000 65536"/>
                  <a:gd name="T18" fmla="*/ 0 60000 65536"/>
                  <a:gd name="T19" fmla="*/ 0 60000 65536"/>
                  <a:gd name="T20" fmla="*/ 0 60000 65536"/>
                  <a:gd name="T21" fmla="*/ 0 w 7"/>
                  <a:gd name="T22" fmla="*/ 0 h 91"/>
                  <a:gd name="T23" fmla="*/ 7 w 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1">
                    <a:moveTo>
                      <a:pt x="0" y="0"/>
                    </a:moveTo>
                    <a:lnTo>
                      <a:pt x="2" y="5"/>
                    </a:lnTo>
                    <a:lnTo>
                      <a:pt x="2" y="9"/>
                    </a:lnTo>
                    <a:lnTo>
                      <a:pt x="3" y="22"/>
                    </a:lnTo>
                    <a:lnTo>
                      <a:pt x="3" y="35"/>
                    </a:lnTo>
                    <a:lnTo>
                      <a:pt x="6" y="65"/>
                    </a:lnTo>
                    <a:lnTo>
                      <a:pt x="7" y="91"/>
                    </a:lnTo>
                  </a:path>
                </a:pathLst>
              </a:custGeom>
              <a:solidFill>
                <a:srgbClr val="CC00CC"/>
              </a:solidFill>
              <a:ln w="6350">
                <a:solidFill>
                  <a:srgbClr val="CC00CC"/>
                </a:solidFill>
                <a:prstDash val="solid"/>
                <a:round/>
                <a:headEnd/>
                <a:tailEnd/>
              </a:ln>
            </p:spPr>
            <p:txBody>
              <a:bodyPr/>
              <a:lstStyle/>
              <a:p>
                <a:endParaRPr lang="es-ES"/>
              </a:p>
            </p:txBody>
          </p:sp>
          <p:sp>
            <p:nvSpPr>
              <p:cNvPr id="131150" name="Freeform 566"/>
              <p:cNvSpPr>
                <a:spLocks/>
              </p:cNvSpPr>
              <p:nvPr/>
            </p:nvSpPr>
            <p:spPr bwMode="auto">
              <a:xfrm>
                <a:off x="2961" y="1053"/>
                <a:ext cx="6" cy="100"/>
              </a:xfrm>
              <a:custGeom>
                <a:avLst/>
                <a:gdLst>
                  <a:gd name="T0" fmla="*/ 0 w 6"/>
                  <a:gd name="T1" fmla="*/ 0 h 100"/>
                  <a:gd name="T2" fmla="*/ 1 w 6"/>
                  <a:gd name="T3" fmla="*/ 13 h 100"/>
                  <a:gd name="T4" fmla="*/ 1 w 6"/>
                  <a:gd name="T5" fmla="*/ 31 h 100"/>
                  <a:gd name="T6" fmla="*/ 3 w 6"/>
                  <a:gd name="T7" fmla="*/ 65 h 100"/>
                  <a:gd name="T8" fmla="*/ 4 w 6"/>
                  <a:gd name="T9" fmla="*/ 83 h 100"/>
                  <a:gd name="T10" fmla="*/ 5 w 6"/>
                  <a:gd name="T11" fmla="*/ 96 h 100"/>
                  <a:gd name="T12" fmla="*/ 5 w 6"/>
                  <a:gd name="T13" fmla="*/ 100 h 100"/>
                  <a:gd name="T14" fmla="*/ 6 w 6"/>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0"/>
                  <a:gd name="T26" fmla="*/ 6 w 6"/>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0">
                    <a:moveTo>
                      <a:pt x="0" y="0"/>
                    </a:moveTo>
                    <a:lnTo>
                      <a:pt x="1" y="13"/>
                    </a:lnTo>
                    <a:lnTo>
                      <a:pt x="1" y="31"/>
                    </a:lnTo>
                    <a:lnTo>
                      <a:pt x="3" y="65"/>
                    </a:lnTo>
                    <a:lnTo>
                      <a:pt x="4" y="83"/>
                    </a:lnTo>
                    <a:lnTo>
                      <a:pt x="5" y="96"/>
                    </a:lnTo>
                    <a:lnTo>
                      <a:pt x="5" y="100"/>
                    </a:lnTo>
                    <a:lnTo>
                      <a:pt x="6" y="100"/>
                    </a:lnTo>
                  </a:path>
                </a:pathLst>
              </a:custGeom>
              <a:solidFill>
                <a:srgbClr val="CC00CC"/>
              </a:solidFill>
              <a:ln w="6350">
                <a:solidFill>
                  <a:srgbClr val="CC00CC"/>
                </a:solidFill>
                <a:prstDash val="solid"/>
                <a:round/>
                <a:headEnd/>
                <a:tailEnd/>
              </a:ln>
            </p:spPr>
            <p:txBody>
              <a:bodyPr/>
              <a:lstStyle/>
              <a:p>
                <a:endParaRPr lang="es-ES"/>
              </a:p>
            </p:txBody>
          </p:sp>
          <p:sp>
            <p:nvSpPr>
              <p:cNvPr id="131151" name="Freeform 567"/>
              <p:cNvSpPr>
                <a:spLocks/>
              </p:cNvSpPr>
              <p:nvPr/>
            </p:nvSpPr>
            <p:spPr bwMode="auto">
              <a:xfrm>
                <a:off x="2967" y="975"/>
                <a:ext cx="7" cy="178"/>
              </a:xfrm>
              <a:custGeom>
                <a:avLst/>
                <a:gdLst>
                  <a:gd name="T0" fmla="*/ 0 w 7"/>
                  <a:gd name="T1" fmla="*/ 178 h 178"/>
                  <a:gd name="T2" fmla="*/ 0 w 7"/>
                  <a:gd name="T3" fmla="*/ 174 h 178"/>
                  <a:gd name="T4" fmla="*/ 2 w 7"/>
                  <a:gd name="T5" fmla="*/ 165 h 178"/>
                  <a:gd name="T6" fmla="*/ 2 w 7"/>
                  <a:gd name="T7" fmla="*/ 143 h 178"/>
                  <a:gd name="T8" fmla="*/ 3 w 7"/>
                  <a:gd name="T9" fmla="*/ 117 h 178"/>
                  <a:gd name="T10" fmla="*/ 3 w 7"/>
                  <a:gd name="T11" fmla="*/ 87 h 178"/>
                  <a:gd name="T12" fmla="*/ 4 w 7"/>
                  <a:gd name="T13" fmla="*/ 52 h 178"/>
                  <a:gd name="T14" fmla="*/ 6 w 7"/>
                  <a:gd name="T15" fmla="*/ 26 h 178"/>
                  <a:gd name="T16" fmla="*/ 6 w 7"/>
                  <a:gd name="T17" fmla="*/ 9 h 178"/>
                  <a:gd name="T18" fmla="*/ 7 w 7"/>
                  <a:gd name="T19" fmla="*/ 5 h 178"/>
                  <a:gd name="T20" fmla="*/ 7 w 7"/>
                  <a:gd name="T21" fmla="*/ 0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78"/>
                  <a:gd name="T35" fmla="*/ 7 w 7"/>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78">
                    <a:moveTo>
                      <a:pt x="0" y="178"/>
                    </a:moveTo>
                    <a:lnTo>
                      <a:pt x="0" y="174"/>
                    </a:lnTo>
                    <a:lnTo>
                      <a:pt x="2" y="165"/>
                    </a:lnTo>
                    <a:lnTo>
                      <a:pt x="2" y="143"/>
                    </a:lnTo>
                    <a:lnTo>
                      <a:pt x="3" y="117"/>
                    </a:lnTo>
                    <a:lnTo>
                      <a:pt x="3" y="87"/>
                    </a:lnTo>
                    <a:lnTo>
                      <a:pt x="4" y="52"/>
                    </a:lnTo>
                    <a:lnTo>
                      <a:pt x="6" y="26"/>
                    </a:lnTo>
                    <a:lnTo>
                      <a:pt x="6" y="9"/>
                    </a:lnTo>
                    <a:lnTo>
                      <a:pt x="7" y="5"/>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52" name="Freeform 568"/>
              <p:cNvSpPr>
                <a:spLocks/>
              </p:cNvSpPr>
              <p:nvPr/>
            </p:nvSpPr>
            <p:spPr bwMode="auto">
              <a:xfrm>
                <a:off x="2974" y="975"/>
                <a:ext cx="7" cy="165"/>
              </a:xfrm>
              <a:custGeom>
                <a:avLst/>
                <a:gdLst>
                  <a:gd name="T0" fmla="*/ 0 w 7"/>
                  <a:gd name="T1" fmla="*/ 0 h 165"/>
                  <a:gd name="T2" fmla="*/ 0 w 7"/>
                  <a:gd name="T3" fmla="*/ 0 h 165"/>
                  <a:gd name="T4" fmla="*/ 1 w 7"/>
                  <a:gd name="T5" fmla="*/ 5 h 165"/>
                  <a:gd name="T6" fmla="*/ 1 w 7"/>
                  <a:gd name="T7" fmla="*/ 22 h 165"/>
                  <a:gd name="T8" fmla="*/ 3 w 7"/>
                  <a:gd name="T9" fmla="*/ 44 h 165"/>
                  <a:gd name="T10" fmla="*/ 3 w 7"/>
                  <a:gd name="T11" fmla="*/ 74 h 165"/>
                  <a:gd name="T12" fmla="*/ 4 w 7"/>
                  <a:gd name="T13" fmla="*/ 104 h 165"/>
                  <a:gd name="T14" fmla="*/ 5 w 7"/>
                  <a:gd name="T15" fmla="*/ 130 h 165"/>
                  <a:gd name="T16" fmla="*/ 5 w 7"/>
                  <a:gd name="T17" fmla="*/ 152 h 165"/>
                  <a:gd name="T18" fmla="*/ 7 w 7"/>
                  <a:gd name="T19" fmla="*/ 165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5"/>
                  <a:gd name="T32" fmla="*/ 7 w 7"/>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5">
                    <a:moveTo>
                      <a:pt x="0" y="0"/>
                    </a:moveTo>
                    <a:lnTo>
                      <a:pt x="0" y="0"/>
                    </a:lnTo>
                    <a:lnTo>
                      <a:pt x="1" y="5"/>
                    </a:lnTo>
                    <a:lnTo>
                      <a:pt x="1" y="22"/>
                    </a:lnTo>
                    <a:lnTo>
                      <a:pt x="3" y="44"/>
                    </a:lnTo>
                    <a:lnTo>
                      <a:pt x="3" y="74"/>
                    </a:lnTo>
                    <a:lnTo>
                      <a:pt x="4" y="104"/>
                    </a:lnTo>
                    <a:lnTo>
                      <a:pt x="5" y="130"/>
                    </a:lnTo>
                    <a:lnTo>
                      <a:pt x="5" y="152"/>
                    </a:lnTo>
                    <a:lnTo>
                      <a:pt x="7" y="165"/>
                    </a:lnTo>
                  </a:path>
                </a:pathLst>
              </a:custGeom>
              <a:solidFill>
                <a:srgbClr val="CC00CC"/>
              </a:solidFill>
              <a:ln w="6350">
                <a:solidFill>
                  <a:srgbClr val="CC00CC"/>
                </a:solidFill>
                <a:prstDash val="solid"/>
                <a:round/>
                <a:headEnd/>
                <a:tailEnd/>
              </a:ln>
            </p:spPr>
            <p:txBody>
              <a:bodyPr/>
              <a:lstStyle/>
              <a:p>
                <a:endParaRPr lang="es-ES"/>
              </a:p>
            </p:txBody>
          </p:sp>
          <p:sp>
            <p:nvSpPr>
              <p:cNvPr id="131153" name="Freeform 569"/>
              <p:cNvSpPr>
                <a:spLocks/>
              </p:cNvSpPr>
              <p:nvPr/>
            </p:nvSpPr>
            <p:spPr bwMode="auto">
              <a:xfrm>
                <a:off x="2981" y="1114"/>
                <a:ext cx="6" cy="30"/>
              </a:xfrm>
              <a:custGeom>
                <a:avLst/>
                <a:gdLst>
                  <a:gd name="T0" fmla="*/ 0 w 6"/>
                  <a:gd name="T1" fmla="*/ 26 h 30"/>
                  <a:gd name="T2" fmla="*/ 0 w 6"/>
                  <a:gd name="T3" fmla="*/ 30 h 30"/>
                  <a:gd name="T4" fmla="*/ 1 w 6"/>
                  <a:gd name="T5" fmla="*/ 30 h 30"/>
                  <a:gd name="T6" fmla="*/ 2 w 6"/>
                  <a:gd name="T7" fmla="*/ 22 h 30"/>
                  <a:gd name="T8" fmla="*/ 5 w 6"/>
                  <a:gd name="T9" fmla="*/ 9 h 30"/>
                  <a:gd name="T10" fmla="*/ 6 w 6"/>
                  <a:gd name="T11" fmla="*/ 0 h 30"/>
                  <a:gd name="T12" fmla="*/ 0 60000 65536"/>
                  <a:gd name="T13" fmla="*/ 0 60000 65536"/>
                  <a:gd name="T14" fmla="*/ 0 60000 65536"/>
                  <a:gd name="T15" fmla="*/ 0 60000 65536"/>
                  <a:gd name="T16" fmla="*/ 0 60000 65536"/>
                  <a:gd name="T17" fmla="*/ 0 60000 65536"/>
                  <a:gd name="T18" fmla="*/ 0 w 6"/>
                  <a:gd name="T19" fmla="*/ 0 h 30"/>
                  <a:gd name="T20" fmla="*/ 6 w 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 h="30">
                    <a:moveTo>
                      <a:pt x="0" y="26"/>
                    </a:moveTo>
                    <a:lnTo>
                      <a:pt x="0" y="30"/>
                    </a:lnTo>
                    <a:lnTo>
                      <a:pt x="1" y="30"/>
                    </a:lnTo>
                    <a:lnTo>
                      <a:pt x="2" y="22"/>
                    </a:lnTo>
                    <a:lnTo>
                      <a:pt x="5" y="9"/>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54" name="Freeform 570"/>
              <p:cNvSpPr>
                <a:spLocks/>
              </p:cNvSpPr>
              <p:nvPr/>
            </p:nvSpPr>
            <p:spPr bwMode="auto">
              <a:xfrm>
                <a:off x="2987" y="1053"/>
                <a:ext cx="7" cy="61"/>
              </a:xfrm>
              <a:custGeom>
                <a:avLst/>
                <a:gdLst>
                  <a:gd name="T0" fmla="*/ 0 w 7"/>
                  <a:gd name="T1" fmla="*/ 61 h 61"/>
                  <a:gd name="T2" fmla="*/ 2 w 7"/>
                  <a:gd name="T3" fmla="*/ 48 h 61"/>
                  <a:gd name="T4" fmla="*/ 3 w 7"/>
                  <a:gd name="T5" fmla="*/ 31 h 61"/>
                  <a:gd name="T6" fmla="*/ 5 w 7"/>
                  <a:gd name="T7" fmla="*/ 13 h 61"/>
                  <a:gd name="T8" fmla="*/ 7 w 7"/>
                  <a:gd name="T9" fmla="*/ 0 h 61"/>
                  <a:gd name="T10" fmla="*/ 0 60000 65536"/>
                  <a:gd name="T11" fmla="*/ 0 60000 65536"/>
                  <a:gd name="T12" fmla="*/ 0 60000 65536"/>
                  <a:gd name="T13" fmla="*/ 0 60000 65536"/>
                  <a:gd name="T14" fmla="*/ 0 60000 65536"/>
                  <a:gd name="T15" fmla="*/ 0 w 7"/>
                  <a:gd name="T16" fmla="*/ 0 h 61"/>
                  <a:gd name="T17" fmla="*/ 7 w 7"/>
                  <a:gd name="T18" fmla="*/ 61 h 61"/>
                </a:gdLst>
                <a:ahLst/>
                <a:cxnLst>
                  <a:cxn ang="T10">
                    <a:pos x="T0" y="T1"/>
                  </a:cxn>
                  <a:cxn ang="T11">
                    <a:pos x="T2" y="T3"/>
                  </a:cxn>
                  <a:cxn ang="T12">
                    <a:pos x="T4" y="T5"/>
                  </a:cxn>
                  <a:cxn ang="T13">
                    <a:pos x="T6" y="T7"/>
                  </a:cxn>
                  <a:cxn ang="T14">
                    <a:pos x="T8" y="T9"/>
                  </a:cxn>
                </a:cxnLst>
                <a:rect l="T15" t="T16" r="T17" b="T18"/>
                <a:pathLst>
                  <a:path w="7" h="61">
                    <a:moveTo>
                      <a:pt x="0" y="61"/>
                    </a:moveTo>
                    <a:lnTo>
                      <a:pt x="2" y="48"/>
                    </a:lnTo>
                    <a:lnTo>
                      <a:pt x="3" y="31"/>
                    </a:lnTo>
                    <a:lnTo>
                      <a:pt x="5" y="13"/>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55" name="Freeform 571"/>
              <p:cNvSpPr>
                <a:spLocks/>
              </p:cNvSpPr>
              <p:nvPr/>
            </p:nvSpPr>
            <p:spPr bwMode="auto">
              <a:xfrm>
                <a:off x="2994" y="1023"/>
                <a:ext cx="6" cy="30"/>
              </a:xfrm>
              <a:custGeom>
                <a:avLst/>
                <a:gdLst>
                  <a:gd name="T0" fmla="*/ 0 w 6"/>
                  <a:gd name="T1" fmla="*/ 30 h 30"/>
                  <a:gd name="T2" fmla="*/ 1 w 6"/>
                  <a:gd name="T3" fmla="*/ 22 h 30"/>
                  <a:gd name="T4" fmla="*/ 4 w 6"/>
                  <a:gd name="T5" fmla="*/ 13 h 30"/>
                  <a:gd name="T6" fmla="*/ 5 w 6"/>
                  <a:gd name="T7" fmla="*/ 9 h 30"/>
                  <a:gd name="T8" fmla="*/ 6 w 6"/>
                  <a:gd name="T9" fmla="*/ 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1" y="22"/>
                    </a:lnTo>
                    <a:lnTo>
                      <a:pt x="4" y="13"/>
                    </a:lnTo>
                    <a:lnTo>
                      <a:pt x="5" y="9"/>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56" name="Freeform 572"/>
              <p:cNvSpPr>
                <a:spLocks/>
              </p:cNvSpPr>
              <p:nvPr/>
            </p:nvSpPr>
            <p:spPr bwMode="auto">
              <a:xfrm>
                <a:off x="3000" y="967"/>
                <a:ext cx="6" cy="56"/>
              </a:xfrm>
              <a:custGeom>
                <a:avLst/>
                <a:gdLst>
                  <a:gd name="T0" fmla="*/ 0 w 6"/>
                  <a:gd name="T1" fmla="*/ 56 h 56"/>
                  <a:gd name="T2" fmla="*/ 2 w 6"/>
                  <a:gd name="T3" fmla="*/ 43 h 56"/>
                  <a:gd name="T4" fmla="*/ 3 w 6"/>
                  <a:gd name="T5" fmla="*/ 21 h 56"/>
                  <a:gd name="T6" fmla="*/ 4 w 6"/>
                  <a:gd name="T7" fmla="*/ 8 h 56"/>
                  <a:gd name="T8" fmla="*/ 4 w 6"/>
                  <a:gd name="T9" fmla="*/ 0 h 56"/>
                  <a:gd name="T10" fmla="*/ 6 w 6"/>
                  <a:gd name="T11" fmla="*/ 0 h 56"/>
                  <a:gd name="T12" fmla="*/ 0 60000 65536"/>
                  <a:gd name="T13" fmla="*/ 0 60000 65536"/>
                  <a:gd name="T14" fmla="*/ 0 60000 65536"/>
                  <a:gd name="T15" fmla="*/ 0 60000 65536"/>
                  <a:gd name="T16" fmla="*/ 0 60000 65536"/>
                  <a:gd name="T17" fmla="*/ 0 60000 65536"/>
                  <a:gd name="T18" fmla="*/ 0 w 6"/>
                  <a:gd name="T19" fmla="*/ 0 h 56"/>
                  <a:gd name="T20" fmla="*/ 6 w 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 h="56">
                    <a:moveTo>
                      <a:pt x="0" y="56"/>
                    </a:moveTo>
                    <a:lnTo>
                      <a:pt x="2" y="43"/>
                    </a:lnTo>
                    <a:lnTo>
                      <a:pt x="3" y="21"/>
                    </a:lnTo>
                    <a:lnTo>
                      <a:pt x="4" y="8"/>
                    </a:lnTo>
                    <a:lnTo>
                      <a:pt x="4" y="0"/>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57" name="Freeform 573"/>
              <p:cNvSpPr>
                <a:spLocks/>
              </p:cNvSpPr>
              <p:nvPr/>
            </p:nvSpPr>
            <p:spPr bwMode="auto">
              <a:xfrm>
                <a:off x="3006" y="967"/>
                <a:ext cx="6" cy="56"/>
              </a:xfrm>
              <a:custGeom>
                <a:avLst/>
                <a:gdLst>
                  <a:gd name="T0" fmla="*/ 0 w 6"/>
                  <a:gd name="T1" fmla="*/ 0 h 56"/>
                  <a:gd name="T2" fmla="*/ 1 w 6"/>
                  <a:gd name="T3" fmla="*/ 0 h 56"/>
                  <a:gd name="T4" fmla="*/ 1 w 6"/>
                  <a:gd name="T5" fmla="*/ 8 h 56"/>
                  <a:gd name="T6" fmla="*/ 2 w 6"/>
                  <a:gd name="T7" fmla="*/ 21 h 56"/>
                  <a:gd name="T8" fmla="*/ 5 w 6"/>
                  <a:gd name="T9" fmla="*/ 39 h 56"/>
                  <a:gd name="T10" fmla="*/ 6 w 6"/>
                  <a:gd name="T11" fmla="*/ 56 h 56"/>
                  <a:gd name="T12" fmla="*/ 0 60000 65536"/>
                  <a:gd name="T13" fmla="*/ 0 60000 65536"/>
                  <a:gd name="T14" fmla="*/ 0 60000 65536"/>
                  <a:gd name="T15" fmla="*/ 0 60000 65536"/>
                  <a:gd name="T16" fmla="*/ 0 60000 65536"/>
                  <a:gd name="T17" fmla="*/ 0 60000 65536"/>
                  <a:gd name="T18" fmla="*/ 0 w 6"/>
                  <a:gd name="T19" fmla="*/ 0 h 56"/>
                  <a:gd name="T20" fmla="*/ 6 w 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 h="56">
                    <a:moveTo>
                      <a:pt x="0" y="0"/>
                    </a:moveTo>
                    <a:lnTo>
                      <a:pt x="1" y="0"/>
                    </a:lnTo>
                    <a:lnTo>
                      <a:pt x="1" y="8"/>
                    </a:lnTo>
                    <a:lnTo>
                      <a:pt x="2" y="21"/>
                    </a:lnTo>
                    <a:lnTo>
                      <a:pt x="5" y="39"/>
                    </a:lnTo>
                    <a:lnTo>
                      <a:pt x="6" y="56"/>
                    </a:lnTo>
                  </a:path>
                </a:pathLst>
              </a:custGeom>
              <a:solidFill>
                <a:srgbClr val="CC00CC"/>
              </a:solidFill>
              <a:ln w="6350">
                <a:solidFill>
                  <a:srgbClr val="CC00CC"/>
                </a:solidFill>
                <a:prstDash val="solid"/>
                <a:round/>
                <a:headEnd/>
                <a:tailEnd/>
              </a:ln>
            </p:spPr>
            <p:txBody>
              <a:bodyPr/>
              <a:lstStyle/>
              <a:p>
                <a:endParaRPr lang="es-ES"/>
              </a:p>
            </p:txBody>
          </p:sp>
          <p:sp>
            <p:nvSpPr>
              <p:cNvPr id="131158" name="Freeform 574"/>
              <p:cNvSpPr>
                <a:spLocks/>
              </p:cNvSpPr>
              <p:nvPr/>
            </p:nvSpPr>
            <p:spPr bwMode="auto">
              <a:xfrm>
                <a:off x="3012" y="1023"/>
                <a:ext cx="7" cy="39"/>
              </a:xfrm>
              <a:custGeom>
                <a:avLst/>
                <a:gdLst>
                  <a:gd name="T0" fmla="*/ 0 w 7"/>
                  <a:gd name="T1" fmla="*/ 0 h 39"/>
                  <a:gd name="T2" fmla="*/ 3 w 7"/>
                  <a:gd name="T3" fmla="*/ 22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3" y="22"/>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59" name="Freeform 575"/>
              <p:cNvSpPr>
                <a:spLocks/>
              </p:cNvSpPr>
              <p:nvPr/>
            </p:nvSpPr>
            <p:spPr bwMode="auto">
              <a:xfrm>
                <a:off x="3019" y="1062"/>
                <a:ext cx="6" cy="52"/>
              </a:xfrm>
              <a:custGeom>
                <a:avLst/>
                <a:gdLst>
                  <a:gd name="T0" fmla="*/ 0 w 6"/>
                  <a:gd name="T1" fmla="*/ 0 h 52"/>
                  <a:gd name="T2" fmla="*/ 2 w 6"/>
                  <a:gd name="T3" fmla="*/ 22 h 52"/>
                  <a:gd name="T4" fmla="*/ 6 w 6"/>
                  <a:gd name="T5" fmla="*/ 52 h 52"/>
                  <a:gd name="T6" fmla="*/ 0 60000 65536"/>
                  <a:gd name="T7" fmla="*/ 0 60000 65536"/>
                  <a:gd name="T8" fmla="*/ 0 60000 65536"/>
                  <a:gd name="T9" fmla="*/ 0 w 6"/>
                  <a:gd name="T10" fmla="*/ 0 h 52"/>
                  <a:gd name="T11" fmla="*/ 6 w 6"/>
                  <a:gd name="T12" fmla="*/ 52 h 52"/>
                </a:gdLst>
                <a:ahLst/>
                <a:cxnLst>
                  <a:cxn ang="T6">
                    <a:pos x="T0" y="T1"/>
                  </a:cxn>
                  <a:cxn ang="T7">
                    <a:pos x="T2" y="T3"/>
                  </a:cxn>
                  <a:cxn ang="T8">
                    <a:pos x="T4" y="T5"/>
                  </a:cxn>
                </a:cxnLst>
                <a:rect l="T9" t="T10" r="T11" b="T12"/>
                <a:pathLst>
                  <a:path w="6" h="52">
                    <a:moveTo>
                      <a:pt x="0" y="0"/>
                    </a:moveTo>
                    <a:lnTo>
                      <a:pt x="2" y="22"/>
                    </a:lnTo>
                    <a:lnTo>
                      <a:pt x="6" y="52"/>
                    </a:lnTo>
                  </a:path>
                </a:pathLst>
              </a:custGeom>
              <a:solidFill>
                <a:srgbClr val="CC00CC"/>
              </a:solidFill>
              <a:ln w="6350">
                <a:solidFill>
                  <a:srgbClr val="CC00CC"/>
                </a:solidFill>
                <a:prstDash val="solid"/>
                <a:round/>
                <a:headEnd/>
                <a:tailEnd/>
              </a:ln>
            </p:spPr>
            <p:txBody>
              <a:bodyPr/>
              <a:lstStyle/>
              <a:p>
                <a:endParaRPr lang="es-ES"/>
              </a:p>
            </p:txBody>
          </p:sp>
          <p:sp>
            <p:nvSpPr>
              <p:cNvPr id="131160" name="Freeform 576"/>
              <p:cNvSpPr>
                <a:spLocks/>
              </p:cNvSpPr>
              <p:nvPr/>
            </p:nvSpPr>
            <p:spPr bwMode="auto">
              <a:xfrm>
                <a:off x="3025" y="1114"/>
                <a:ext cx="7" cy="78"/>
              </a:xfrm>
              <a:custGeom>
                <a:avLst/>
                <a:gdLst>
                  <a:gd name="T0" fmla="*/ 0 w 7"/>
                  <a:gd name="T1" fmla="*/ 0 h 78"/>
                  <a:gd name="T2" fmla="*/ 2 w 7"/>
                  <a:gd name="T3" fmla="*/ 9 h 78"/>
                  <a:gd name="T4" fmla="*/ 2 w 7"/>
                  <a:gd name="T5" fmla="*/ 22 h 78"/>
                  <a:gd name="T6" fmla="*/ 3 w 7"/>
                  <a:gd name="T7" fmla="*/ 48 h 78"/>
                  <a:gd name="T8" fmla="*/ 4 w 7"/>
                  <a:gd name="T9" fmla="*/ 61 h 78"/>
                  <a:gd name="T10" fmla="*/ 6 w 7"/>
                  <a:gd name="T11" fmla="*/ 69 h 78"/>
                  <a:gd name="T12" fmla="*/ 6 w 7"/>
                  <a:gd name="T13" fmla="*/ 78 h 78"/>
                  <a:gd name="T14" fmla="*/ 7 w 7"/>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8"/>
                  <a:gd name="T26" fmla="*/ 7 w 7"/>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8">
                    <a:moveTo>
                      <a:pt x="0" y="0"/>
                    </a:moveTo>
                    <a:lnTo>
                      <a:pt x="2" y="9"/>
                    </a:lnTo>
                    <a:lnTo>
                      <a:pt x="2" y="22"/>
                    </a:lnTo>
                    <a:lnTo>
                      <a:pt x="3" y="48"/>
                    </a:lnTo>
                    <a:lnTo>
                      <a:pt x="4" y="61"/>
                    </a:lnTo>
                    <a:lnTo>
                      <a:pt x="6" y="69"/>
                    </a:lnTo>
                    <a:lnTo>
                      <a:pt x="6" y="78"/>
                    </a:lnTo>
                    <a:lnTo>
                      <a:pt x="7" y="78"/>
                    </a:lnTo>
                  </a:path>
                </a:pathLst>
              </a:custGeom>
              <a:solidFill>
                <a:srgbClr val="CC00CC"/>
              </a:solidFill>
              <a:ln w="6350">
                <a:solidFill>
                  <a:srgbClr val="CC00CC"/>
                </a:solidFill>
                <a:prstDash val="solid"/>
                <a:round/>
                <a:headEnd/>
                <a:tailEnd/>
              </a:ln>
            </p:spPr>
            <p:txBody>
              <a:bodyPr/>
              <a:lstStyle/>
              <a:p>
                <a:endParaRPr lang="es-ES"/>
              </a:p>
            </p:txBody>
          </p:sp>
          <p:sp>
            <p:nvSpPr>
              <p:cNvPr id="131161" name="Freeform 577"/>
              <p:cNvSpPr>
                <a:spLocks/>
              </p:cNvSpPr>
              <p:nvPr/>
            </p:nvSpPr>
            <p:spPr bwMode="auto">
              <a:xfrm>
                <a:off x="3032" y="1101"/>
                <a:ext cx="6" cy="91"/>
              </a:xfrm>
              <a:custGeom>
                <a:avLst/>
                <a:gdLst>
                  <a:gd name="T0" fmla="*/ 0 w 6"/>
                  <a:gd name="T1" fmla="*/ 91 h 91"/>
                  <a:gd name="T2" fmla="*/ 1 w 6"/>
                  <a:gd name="T3" fmla="*/ 87 h 91"/>
                  <a:gd name="T4" fmla="*/ 1 w 6"/>
                  <a:gd name="T5" fmla="*/ 78 h 91"/>
                  <a:gd name="T6" fmla="*/ 3 w 6"/>
                  <a:gd name="T7" fmla="*/ 69 h 91"/>
                  <a:gd name="T8" fmla="*/ 3 w 6"/>
                  <a:gd name="T9" fmla="*/ 52 h 91"/>
                  <a:gd name="T10" fmla="*/ 5 w 6"/>
                  <a:gd name="T11" fmla="*/ 22 h 91"/>
                  <a:gd name="T12" fmla="*/ 5 w 6"/>
                  <a:gd name="T13" fmla="*/ 9 h 91"/>
                  <a:gd name="T14" fmla="*/ 6 w 6"/>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1"/>
                  <a:gd name="T26" fmla="*/ 6 w 6"/>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1">
                    <a:moveTo>
                      <a:pt x="0" y="91"/>
                    </a:moveTo>
                    <a:lnTo>
                      <a:pt x="1" y="87"/>
                    </a:lnTo>
                    <a:lnTo>
                      <a:pt x="1" y="78"/>
                    </a:lnTo>
                    <a:lnTo>
                      <a:pt x="3" y="69"/>
                    </a:lnTo>
                    <a:lnTo>
                      <a:pt x="3" y="52"/>
                    </a:lnTo>
                    <a:lnTo>
                      <a:pt x="5" y="22"/>
                    </a:lnTo>
                    <a:lnTo>
                      <a:pt x="5" y="9"/>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62" name="Freeform 578"/>
              <p:cNvSpPr>
                <a:spLocks/>
              </p:cNvSpPr>
              <p:nvPr/>
            </p:nvSpPr>
            <p:spPr bwMode="auto">
              <a:xfrm>
                <a:off x="3038" y="1053"/>
                <a:ext cx="7" cy="48"/>
              </a:xfrm>
              <a:custGeom>
                <a:avLst/>
                <a:gdLst>
                  <a:gd name="T0" fmla="*/ 0 w 7"/>
                  <a:gd name="T1" fmla="*/ 48 h 48"/>
                  <a:gd name="T2" fmla="*/ 2 w 7"/>
                  <a:gd name="T3" fmla="*/ 31 h 48"/>
                  <a:gd name="T4" fmla="*/ 3 w 7"/>
                  <a:gd name="T5" fmla="*/ 22 h 48"/>
                  <a:gd name="T6" fmla="*/ 7 w 7"/>
                  <a:gd name="T7" fmla="*/ 0 h 48"/>
                  <a:gd name="T8" fmla="*/ 0 60000 65536"/>
                  <a:gd name="T9" fmla="*/ 0 60000 65536"/>
                  <a:gd name="T10" fmla="*/ 0 60000 65536"/>
                  <a:gd name="T11" fmla="*/ 0 60000 65536"/>
                  <a:gd name="T12" fmla="*/ 0 w 7"/>
                  <a:gd name="T13" fmla="*/ 0 h 48"/>
                  <a:gd name="T14" fmla="*/ 7 w 7"/>
                  <a:gd name="T15" fmla="*/ 48 h 48"/>
                </a:gdLst>
                <a:ahLst/>
                <a:cxnLst>
                  <a:cxn ang="T8">
                    <a:pos x="T0" y="T1"/>
                  </a:cxn>
                  <a:cxn ang="T9">
                    <a:pos x="T2" y="T3"/>
                  </a:cxn>
                  <a:cxn ang="T10">
                    <a:pos x="T4" y="T5"/>
                  </a:cxn>
                  <a:cxn ang="T11">
                    <a:pos x="T6" y="T7"/>
                  </a:cxn>
                </a:cxnLst>
                <a:rect l="T12" t="T13" r="T14" b="T15"/>
                <a:pathLst>
                  <a:path w="7" h="48">
                    <a:moveTo>
                      <a:pt x="0" y="48"/>
                    </a:moveTo>
                    <a:lnTo>
                      <a:pt x="2" y="31"/>
                    </a:lnTo>
                    <a:lnTo>
                      <a:pt x="3" y="22"/>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63" name="Freeform 579"/>
              <p:cNvSpPr>
                <a:spLocks/>
              </p:cNvSpPr>
              <p:nvPr/>
            </p:nvSpPr>
            <p:spPr bwMode="auto">
              <a:xfrm>
                <a:off x="3045" y="1027"/>
                <a:ext cx="7" cy="26"/>
              </a:xfrm>
              <a:custGeom>
                <a:avLst/>
                <a:gdLst>
                  <a:gd name="T0" fmla="*/ 0 w 7"/>
                  <a:gd name="T1" fmla="*/ 26 h 26"/>
                  <a:gd name="T2" fmla="*/ 1 w 7"/>
                  <a:gd name="T3" fmla="*/ 18 h 26"/>
                  <a:gd name="T4" fmla="*/ 3 w 7"/>
                  <a:gd name="T5" fmla="*/ 13 h 26"/>
                  <a:gd name="T6" fmla="*/ 5 w 7"/>
                  <a:gd name="T7" fmla="*/ 9 h 26"/>
                  <a:gd name="T8" fmla="*/ 7 w 7"/>
                  <a:gd name="T9" fmla="*/ 0 h 26"/>
                  <a:gd name="T10" fmla="*/ 0 60000 65536"/>
                  <a:gd name="T11" fmla="*/ 0 60000 65536"/>
                  <a:gd name="T12" fmla="*/ 0 60000 65536"/>
                  <a:gd name="T13" fmla="*/ 0 60000 65536"/>
                  <a:gd name="T14" fmla="*/ 0 60000 65536"/>
                  <a:gd name="T15" fmla="*/ 0 w 7"/>
                  <a:gd name="T16" fmla="*/ 0 h 26"/>
                  <a:gd name="T17" fmla="*/ 7 w 7"/>
                  <a:gd name="T18" fmla="*/ 26 h 26"/>
                </a:gdLst>
                <a:ahLst/>
                <a:cxnLst>
                  <a:cxn ang="T10">
                    <a:pos x="T0" y="T1"/>
                  </a:cxn>
                  <a:cxn ang="T11">
                    <a:pos x="T2" y="T3"/>
                  </a:cxn>
                  <a:cxn ang="T12">
                    <a:pos x="T4" y="T5"/>
                  </a:cxn>
                  <a:cxn ang="T13">
                    <a:pos x="T6" y="T7"/>
                  </a:cxn>
                  <a:cxn ang="T14">
                    <a:pos x="T8" y="T9"/>
                  </a:cxn>
                </a:cxnLst>
                <a:rect l="T15" t="T16" r="T17" b="T18"/>
                <a:pathLst>
                  <a:path w="7" h="26">
                    <a:moveTo>
                      <a:pt x="0" y="26"/>
                    </a:moveTo>
                    <a:lnTo>
                      <a:pt x="1" y="18"/>
                    </a:lnTo>
                    <a:lnTo>
                      <a:pt x="3" y="13"/>
                    </a:lnTo>
                    <a:lnTo>
                      <a:pt x="5" y="9"/>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64" name="Freeform 580"/>
              <p:cNvSpPr>
                <a:spLocks/>
              </p:cNvSpPr>
              <p:nvPr/>
            </p:nvSpPr>
            <p:spPr bwMode="auto">
              <a:xfrm>
                <a:off x="3052" y="958"/>
                <a:ext cx="6" cy="69"/>
              </a:xfrm>
              <a:custGeom>
                <a:avLst/>
                <a:gdLst>
                  <a:gd name="T0" fmla="*/ 0 w 6"/>
                  <a:gd name="T1" fmla="*/ 69 h 69"/>
                  <a:gd name="T2" fmla="*/ 1 w 6"/>
                  <a:gd name="T3" fmla="*/ 52 h 69"/>
                  <a:gd name="T4" fmla="*/ 2 w 6"/>
                  <a:gd name="T5" fmla="*/ 35 h 69"/>
                  <a:gd name="T6" fmla="*/ 5 w 6"/>
                  <a:gd name="T7" fmla="*/ 13 h 69"/>
                  <a:gd name="T8" fmla="*/ 6 w 6"/>
                  <a:gd name="T9" fmla="*/ 0 h 69"/>
                  <a:gd name="T10" fmla="*/ 0 60000 65536"/>
                  <a:gd name="T11" fmla="*/ 0 60000 65536"/>
                  <a:gd name="T12" fmla="*/ 0 60000 65536"/>
                  <a:gd name="T13" fmla="*/ 0 60000 65536"/>
                  <a:gd name="T14" fmla="*/ 0 60000 65536"/>
                  <a:gd name="T15" fmla="*/ 0 w 6"/>
                  <a:gd name="T16" fmla="*/ 0 h 69"/>
                  <a:gd name="T17" fmla="*/ 6 w 6"/>
                  <a:gd name="T18" fmla="*/ 69 h 69"/>
                </a:gdLst>
                <a:ahLst/>
                <a:cxnLst>
                  <a:cxn ang="T10">
                    <a:pos x="T0" y="T1"/>
                  </a:cxn>
                  <a:cxn ang="T11">
                    <a:pos x="T2" y="T3"/>
                  </a:cxn>
                  <a:cxn ang="T12">
                    <a:pos x="T4" y="T5"/>
                  </a:cxn>
                  <a:cxn ang="T13">
                    <a:pos x="T6" y="T7"/>
                  </a:cxn>
                  <a:cxn ang="T14">
                    <a:pos x="T8" y="T9"/>
                  </a:cxn>
                </a:cxnLst>
                <a:rect l="T15" t="T16" r="T17" b="T18"/>
                <a:pathLst>
                  <a:path w="6" h="69">
                    <a:moveTo>
                      <a:pt x="0" y="69"/>
                    </a:moveTo>
                    <a:lnTo>
                      <a:pt x="1" y="52"/>
                    </a:lnTo>
                    <a:lnTo>
                      <a:pt x="2" y="35"/>
                    </a:lnTo>
                    <a:lnTo>
                      <a:pt x="5" y="13"/>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65" name="Freeform 581"/>
              <p:cNvSpPr>
                <a:spLocks/>
              </p:cNvSpPr>
              <p:nvPr/>
            </p:nvSpPr>
            <p:spPr bwMode="auto">
              <a:xfrm>
                <a:off x="3058" y="945"/>
                <a:ext cx="7" cy="13"/>
              </a:xfrm>
              <a:custGeom>
                <a:avLst/>
                <a:gdLst>
                  <a:gd name="T0" fmla="*/ 0 w 7"/>
                  <a:gd name="T1" fmla="*/ 13 h 13"/>
                  <a:gd name="T2" fmla="*/ 1 w 7"/>
                  <a:gd name="T3" fmla="*/ 9 h 13"/>
                  <a:gd name="T4" fmla="*/ 3 w 7"/>
                  <a:gd name="T5" fmla="*/ 4 h 13"/>
                  <a:gd name="T6" fmla="*/ 7 w 7"/>
                  <a:gd name="T7" fmla="*/ 0 h 13"/>
                  <a:gd name="T8" fmla="*/ 0 60000 65536"/>
                  <a:gd name="T9" fmla="*/ 0 60000 65536"/>
                  <a:gd name="T10" fmla="*/ 0 60000 65536"/>
                  <a:gd name="T11" fmla="*/ 0 60000 65536"/>
                  <a:gd name="T12" fmla="*/ 0 w 7"/>
                  <a:gd name="T13" fmla="*/ 0 h 13"/>
                  <a:gd name="T14" fmla="*/ 7 w 7"/>
                  <a:gd name="T15" fmla="*/ 13 h 13"/>
                </a:gdLst>
                <a:ahLst/>
                <a:cxnLst>
                  <a:cxn ang="T8">
                    <a:pos x="T0" y="T1"/>
                  </a:cxn>
                  <a:cxn ang="T9">
                    <a:pos x="T2" y="T3"/>
                  </a:cxn>
                  <a:cxn ang="T10">
                    <a:pos x="T4" y="T5"/>
                  </a:cxn>
                  <a:cxn ang="T11">
                    <a:pos x="T6" y="T7"/>
                  </a:cxn>
                </a:cxnLst>
                <a:rect l="T12" t="T13" r="T14" b="T15"/>
                <a:pathLst>
                  <a:path w="7" h="13">
                    <a:moveTo>
                      <a:pt x="0" y="13"/>
                    </a:moveTo>
                    <a:lnTo>
                      <a:pt x="1" y="9"/>
                    </a:lnTo>
                    <a:lnTo>
                      <a:pt x="3" y="4"/>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66" name="Freeform 582"/>
              <p:cNvSpPr>
                <a:spLocks/>
              </p:cNvSpPr>
              <p:nvPr/>
            </p:nvSpPr>
            <p:spPr bwMode="auto">
              <a:xfrm>
                <a:off x="3065" y="928"/>
                <a:ext cx="6" cy="17"/>
              </a:xfrm>
              <a:custGeom>
                <a:avLst/>
                <a:gdLst>
                  <a:gd name="T0" fmla="*/ 0 w 6"/>
                  <a:gd name="T1" fmla="*/ 17 h 17"/>
                  <a:gd name="T2" fmla="*/ 4 w 6"/>
                  <a:gd name="T3" fmla="*/ 8 h 17"/>
                  <a:gd name="T4" fmla="*/ 5 w 6"/>
                  <a:gd name="T5" fmla="*/ 4 h 17"/>
                  <a:gd name="T6" fmla="*/ 6 w 6"/>
                  <a:gd name="T7" fmla="*/ 0 h 17"/>
                  <a:gd name="T8" fmla="*/ 0 60000 65536"/>
                  <a:gd name="T9" fmla="*/ 0 60000 65536"/>
                  <a:gd name="T10" fmla="*/ 0 60000 65536"/>
                  <a:gd name="T11" fmla="*/ 0 60000 65536"/>
                  <a:gd name="T12" fmla="*/ 0 w 6"/>
                  <a:gd name="T13" fmla="*/ 0 h 17"/>
                  <a:gd name="T14" fmla="*/ 6 w 6"/>
                  <a:gd name="T15" fmla="*/ 17 h 17"/>
                </a:gdLst>
                <a:ahLst/>
                <a:cxnLst>
                  <a:cxn ang="T8">
                    <a:pos x="T0" y="T1"/>
                  </a:cxn>
                  <a:cxn ang="T9">
                    <a:pos x="T2" y="T3"/>
                  </a:cxn>
                  <a:cxn ang="T10">
                    <a:pos x="T4" y="T5"/>
                  </a:cxn>
                  <a:cxn ang="T11">
                    <a:pos x="T6" y="T7"/>
                  </a:cxn>
                </a:cxnLst>
                <a:rect l="T12" t="T13" r="T14" b="T15"/>
                <a:pathLst>
                  <a:path w="6" h="17">
                    <a:moveTo>
                      <a:pt x="0" y="17"/>
                    </a:moveTo>
                    <a:lnTo>
                      <a:pt x="4" y="8"/>
                    </a:lnTo>
                    <a:lnTo>
                      <a:pt x="5" y="4"/>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67" name="Freeform 583"/>
              <p:cNvSpPr>
                <a:spLocks/>
              </p:cNvSpPr>
              <p:nvPr/>
            </p:nvSpPr>
            <p:spPr bwMode="auto">
              <a:xfrm>
                <a:off x="3071" y="928"/>
                <a:ext cx="6" cy="13"/>
              </a:xfrm>
              <a:custGeom>
                <a:avLst/>
                <a:gdLst>
                  <a:gd name="T0" fmla="*/ 0 w 6"/>
                  <a:gd name="T1" fmla="*/ 0 h 13"/>
                  <a:gd name="T2" fmla="*/ 3 w 6"/>
                  <a:gd name="T3" fmla="*/ 4 h 13"/>
                  <a:gd name="T4" fmla="*/ 6 w 6"/>
                  <a:gd name="T5" fmla="*/ 13 h 13"/>
                  <a:gd name="T6" fmla="*/ 0 60000 65536"/>
                  <a:gd name="T7" fmla="*/ 0 60000 65536"/>
                  <a:gd name="T8" fmla="*/ 0 60000 65536"/>
                  <a:gd name="T9" fmla="*/ 0 w 6"/>
                  <a:gd name="T10" fmla="*/ 0 h 13"/>
                  <a:gd name="T11" fmla="*/ 6 w 6"/>
                  <a:gd name="T12" fmla="*/ 13 h 13"/>
                </a:gdLst>
                <a:ahLst/>
                <a:cxnLst>
                  <a:cxn ang="T6">
                    <a:pos x="T0" y="T1"/>
                  </a:cxn>
                  <a:cxn ang="T7">
                    <a:pos x="T2" y="T3"/>
                  </a:cxn>
                  <a:cxn ang="T8">
                    <a:pos x="T4" y="T5"/>
                  </a:cxn>
                </a:cxnLst>
                <a:rect l="T9" t="T10" r="T11" b="T12"/>
                <a:pathLst>
                  <a:path w="6" h="13">
                    <a:moveTo>
                      <a:pt x="0" y="0"/>
                    </a:moveTo>
                    <a:lnTo>
                      <a:pt x="3" y="4"/>
                    </a:lnTo>
                    <a:lnTo>
                      <a:pt x="6" y="13"/>
                    </a:lnTo>
                  </a:path>
                </a:pathLst>
              </a:custGeom>
              <a:solidFill>
                <a:srgbClr val="CC00CC"/>
              </a:solidFill>
              <a:ln w="6350">
                <a:solidFill>
                  <a:srgbClr val="CC00CC"/>
                </a:solidFill>
                <a:prstDash val="solid"/>
                <a:round/>
                <a:headEnd/>
                <a:tailEnd/>
              </a:ln>
            </p:spPr>
            <p:txBody>
              <a:bodyPr/>
              <a:lstStyle/>
              <a:p>
                <a:endParaRPr lang="es-ES"/>
              </a:p>
            </p:txBody>
          </p:sp>
          <p:sp>
            <p:nvSpPr>
              <p:cNvPr id="131168" name="Freeform 584"/>
              <p:cNvSpPr>
                <a:spLocks/>
              </p:cNvSpPr>
              <p:nvPr/>
            </p:nvSpPr>
            <p:spPr bwMode="auto">
              <a:xfrm>
                <a:off x="3077" y="941"/>
                <a:ext cx="6" cy="43"/>
              </a:xfrm>
              <a:custGeom>
                <a:avLst/>
                <a:gdLst>
                  <a:gd name="T0" fmla="*/ 0 w 6"/>
                  <a:gd name="T1" fmla="*/ 0 h 43"/>
                  <a:gd name="T2" fmla="*/ 1 w 6"/>
                  <a:gd name="T3" fmla="*/ 8 h 43"/>
                  <a:gd name="T4" fmla="*/ 2 w 6"/>
                  <a:gd name="T5" fmla="*/ 21 h 43"/>
                  <a:gd name="T6" fmla="*/ 6 w 6"/>
                  <a:gd name="T7" fmla="*/ 43 h 43"/>
                  <a:gd name="T8" fmla="*/ 0 60000 65536"/>
                  <a:gd name="T9" fmla="*/ 0 60000 65536"/>
                  <a:gd name="T10" fmla="*/ 0 60000 65536"/>
                  <a:gd name="T11" fmla="*/ 0 60000 65536"/>
                  <a:gd name="T12" fmla="*/ 0 w 6"/>
                  <a:gd name="T13" fmla="*/ 0 h 43"/>
                  <a:gd name="T14" fmla="*/ 6 w 6"/>
                  <a:gd name="T15" fmla="*/ 43 h 43"/>
                </a:gdLst>
                <a:ahLst/>
                <a:cxnLst>
                  <a:cxn ang="T8">
                    <a:pos x="T0" y="T1"/>
                  </a:cxn>
                  <a:cxn ang="T9">
                    <a:pos x="T2" y="T3"/>
                  </a:cxn>
                  <a:cxn ang="T10">
                    <a:pos x="T4" y="T5"/>
                  </a:cxn>
                  <a:cxn ang="T11">
                    <a:pos x="T6" y="T7"/>
                  </a:cxn>
                </a:cxnLst>
                <a:rect l="T12" t="T13" r="T14" b="T15"/>
                <a:pathLst>
                  <a:path w="6" h="43">
                    <a:moveTo>
                      <a:pt x="0" y="0"/>
                    </a:moveTo>
                    <a:lnTo>
                      <a:pt x="1" y="8"/>
                    </a:lnTo>
                    <a:lnTo>
                      <a:pt x="2" y="21"/>
                    </a:lnTo>
                    <a:lnTo>
                      <a:pt x="6" y="43"/>
                    </a:lnTo>
                  </a:path>
                </a:pathLst>
              </a:custGeom>
              <a:solidFill>
                <a:srgbClr val="CC00CC"/>
              </a:solidFill>
              <a:ln w="6350">
                <a:solidFill>
                  <a:srgbClr val="CC00CC"/>
                </a:solidFill>
                <a:prstDash val="solid"/>
                <a:round/>
                <a:headEnd/>
                <a:tailEnd/>
              </a:ln>
            </p:spPr>
            <p:txBody>
              <a:bodyPr/>
              <a:lstStyle/>
              <a:p>
                <a:endParaRPr lang="es-ES"/>
              </a:p>
            </p:txBody>
          </p:sp>
          <p:sp>
            <p:nvSpPr>
              <p:cNvPr id="131169" name="Line 585"/>
              <p:cNvSpPr>
                <a:spLocks noChangeShapeType="1"/>
              </p:cNvSpPr>
              <p:nvPr/>
            </p:nvSpPr>
            <p:spPr bwMode="auto">
              <a:xfrm>
                <a:off x="3083" y="984"/>
                <a:ext cx="7"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70" name="Line 586"/>
              <p:cNvSpPr>
                <a:spLocks noChangeShapeType="1"/>
              </p:cNvSpPr>
              <p:nvPr/>
            </p:nvSpPr>
            <p:spPr bwMode="auto">
              <a:xfrm>
                <a:off x="3090" y="1023"/>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71" name="Freeform 587"/>
              <p:cNvSpPr>
                <a:spLocks/>
              </p:cNvSpPr>
              <p:nvPr/>
            </p:nvSpPr>
            <p:spPr bwMode="auto">
              <a:xfrm>
                <a:off x="3096" y="1062"/>
                <a:ext cx="7" cy="39"/>
              </a:xfrm>
              <a:custGeom>
                <a:avLst/>
                <a:gdLst>
                  <a:gd name="T0" fmla="*/ 0 w 7"/>
                  <a:gd name="T1" fmla="*/ 0 h 39"/>
                  <a:gd name="T2" fmla="*/ 2 w 7"/>
                  <a:gd name="T3" fmla="*/ 13 h 39"/>
                  <a:gd name="T4" fmla="*/ 3 w 7"/>
                  <a:gd name="T5" fmla="*/ 26 h 39"/>
                  <a:gd name="T6" fmla="*/ 6 w 7"/>
                  <a:gd name="T7" fmla="*/ 39 h 39"/>
                  <a:gd name="T8" fmla="*/ 6 w 7"/>
                  <a:gd name="T9" fmla="*/ 39 h 39"/>
                  <a:gd name="T10" fmla="*/ 7 w 7"/>
                  <a:gd name="T11" fmla="*/ 39 h 39"/>
                  <a:gd name="T12" fmla="*/ 0 60000 65536"/>
                  <a:gd name="T13" fmla="*/ 0 60000 65536"/>
                  <a:gd name="T14" fmla="*/ 0 60000 65536"/>
                  <a:gd name="T15" fmla="*/ 0 60000 65536"/>
                  <a:gd name="T16" fmla="*/ 0 60000 65536"/>
                  <a:gd name="T17" fmla="*/ 0 60000 65536"/>
                  <a:gd name="T18" fmla="*/ 0 w 7"/>
                  <a:gd name="T19" fmla="*/ 0 h 39"/>
                  <a:gd name="T20" fmla="*/ 7 w 7"/>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 h="39">
                    <a:moveTo>
                      <a:pt x="0" y="0"/>
                    </a:moveTo>
                    <a:lnTo>
                      <a:pt x="2" y="13"/>
                    </a:lnTo>
                    <a:lnTo>
                      <a:pt x="3" y="26"/>
                    </a:lnTo>
                    <a:lnTo>
                      <a:pt x="6" y="39"/>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72" name="Freeform 588"/>
              <p:cNvSpPr>
                <a:spLocks/>
              </p:cNvSpPr>
              <p:nvPr/>
            </p:nvSpPr>
            <p:spPr bwMode="auto">
              <a:xfrm>
                <a:off x="3103" y="1023"/>
                <a:ext cx="6" cy="78"/>
              </a:xfrm>
              <a:custGeom>
                <a:avLst/>
                <a:gdLst>
                  <a:gd name="T0" fmla="*/ 0 w 6"/>
                  <a:gd name="T1" fmla="*/ 78 h 78"/>
                  <a:gd name="T2" fmla="*/ 1 w 6"/>
                  <a:gd name="T3" fmla="*/ 74 h 78"/>
                  <a:gd name="T4" fmla="*/ 1 w 6"/>
                  <a:gd name="T5" fmla="*/ 65 h 78"/>
                  <a:gd name="T6" fmla="*/ 2 w 6"/>
                  <a:gd name="T7" fmla="*/ 43 h 78"/>
                  <a:gd name="T8" fmla="*/ 5 w 6"/>
                  <a:gd name="T9" fmla="*/ 22 h 78"/>
                  <a:gd name="T10" fmla="*/ 6 w 6"/>
                  <a:gd name="T11" fmla="*/ 0 h 78"/>
                  <a:gd name="T12" fmla="*/ 0 60000 65536"/>
                  <a:gd name="T13" fmla="*/ 0 60000 65536"/>
                  <a:gd name="T14" fmla="*/ 0 60000 65536"/>
                  <a:gd name="T15" fmla="*/ 0 60000 65536"/>
                  <a:gd name="T16" fmla="*/ 0 60000 65536"/>
                  <a:gd name="T17" fmla="*/ 0 60000 65536"/>
                  <a:gd name="T18" fmla="*/ 0 w 6"/>
                  <a:gd name="T19" fmla="*/ 0 h 78"/>
                  <a:gd name="T20" fmla="*/ 6 w 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 h="78">
                    <a:moveTo>
                      <a:pt x="0" y="78"/>
                    </a:moveTo>
                    <a:lnTo>
                      <a:pt x="1" y="74"/>
                    </a:lnTo>
                    <a:lnTo>
                      <a:pt x="1" y="65"/>
                    </a:lnTo>
                    <a:lnTo>
                      <a:pt x="2" y="43"/>
                    </a:lnTo>
                    <a:lnTo>
                      <a:pt x="5" y="22"/>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73" name="Freeform 589"/>
              <p:cNvSpPr>
                <a:spLocks/>
              </p:cNvSpPr>
              <p:nvPr/>
            </p:nvSpPr>
            <p:spPr bwMode="auto">
              <a:xfrm>
                <a:off x="3109" y="975"/>
                <a:ext cx="7" cy="48"/>
              </a:xfrm>
              <a:custGeom>
                <a:avLst/>
                <a:gdLst>
                  <a:gd name="T0" fmla="*/ 0 w 7"/>
                  <a:gd name="T1" fmla="*/ 48 h 48"/>
                  <a:gd name="T2" fmla="*/ 3 w 7"/>
                  <a:gd name="T3" fmla="*/ 18 h 48"/>
                  <a:gd name="T4" fmla="*/ 6 w 7"/>
                  <a:gd name="T5" fmla="*/ 9 h 48"/>
                  <a:gd name="T6" fmla="*/ 7 w 7"/>
                  <a:gd name="T7" fmla="*/ 0 h 48"/>
                  <a:gd name="T8" fmla="*/ 0 60000 65536"/>
                  <a:gd name="T9" fmla="*/ 0 60000 65536"/>
                  <a:gd name="T10" fmla="*/ 0 60000 65536"/>
                  <a:gd name="T11" fmla="*/ 0 60000 65536"/>
                  <a:gd name="T12" fmla="*/ 0 w 7"/>
                  <a:gd name="T13" fmla="*/ 0 h 48"/>
                  <a:gd name="T14" fmla="*/ 7 w 7"/>
                  <a:gd name="T15" fmla="*/ 48 h 48"/>
                </a:gdLst>
                <a:ahLst/>
                <a:cxnLst>
                  <a:cxn ang="T8">
                    <a:pos x="T0" y="T1"/>
                  </a:cxn>
                  <a:cxn ang="T9">
                    <a:pos x="T2" y="T3"/>
                  </a:cxn>
                  <a:cxn ang="T10">
                    <a:pos x="T4" y="T5"/>
                  </a:cxn>
                  <a:cxn ang="T11">
                    <a:pos x="T6" y="T7"/>
                  </a:cxn>
                </a:cxnLst>
                <a:rect l="T12" t="T13" r="T14" b="T15"/>
                <a:pathLst>
                  <a:path w="7" h="48">
                    <a:moveTo>
                      <a:pt x="0" y="48"/>
                    </a:moveTo>
                    <a:lnTo>
                      <a:pt x="3" y="18"/>
                    </a:lnTo>
                    <a:lnTo>
                      <a:pt x="6" y="9"/>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74" name="Freeform 590"/>
              <p:cNvSpPr>
                <a:spLocks/>
              </p:cNvSpPr>
              <p:nvPr/>
            </p:nvSpPr>
            <p:spPr bwMode="auto">
              <a:xfrm>
                <a:off x="3116" y="975"/>
                <a:ext cx="7" cy="9"/>
              </a:xfrm>
              <a:custGeom>
                <a:avLst/>
                <a:gdLst>
                  <a:gd name="T0" fmla="*/ 0 w 7"/>
                  <a:gd name="T1" fmla="*/ 0 h 9"/>
                  <a:gd name="T2" fmla="*/ 1 w 7"/>
                  <a:gd name="T3" fmla="*/ 0 h 9"/>
                  <a:gd name="T4" fmla="*/ 3 w 7"/>
                  <a:gd name="T5" fmla="*/ 0 h 9"/>
                  <a:gd name="T6" fmla="*/ 5 w 7"/>
                  <a:gd name="T7" fmla="*/ 5 h 9"/>
                  <a:gd name="T8" fmla="*/ 7 w 7"/>
                  <a:gd name="T9" fmla="*/ 9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0"/>
                    </a:moveTo>
                    <a:lnTo>
                      <a:pt x="1" y="0"/>
                    </a:lnTo>
                    <a:lnTo>
                      <a:pt x="3" y="0"/>
                    </a:lnTo>
                    <a:lnTo>
                      <a:pt x="5" y="5"/>
                    </a:lnTo>
                    <a:lnTo>
                      <a:pt x="7" y="9"/>
                    </a:lnTo>
                  </a:path>
                </a:pathLst>
              </a:custGeom>
              <a:solidFill>
                <a:srgbClr val="CC00CC"/>
              </a:solidFill>
              <a:ln w="6350">
                <a:solidFill>
                  <a:srgbClr val="CC00CC"/>
                </a:solidFill>
                <a:prstDash val="solid"/>
                <a:round/>
                <a:headEnd/>
                <a:tailEnd/>
              </a:ln>
            </p:spPr>
            <p:txBody>
              <a:bodyPr/>
              <a:lstStyle/>
              <a:p>
                <a:endParaRPr lang="es-ES"/>
              </a:p>
            </p:txBody>
          </p:sp>
          <p:sp>
            <p:nvSpPr>
              <p:cNvPr id="131175" name="Freeform 591"/>
              <p:cNvSpPr>
                <a:spLocks/>
              </p:cNvSpPr>
              <p:nvPr/>
            </p:nvSpPr>
            <p:spPr bwMode="auto">
              <a:xfrm>
                <a:off x="3123" y="984"/>
                <a:ext cx="6" cy="4"/>
              </a:xfrm>
              <a:custGeom>
                <a:avLst/>
                <a:gdLst>
                  <a:gd name="T0" fmla="*/ 0 w 6"/>
                  <a:gd name="T1" fmla="*/ 0 h 4"/>
                  <a:gd name="T2" fmla="*/ 2 w 6"/>
                  <a:gd name="T3" fmla="*/ 0 h 4"/>
                  <a:gd name="T4" fmla="*/ 5 w 6"/>
                  <a:gd name="T5" fmla="*/ 0 h 4"/>
                  <a:gd name="T6" fmla="*/ 6 w 6"/>
                  <a:gd name="T7" fmla="*/ 4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0" y="0"/>
                    </a:moveTo>
                    <a:lnTo>
                      <a:pt x="2" y="0"/>
                    </a:lnTo>
                    <a:lnTo>
                      <a:pt x="5" y="0"/>
                    </a:lnTo>
                    <a:lnTo>
                      <a:pt x="6" y="4"/>
                    </a:lnTo>
                  </a:path>
                </a:pathLst>
              </a:custGeom>
              <a:solidFill>
                <a:srgbClr val="CC00CC"/>
              </a:solidFill>
              <a:ln w="6350">
                <a:solidFill>
                  <a:srgbClr val="CC00CC"/>
                </a:solidFill>
                <a:prstDash val="solid"/>
                <a:round/>
                <a:headEnd/>
                <a:tailEnd/>
              </a:ln>
            </p:spPr>
            <p:txBody>
              <a:bodyPr/>
              <a:lstStyle/>
              <a:p>
                <a:endParaRPr lang="es-ES"/>
              </a:p>
            </p:txBody>
          </p:sp>
          <p:sp>
            <p:nvSpPr>
              <p:cNvPr id="131176" name="Freeform 592"/>
              <p:cNvSpPr>
                <a:spLocks/>
              </p:cNvSpPr>
              <p:nvPr/>
            </p:nvSpPr>
            <p:spPr bwMode="auto">
              <a:xfrm>
                <a:off x="3129" y="988"/>
                <a:ext cx="7" cy="35"/>
              </a:xfrm>
              <a:custGeom>
                <a:avLst/>
                <a:gdLst>
                  <a:gd name="T0" fmla="*/ 0 w 7"/>
                  <a:gd name="T1" fmla="*/ 0 h 35"/>
                  <a:gd name="T2" fmla="*/ 1 w 7"/>
                  <a:gd name="T3" fmla="*/ 5 h 35"/>
                  <a:gd name="T4" fmla="*/ 4 w 7"/>
                  <a:gd name="T5" fmla="*/ 18 h 35"/>
                  <a:gd name="T6" fmla="*/ 7 w 7"/>
                  <a:gd name="T7" fmla="*/ 35 h 35"/>
                  <a:gd name="T8" fmla="*/ 0 60000 65536"/>
                  <a:gd name="T9" fmla="*/ 0 60000 65536"/>
                  <a:gd name="T10" fmla="*/ 0 60000 65536"/>
                  <a:gd name="T11" fmla="*/ 0 60000 65536"/>
                  <a:gd name="T12" fmla="*/ 0 w 7"/>
                  <a:gd name="T13" fmla="*/ 0 h 35"/>
                  <a:gd name="T14" fmla="*/ 7 w 7"/>
                  <a:gd name="T15" fmla="*/ 35 h 35"/>
                </a:gdLst>
                <a:ahLst/>
                <a:cxnLst>
                  <a:cxn ang="T8">
                    <a:pos x="T0" y="T1"/>
                  </a:cxn>
                  <a:cxn ang="T9">
                    <a:pos x="T2" y="T3"/>
                  </a:cxn>
                  <a:cxn ang="T10">
                    <a:pos x="T4" y="T5"/>
                  </a:cxn>
                  <a:cxn ang="T11">
                    <a:pos x="T6" y="T7"/>
                  </a:cxn>
                </a:cxnLst>
                <a:rect l="T12" t="T13" r="T14" b="T15"/>
                <a:pathLst>
                  <a:path w="7" h="35">
                    <a:moveTo>
                      <a:pt x="0" y="0"/>
                    </a:moveTo>
                    <a:lnTo>
                      <a:pt x="1" y="5"/>
                    </a:lnTo>
                    <a:lnTo>
                      <a:pt x="4" y="18"/>
                    </a:lnTo>
                    <a:lnTo>
                      <a:pt x="7" y="35"/>
                    </a:lnTo>
                  </a:path>
                </a:pathLst>
              </a:custGeom>
              <a:solidFill>
                <a:srgbClr val="CC00CC"/>
              </a:solidFill>
              <a:ln w="6350">
                <a:solidFill>
                  <a:srgbClr val="CC00CC"/>
                </a:solidFill>
                <a:prstDash val="solid"/>
                <a:round/>
                <a:headEnd/>
                <a:tailEnd/>
              </a:ln>
            </p:spPr>
            <p:txBody>
              <a:bodyPr/>
              <a:lstStyle/>
              <a:p>
                <a:endParaRPr lang="es-ES"/>
              </a:p>
            </p:txBody>
          </p:sp>
          <p:sp>
            <p:nvSpPr>
              <p:cNvPr id="131177" name="Freeform 593"/>
              <p:cNvSpPr>
                <a:spLocks/>
              </p:cNvSpPr>
              <p:nvPr/>
            </p:nvSpPr>
            <p:spPr bwMode="auto">
              <a:xfrm>
                <a:off x="3136" y="1023"/>
                <a:ext cx="5" cy="39"/>
              </a:xfrm>
              <a:custGeom>
                <a:avLst/>
                <a:gdLst>
                  <a:gd name="T0" fmla="*/ 0 w 5"/>
                  <a:gd name="T1" fmla="*/ 0 h 39"/>
                  <a:gd name="T2" fmla="*/ 2 w 5"/>
                  <a:gd name="T3" fmla="*/ 22 h 39"/>
                  <a:gd name="T4" fmla="*/ 4 w 5"/>
                  <a:gd name="T5" fmla="*/ 30 h 39"/>
                  <a:gd name="T6" fmla="*/ 5 w 5"/>
                  <a:gd name="T7" fmla="*/ 39 h 39"/>
                  <a:gd name="T8" fmla="*/ 0 60000 65536"/>
                  <a:gd name="T9" fmla="*/ 0 60000 65536"/>
                  <a:gd name="T10" fmla="*/ 0 60000 65536"/>
                  <a:gd name="T11" fmla="*/ 0 60000 65536"/>
                  <a:gd name="T12" fmla="*/ 0 w 5"/>
                  <a:gd name="T13" fmla="*/ 0 h 39"/>
                  <a:gd name="T14" fmla="*/ 5 w 5"/>
                  <a:gd name="T15" fmla="*/ 39 h 39"/>
                </a:gdLst>
                <a:ahLst/>
                <a:cxnLst>
                  <a:cxn ang="T8">
                    <a:pos x="T0" y="T1"/>
                  </a:cxn>
                  <a:cxn ang="T9">
                    <a:pos x="T2" y="T3"/>
                  </a:cxn>
                  <a:cxn ang="T10">
                    <a:pos x="T4" y="T5"/>
                  </a:cxn>
                  <a:cxn ang="T11">
                    <a:pos x="T6" y="T7"/>
                  </a:cxn>
                </a:cxnLst>
                <a:rect l="T12" t="T13" r="T14" b="T15"/>
                <a:pathLst>
                  <a:path w="5" h="39">
                    <a:moveTo>
                      <a:pt x="0" y="0"/>
                    </a:moveTo>
                    <a:lnTo>
                      <a:pt x="2" y="22"/>
                    </a:lnTo>
                    <a:lnTo>
                      <a:pt x="4" y="30"/>
                    </a:lnTo>
                    <a:lnTo>
                      <a:pt x="5" y="39"/>
                    </a:lnTo>
                  </a:path>
                </a:pathLst>
              </a:custGeom>
              <a:solidFill>
                <a:srgbClr val="CC00CC"/>
              </a:solidFill>
              <a:ln w="6350">
                <a:solidFill>
                  <a:srgbClr val="CC00CC"/>
                </a:solidFill>
                <a:prstDash val="solid"/>
                <a:round/>
                <a:headEnd/>
                <a:tailEnd/>
              </a:ln>
            </p:spPr>
            <p:txBody>
              <a:bodyPr/>
              <a:lstStyle/>
              <a:p>
                <a:endParaRPr lang="es-ES"/>
              </a:p>
            </p:txBody>
          </p:sp>
          <p:sp>
            <p:nvSpPr>
              <p:cNvPr id="131178" name="Freeform 594"/>
              <p:cNvSpPr>
                <a:spLocks/>
              </p:cNvSpPr>
              <p:nvPr/>
            </p:nvSpPr>
            <p:spPr bwMode="auto">
              <a:xfrm>
                <a:off x="3141" y="1062"/>
                <a:ext cx="7" cy="4"/>
              </a:xfrm>
              <a:custGeom>
                <a:avLst/>
                <a:gdLst>
                  <a:gd name="T0" fmla="*/ 0 w 7"/>
                  <a:gd name="T1" fmla="*/ 0 h 4"/>
                  <a:gd name="T2" fmla="*/ 3 w 7"/>
                  <a:gd name="T3" fmla="*/ 4 h 4"/>
                  <a:gd name="T4" fmla="*/ 7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0"/>
                    </a:moveTo>
                    <a:lnTo>
                      <a:pt x="3" y="4"/>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79" name="Freeform 595"/>
              <p:cNvSpPr>
                <a:spLocks/>
              </p:cNvSpPr>
              <p:nvPr/>
            </p:nvSpPr>
            <p:spPr bwMode="auto">
              <a:xfrm>
                <a:off x="3148" y="1023"/>
                <a:ext cx="6" cy="39"/>
              </a:xfrm>
              <a:custGeom>
                <a:avLst/>
                <a:gdLst>
                  <a:gd name="T0" fmla="*/ 0 w 6"/>
                  <a:gd name="T1" fmla="*/ 39 h 39"/>
                  <a:gd name="T2" fmla="*/ 1 w 6"/>
                  <a:gd name="T3" fmla="*/ 30 h 39"/>
                  <a:gd name="T4" fmla="*/ 2 w 6"/>
                  <a:gd name="T5" fmla="*/ 17 h 39"/>
                  <a:gd name="T6" fmla="*/ 5 w 6"/>
                  <a:gd name="T7" fmla="*/ 4 h 39"/>
                  <a:gd name="T8" fmla="*/ 6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39"/>
                    </a:moveTo>
                    <a:lnTo>
                      <a:pt x="1" y="30"/>
                    </a:lnTo>
                    <a:lnTo>
                      <a:pt x="2" y="17"/>
                    </a:lnTo>
                    <a:lnTo>
                      <a:pt x="5" y="4"/>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80" name="Freeform 596"/>
              <p:cNvSpPr>
                <a:spLocks/>
              </p:cNvSpPr>
              <p:nvPr/>
            </p:nvSpPr>
            <p:spPr bwMode="auto">
              <a:xfrm>
                <a:off x="3154" y="1023"/>
                <a:ext cx="7" cy="39"/>
              </a:xfrm>
              <a:custGeom>
                <a:avLst/>
                <a:gdLst>
                  <a:gd name="T0" fmla="*/ 0 w 7"/>
                  <a:gd name="T1" fmla="*/ 0 h 39"/>
                  <a:gd name="T2" fmla="*/ 1 w 7"/>
                  <a:gd name="T3" fmla="*/ 4 h 39"/>
                  <a:gd name="T4" fmla="*/ 3 w 7"/>
                  <a:gd name="T5" fmla="*/ 13 h 39"/>
                  <a:gd name="T6" fmla="*/ 5 w 7"/>
                  <a:gd name="T7" fmla="*/ 26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1" y="4"/>
                    </a:lnTo>
                    <a:lnTo>
                      <a:pt x="3" y="13"/>
                    </a:lnTo>
                    <a:lnTo>
                      <a:pt x="5" y="26"/>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81" name="Line 597"/>
              <p:cNvSpPr>
                <a:spLocks noChangeShapeType="1"/>
              </p:cNvSpPr>
              <p:nvPr/>
            </p:nvSpPr>
            <p:spPr bwMode="auto">
              <a:xfrm>
                <a:off x="3161" y="1062"/>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82" name="Freeform 598"/>
              <p:cNvSpPr>
                <a:spLocks/>
              </p:cNvSpPr>
              <p:nvPr/>
            </p:nvSpPr>
            <p:spPr bwMode="auto">
              <a:xfrm>
                <a:off x="3167" y="1101"/>
                <a:ext cx="7" cy="39"/>
              </a:xfrm>
              <a:custGeom>
                <a:avLst/>
                <a:gdLst>
                  <a:gd name="T0" fmla="*/ 0 w 7"/>
                  <a:gd name="T1" fmla="*/ 0 h 39"/>
                  <a:gd name="T2" fmla="*/ 2 w 7"/>
                  <a:gd name="T3" fmla="*/ 13 h 39"/>
                  <a:gd name="T4" fmla="*/ 3 w 7"/>
                  <a:gd name="T5" fmla="*/ 26 h 39"/>
                  <a:gd name="T6" fmla="*/ 5 w 7"/>
                  <a:gd name="T7" fmla="*/ 35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2" y="13"/>
                    </a:lnTo>
                    <a:lnTo>
                      <a:pt x="3" y="26"/>
                    </a:lnTo>
                    <a:lnTo>
                      <a:pt x="5" y="35"/>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83" name="Freeform 599"/>
              <p:cNvSpPr>
                <a:spLocks/>
              </p:cNvSpPr>
              <p:nvPr/>
            </p:nvSpPr>
            <p:spPr bwMode="auto">
              <a:xfrm>
                <a:off x="3174" y="1101"/>
                <a:ext cx="6" cy="39"/>
              </a:xfrm>
              <a:custGeom>
                <a:avLst/>
                <a:gdLst>
                  <a:gd name="T0" fmla="*/ 0 w 6"/>
                  <a:gd name="T1" fmla="*/ 39 h 39"/>
                  <a:gd name="T2" fmla="*/ 1 w 6"/>
                  <a:gd name="T3" fmla="*/ 39 h 39"/>
                  <a:gd name="T4" fmla="*/ 1 w 6"/>
                  <a:gd name="T5" fmla="*/ 35 h 39"/>
                  <a:gd name="T6" fmla="*/ 2 w 6"/>
                  <a:gd name="T7" fmla="*/ 17 h 39"/>
                  <a:gd name="T8" fmla="*/ 5 w 6"/>
                  <a:gd name="T9" fmla="*/ 4 h 39"/>
                  <a:gd name="T10" fmla="*/ 5 w 6"/>
                  <a:gd name="T11" fmla="*/ 0 h 39"/>
                  <a:gd name="T12" fmla="*/ 6 w 6"/>
                  <a:gd name="T13" fmla="*/ 0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39"/>
                    </a:moveTo>
                    <a:lnTo>
                      <a:pt x="1" y="39"/>
                    </a:lnTo>
                    <a:lnTo>
                      <a:pt x="1" y="35"/>
                    </a:lnTo>
                    <a:lnTo>
                      <a:pt x="2" y="17"/>
                    </a:lnTo>
                    <a:lnTo>
                      <a:pt x="5" y="4"/>
                    </a:lnTo>
                    <a:lnTo>
                      <a:pt x="5" y="0"/>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84" name="Freeform 600"/>
              <p:cNvSpPr>
                <a:spLocks/>
              </p:cNvSpPr>
              <p:nvPr/>
            </p:nvSpPr>
            <p:spPr bwMode="auto">
              <a:xfrm>
                <a:off x="3180" y="1101"/>
                <a:ext cx="7" cy="39"/>
              </a:xfrm>
              <a:custGeom>
                <a:avLst/>
                <a:gdLst>
                  <a:gd name="T0" fmla="*/ 0 w 7"/>
                  <a:gd name="T1" fmla="*/ 0 h 39"/>
                  <a:gd name="T2" fmla="*/ 2 w 7"/>
                  <a:gd name="T3" fmla="*/ 0 h 39"/>
                  <a:gd name="T4" fmla="*/ 2 w 7"/>
                  <a:gd name="T5" fmla="*/ 4 h 39"/>
                  <a:gd name="T6" fmla="*/ 3 w 7"/>
                  <a:gd name="T7" fmla="*/ 17 h 39"/>
                  <a:gd name="T8" fmla="*/ 6 w 7"/>
                  <a:gd name="T9" fmla="*/ 35 h 39"/>
                  <a:gd name="T10" fmla="*/ 6 w 7"/>
                  <a:gd name="T11" fmla="*/ 39 h 39"/>
                  <a:gd name="T12" fmla="*/ 7 w 7"/>
                  <a:gd name="T13" fmla="*/ 39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0"/>
                    </a:moveTo>
                    <a:lnTo>
                      <a:pt x="2" y="0"/>
                    </a:lnTo>
                    <a:lnTo>
                      <a:pt x="2" y="4"/>
                    </a:lnTo>
                    <a:lnTo>
                      <a:pt x="3" y="17"/>
                    </a:lnTo>
                    <a:lnTo>
                      <a:pt x="6" y="35"/>
                    </a:lnTo>
                    <a:lnTo>
                      <a:pt x="6" y="39"/>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85" name="Freeform 601"/>
              <p:cNvSpPr>
                <a:spLocks/>
              </p:cNvSpPr>
              <p:nvPr/>
            </p:nvSpPr>
            <p:spPr bwMode="auto">
              <a:xfrm>
                <a:off x="3187" y="1101"/>
                <a:ext cx="7" cy="39"/>
              </a:xfrm>
              <a:custGeom>
                <a:avLst/>
                <a:gdLst>
                  <a:gd name="T0" fmla="*/ 0 w 7"/>
                  <a:gd name="T1" fmla="*/ 39 h 39"/>
                  <a:gd name="T2" fmla="*/ 1 w 7"/>
                  <a:gd name="T3" fmla="*/ 35 h 39"/>
                  <a:gd name="T4" fmla="*/ 3 w 7"/>
                  <a:gd name="T5" fmla="*/ 26 h 39"/>
                  <a:gd name="T6" fmla="*/ 5 w 7"/>
                  <a:gd name="T7" fmla="*/ 13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1" y="35"/>
                    </a:lnTo>
                    <a:lnTo>
                      <a:pt x="3" y="26"/>
                    </a:lnTo>
                    <a:lnTo>
                      <a:pt x="5" y="13"/>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86" name="Line 602"/>
              <p:cNvSpPr>
                <a:spLocks noChangeShapeType="1"/>
              </p:cNvSpPr>
              <p:nvPr/>
            </p:nvSpPr>
            <p:spPr bwMode="auto">
              <a:xfrm flipV="1">
                <a:off x="3194" y="1062"/>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87" name="Line 603"/>
              <p:cNvSpPr>
                <a:spLocks noChangeShapeType="1"/>
              </p:cNvSpPr>
              <p:nvPr/>
            </p:nvSpPr>
            <p:spPr bwMode="auto">
              <a:xfrm flipV="1">
                <a:off x="3200" y="1023"/>
                <a:ext cx="5"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88" name="Freeform 604"/>
              <p:cNvSpPr>
                <a:spLocks/>
              </p:cNvSpPr>
              <p:nvPr/>
            </p:nvSpPr>
            <p:spPr bwMode="auto">
              <a:xfrm>
                <a:off x="3205" y="984"/>
                <a:ext cx="7" cy="39"/>
              </a:xfrm>
              <a:custGeom>
                <a:avLst/>
                <a:gdLst>
                  <a:gd name="T0" fmla="*/ 0 w 7"/>
                  <a:gd name="T1" fmla="*/ 39 h 39"/>
                  <a:gd name="T2" fmla="*/ 2 w 7"/>
                  <a:gd name="T3" fmla="*/ 26 h 39"/>
                  <a:gd name="T4" fmla="*/ 3 w 7"/>
                  <a:gd name="T5" fmla="*/ 13 h 39"/>
                  <a:gd name="T6" fmla="*/ 6 w 7"/>
                  <a:gd name="T7" fmla="*/ 4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2" y="26"/>
                    </a:lnTo>
                    <a:lnTo>
                      <a:pt x="3" y="13"/>
                    </a:lnTo>
                    <a:lnTo>
                      <a:pt x="6" y="4"/>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89" name="Freeform 605"/>
              <p:cNvSpPr>
                <a:spLocks/>
              </p:cNvSpPr>
              <p:nvPr/>
            </p:nvSpPr>
            <p:spPr bwMode="auto">
              <a:xfrm>
                <a:off x="3212" y="984"/>
                <a:ext cx="6" cy="39"/>
              </a:xfrm>
              <a:custGeom>
                <a:avLst/>
                <a:gdLst>
                  <a:gd name="T0" fmla="*/ 0 w 6"/>
                  <a:gd name="T1" fmla="*/ 0 h 39"/>
                  <a:gd name="T2" fmla="*/ 1 w 6"/>
                  <a:gd name="T3" fmla="*/ 0 h 39"/>
                  <a:gd name="T4" fmla="*/ 1 w 6"/>
                  <a:gd name="T5" fmla="*/ 4 h 39"/>
                  <a:gd name="T6" fmla="*/ 3 w 6"/>
                  <a:gd name="T7" fmla="*/ 17 h 39"/>
                  <a:gd name="T8" fmla="*/ 5 w 6"/>
                  <a:gd name="T9" fmla="*/ 35 h 39"/>
                  <a:gd name="T10" fmla="*/ 5 w 6"/>
                  <a:gd name="T11" fmla="*/ 39 h 39"/>
                  <a:gd name="T12" fmla="*/ 6 w 6"/>
                  <a:gd name="T13" fmla="*/ 39 h 39"/>
                  <a:gd name="T14" fmla="*/ 0 60000 65536"/>
                  <a:gd name="T15" fmla="*/ 0 60000 65536"/>
                  <a:gd name="T16" fmla="*/ 0 60000 65536"/>
                  <a:gd name="T17" fmla="*/ 0 60000 65536"/>
                  <a:gd name="T18" fmla="*/ 0 60000 65536"/>
                  <a:gd name="T19" fmla="*/ 0 60000 65536"/>
                  <a:gd name="T20" fmla="*/ 0 60000 65536"/>
                  <a:gd name="T21" fmla="*/ 0 w 6"/>
                  <a:gd name="T22" fmla="*/ 0 h 39"/>
                  <a:gd name="T23" fmla="*/ 6 w 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9">
                    <a:moveTo>
                      <a:pt x="0" y="0"/>
                    </a:moveTo>
                    <a:lnTo>
                      <a:pt x="1" y="0"/>
                    </a:lnTo>
                    <a:lnTo>
                      <a:pt x="1" y="4"/>
                    </a:lnTo>
                    <a:lnTo>
                      <a:pt x="3" y="17"/>
                    </a:lnTo>
                    <a:lnTo>
                      <a:pt x="5" y="35"/>
                    </a:lnTo>
                    <a:lnTo>
                      <a:pt x="5" y="39"/>
                    </a:lnTo>
                    <a:lnTo>
                      <a:pt x="6" y="39"/>
                    </a:lnTo>
                  </a:path>
                </a:pathLst>
              </a:custGeom>
              <a:solidFill>
                <a:srgbClr val="CC00CC"/>
              </a:solidFill>
              <a:ln w="6350">
                <a:solidFill>
                  <a:srgbClr val="CC00CC"/>
                </a:solidFill>
                <a:prstDash val="solid"/>
                <a:round/>
                <a:headEnd/>
                <a:tailEnd/>
              </a:ln>
            </p:spPr>
            <p:txBody>
              <a:bodyPr/>
              <a:lstStyle/>
              <a:p>
                <a:endParaRPr lang="es-ES"/>
              </a:p>
            </p:txBody>
          </p:sp>
          <p:sp>
            <p:nvSpPr>
              <p:cNvPr id="131190" name="Freeform 606"/>
              <p:cNvSpPr>
                <a:spLocks/>
              </p:cNvSpPr>
              <p:nvPr/>
            </p:nvSpPr>
            <p:spPr bwMode="auto">
              <a:xfrm>
                <a:off x="3218" y="984"/>
                <a:ext cx="7" cy="39"/>
              </a:xfrm>
              <a:custGeom>
                <a:avLst/>
                <a:gdLst>
                  <a:gd name="T0" fmla="*/ 0 w 7"/>
                  <a:gd name="T1" fmla="*/ 39 h 39"/>
                  <a:gd name="T2" fmla="*/ 2 w 7"/>
                  <a:gd name="T3" fmla="*/ 39 h 39"/>
                  <a:gd name="T4" fmla="*/ 2 w 7"/>
                  <a:gd name="T5" fmla="*/ 35 h 39"/>
                  <a:gd name="T6" fmla="*/ 3 w 7"/>
                  <a:gd name="T7" fmla="*/ 17 h 39"/>
                  <a:gd name="T8" fmla="*/ 6 w 7"/>
                  <a:gd name="T9" fmla="*/ 4 h 39"/>
                  <a:gd name="T10" fmla="*/ 6 w 7"/>
                  <a:gd name="T11" fmla="*/ 0 h 39"/>
                  <a:gd name="T12" fmla="*/ 7 w 7"/>
                  <a:gd name="T13" fmla="*/ 0 h 39"/>
                  <a:gd name="T14" fmla="*/ 0 60000 65536"/>
                  <a:gd name="T15" fmla="*/ 0 60000 65536"/>
                  <a:gd name="T16" fmla="*/ 0 60000 65536"/>
                  <a:gd name="T17" fmla="*/ 0 60000 65536"/>
                  <a:gd name="T18" fmla="*/ 0 60000 65536"/>
                  <a:gd name="T19" fmla="*/ 0 60000 65536"/>
                  <a:gd name="T20" fmla="*/ 0 60000 65536"/>
                  <a:gd name="T21" fmla="*/ 0 w 7"/>
                  <a:gd name="T22" fmla="*/ 0 h 39"/>
                  <a:gd name="T23" fmla="*/ 7 w 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9">
                    <a:moveTo>
                      <a:pt x="0" y="39"/>
                    </a:moveTo>
                    <a:lnTo>
                      <a:pt x="2" y="39"/>
                    </a:lnTo>
                    <a:lnTo>
                      <a:pt x="2" y="35"/>
                    </a:lnTo>
                    <a:lnTo>
                      <a:pt x="3" y="17"/>
                    </a:lnTo>
                    <a:lnTo>
                      <a:pt x="6" y="4"/>
                    </a:lnTo>
                    <a:lnTo>
                      <a:pt x="6" y="0"/>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91" name="Freeform 607"/>
              <p:cNvSpPr>
                <a:spLocks/>
              </p:cNvSpPr>
              <p:nvPr/>
            </p:nvSpPr>
            <p:spPr bwMode="auto">
              <a:xfrm>
                <a:off x="3225" y="984"/>
                <a:ext cx="7" cy="39"/>
              </a:xfrm>
              <a:custGeom>
                <a:avLst/>
                <a:gdLst>
                  <a:gd name="T0" fmla="*/ 0 w 7"/>
                  <a:gd name="T1" fmla="*/ 0 h 39"/>
                  <a:gd name="T2" fmla="*/ 1 w 7"/>
                  <a:gd name="T3" fmla="*/ 4 h 39"/>
                  <a:gd name="T4" fmla="*/ 3 w 7"/>
                  <a:gd name="T5" fmla="*/ 13 h 39"/>
                  <a:gd name="T6" fmla="*/ 5 w 7"/>
                  <a:gd name="T7" fmla="*/ 26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1" y="4"/>
                    </a:lnTo>
                    <a:lnTo>
                      <a:pt x="3" y="13"/>
                    </a:lnTo>
                    <a:lnTo>
                      <a:pt x="5" y="26"/>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192" name="Line 608"/>
              <p:cNvSpPr>
                <a:spLocks noChangeShapeType="1"/>
              </p:cNvSpPr>
              <p:nvPr/>
            </p:nvSpPr>
            <p:spPr bwMode="auto">
              <a:xfrm>
                <a:off x="3232" y="1023"/>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93" name="Line 609"/>
              <p:cNvSpPr>
                <a:spLocks noChangeShapeType="1"/>
              </p:cNvSpPr>
              <p:nvPr/>
            </p:nvSpPr>
            <p:spPr bwMode="auto">
              <a:xfrm>
                <a:off x="3238" y="1062"/>
                <a:ext cx="7"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94" name="Freeform 610"/>
              <p:cNvSpPr>
                <a:spLocks/>
              </p:cNvSpPr>
              <p:nvPr/>
            </p:nvSpPr>
            <p:spPr bwMode="auto">
              <a:xfrm>
                <a:off x="3245" y="1101"/>
                <a:ext cx="6" cy="39"/>
              </a:xfrm>
              <a:custGeom>
                <a:avLst/>
                <a:gdLst>
                  <a:gd name="T0" fmla="*/ 0 w 6"/>
                  <a:gd name="T1" fmla="*/ 0 h 39"/>
                  <a:gd name="T2" fmla="*/ 1 w 6"/>
                  <a:gd name="T3" fmla="*/ 13 h 39"/>
                  <a:gd name="T4" fmla="*/ 2 w 6"/>
                  <a:gd name="T5" fmla="*/ 26 h 39"/>
                  <a:gd name="T6" fmla="*/ 5 w 6"/>
                  <a:gd name="T7" fmla="*/ 35 h 39"/>
                  <a:gd name="T8" fmla="*/ 6 w 6"/>
                  <a:gd name="T9" fmla="*/ 39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0"/>
                    </a:moveTo>
                    <a:lnTo>
                      <a:pt x="1" y="13"/>
                    </a:lnTo>
                    <a:lnTo>
                      <a:pt x="2" y="26"/>
                    </a:lnTo>
                    <a:lnTo>
                      <a:pt x="5" y="35"/>
                    </a:lnTo>
                    <a:lnTo>
                      <a:pt x="6" y="39"/>
                    </a:lnTo>
                  </a:path>
                </a:pathLst>
              </a:custGeom>
              <a:solidFill>
                <a:srgbClr val="CC00CC"/>
              </a:solidFill>
              <a:ln w="6350">
                <a:solidFill>
                  <a:srgbClr val="CC00CC"/>
                </a:solidFill>
                <a:prstDash val="solid"/>
                <a:round/>
                <a:headEnd/>
                <a:tailEnd/>
              </a:ln>
            </p:spPr>
            <p:txBody>
              <a:bodyPr/>
              <a:lstStyle/>
              <a:p>
                <a:endParaRPr lang="es-ES"/>
              </a:p>
            </p:txBody>
          </p:sp>
          <p:sp>
            <p:nvSpPr>
              <p:cNvPr id="131195" name="Freeform 611"/>
              <p:cNvSpPr>
                <a:spLocks/>
              </p:cNvSpPr>
              <p:nvPr/>
            </p:nvSpPr>
            <p:spPr bwMode="auto">
              <a:xfrm>
                <a:off x="3251" y="1101"/>
                <a:ext cx="7" cy="39"/>
              </a:xfrm>
              <a:custGeom>
                <a:avLst/>
                <a:gdLst>
                  <a:gd name="T0" fmla="*/ 0 w 7"/>
                  <a:gd name="T1" fmla="*/ 39 h 39"/>
                  <a:gd name="T2" fmla="*/ 2 w 7"/>
                  <a:gd name="T3" fmla="*/ 35 h 39"/>
                  <a:gd name="T4" fmla="*/ 3 w 7"/>
                  <a:gd name="T5" fmla="*/ 26 h 39"/>
                  <a:gd name="T6" fmla="*/ 6 w 7"/>
                  <a:gd name="T7" fmla="*/ 13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2" y="35"/>
                    </a:lnTo>
                    <a:lnTo>
                      <a:pt x="3" y="26"/>
                    </a:lnTo>
                    <a:lnTo>
                      <a:pt x="6" y="13"/>
                    </a:lnTo>
                    <a:lnTo>
                      <a:pt x="7" y="0"/>
                    </a:lnTo>
                  </a:path>
                </a:pathLst>
              </a:custGeom>
              <a:solidFill>
                <a:srgbClr val="CC00CC"/>
              </a:solidFill>
              <a:ln w="6350">
                <a:solidFill>
                  <a:srgbClr val="CC00CC"/>
                </a:solidFill>
                <a:prstDash val="solid"/>
                <a:round/>
                <a:headEnd/>
                <a:tailEnd/>
              </a:ln>
            </p:spPr>
            <p:txBody>
              <a:bodyPr/>
              <a:lstStyle/>
              <a:p>
                <a:endParaRPr lang="es-ES"/>
              </a:p>
            </p:txBody>
          </p:sp>
          <p:sp>
            <p:nvSpPr>
              <p:cNvPr id="131196" name="Line 612"/>
              <p:cNvSpPr>
                <a:spLocks noChangeShapeType="1"/>
              </p:cNvSpPr>
              <p:nvPr/>
            </p:nvSpPr>
            <p:spPr bwMode="auto">
              <a:xfrm flipV="1">
                <a:off x="3258" y="1062"/>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97" name="Line 613"/>
              <p:cNvSpPr>
                <a:spLocks noChangeShapeType="1"/>
              </p:cNvSpPr>
              <p:nvPr/>
            </p:nvSpPr>
            <p:spPr bwMode="auto">
              <a:xfrm flipV="1">
                <a:off x="3264" y="1023"/>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198" name="Freeform 614"/>
              <p:cNvSpPr>
                <a:spLocks/>
              </p:cNvSpPr>
              <p:nvPr/>
            </p:nvSpPr>
            <p:spPr bwMode="auto">
              <a:xfrm>
                <a:off x="3270" y="984"/>
                <a:ext cx="6" cy="39"/>
              </a:xfrm>
              <a:custGeom>
                <a:avLst/>
                <a:gdLst>
                  <a:gd name="T0" fmla="*/ 0 w 6"/>
                  <a:gd name="T1" fmla="*/ 39 h 39"/>
                  <a:gd name="T2" fmla="*/ 1 w 6"/>
                  <a:gd name="T3" fmla="*/ 26 h 39"/>
                  <a:gd name="T4" fmla="*/ 2 w 6"/>
                  <a:gd name="T5" fmla="*/ 13 h 39"/>
                  <a:gd name="T6" fmla="*/ 5 w 6"/>
                  <a:gd name="T7" fmla="*/ 4 h 39"/>
                  <a:gd name="T8" fmla="*/ 6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39"/>
                    </a:moveTo>
                    <a:lnTo>
                      <a:pt x="1" y="26"/>
                    </a:lnTo>
                    <a:lnTo>
                      <a:pt x="2" y="13"/>
                    </a:lnTo>
                    <a:lnTo>
                      <a:pt x="5" y="4"/>
                    </a:lnTo>
                    <a:lnTo>
                      <a:pt x="6" y="0"/>
                    </a:lnTo>
                  </a:path>
                </a:pathLst>
              </a:custGeom>
              <a:solidFill>
                <a:srgbClr val="CC00CC"/>
              </a:solidFill>
              <a:ln w="6350">
                <a:solidFill>
                  <a:srgbClr val="CC00CC"/>
                </a:solidFill>
                <a:prstDash val="solid"/>
                <a:round/>
                <a:headEnd/>
                <a:tailEnd/>
              </a:ln>
            </p:spPr>
            <p:txBody>
              <a:bodyPr/>
              <a:lstStyle/>
              <a:p>
                <a:endParaRPr lang="es-ES"/>
              </a:p>
            </p:txBody>
          </p:sp>
          <p:sp>
            <p:nvSpPr>
              <p:cNvPr id="131199" name="Freeform 615"/>
              <p:cNvSpPr>
                <a:spLocks/>
              </p:cNvSpPr>
              <p:nvPr/>
            </p:nvSpPr>
            <p:spPr bwMode="auto">
              <a:xfrm>
                <a:off x="3276" y="984"/>
                <a:ext cx="7" cy="39"/>
              </a:xfrm>
              <a:custGeom>
                <a:avLst/>
                <a:gdLst>
                  <a:gd name="T0" fmla="*/ 0 w 7"/>
                  <a:gd name="T1" fmla="*/ 0 h 39"/>
                  <a:gd name="T2" fmla="*/ 2 w 7"/>
                  <a:gd name="T3" fmla="*/ 4 h 39"/>
                  <a:gd name="T4" fmla="*/ 3 w 7"/>
                  <a:gd name="T5" fmla="*/ 13 h 39"/>
                  <a:gd name="T6" fmla="*/ 6 w 7"/>
                  <a:gd name="T7" fmla="*/ 26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2" y="4"/>
                    </a:lnTo>
                    <a:lnTo>
                      <a:pt x="3" y="13"/>
                    </a:lnTo>
                    <a:lnTo>
                      <a:pt x="6" y="26"/>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200" name="Line 616"/>
              <p:cNvSpPr>
                <a:spLocks noChangeShapeType="1"/>
              </p:cNvSpPr>
              <p:nvPr/>
            </p:nvSpPr>
            <p:spPr bwMode="auto">
              <a:xfrm>
                <a:off x="3283" y="1023"/>
                <a:ext cx="6"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201" name="Line 617"/>
              <p:cNvSpPr>
                <a:spLocks noChangeShapeType="1"/>
              </p:cNvSpPr>
              <p:nvPr/>
            </p:nvSpPr>
            <p:spPr bwMode="auto">
              <a:xfrm>
                <a:off x="3289" y="1062"/>
                <a:ext cx="7" cy="3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1202" name="Freeform 618"/>
              <p:cNvSpPr>
                <a:spLocks/>
              </p:cNvSpPr>
              <p:nvPr/>
            </p:nvSpPr>
            <p:spPr bwMode="auto">
              <a:xfrm>
                <a:off x="3296" y="1101"/>
                <a:ext cx="7" cy="39"/>
              </a:xfrm>
              <a:custGeom>
                <a:avLst/>
                <a:gdLst>
                  <a:gd name="T0" fmla="*/ 0 w 7"/>
                  <a:gd name="T1" fmla="*/ 0 h 39"/>
                  <a:gd name="T2" fmla="*/ 1 w 7"/>
                  <a:gd name="T3" fmla="*/ 13 h 39"/>
                  <a:gd name="T4" fmla="*/ 3 w 7"/>
                  <a:gd name="T5" fmla="*/ 26 h 39"/>
                  <a:gd name="T6" fmla="*/ 5 w 7"/>
                  <a:gd name="T7" fmla="*/ 35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1" y="13"/>
                    </a:lnTo>
                    <a:lnTo>
                      <a:pt x="3" y="26"/>
                    </a:lnTo>
                    <a:lnTo>
                      <a:pt x="5" y="35"/>
                    </a:lnTo>
                    <a:lnTo>
                      <a:pt x="7" y="39"/>
                    </a:lnTo>
                  </a:path>
                </a:pathLst>
              </a:custGeom>
              <a:solidFill>
                <a:srgbClr val="CC00CC"/>
              </a:solidFill>
              <a:ln w="6350">
                <a:solidFill>
                  <a:srgbClr val="CC00CC"/>
                </a:solidFill>
                <a:prstDash val="solid"/>
                <a:round/>
                <a:headEnd/>
                <a:tailEnd/>
              </a:ln>
            </p:spPr>
            <p:txBody>
              <a:bodyPr/>
              <a:lstStyle/>
              <a:p>
                <a:endParaRPr lang="es-ES"/>
              </a:p>
            </p:txBody>
          </p:sp>
          <p:sp>
            <p:nvSpPr>
              <p:cNvPr id="131203" name="Freeform 619"/>
              <p:cNvSpPr>
                <a:spLocks/>
              </p:cNvSpPr>
              <p:nvPr/>
            </p:nvSpPr>
            <p:spPr bwMode="auto">
              <a:xfrm>
                <a:off x="3303" y="1101"/>
                <a:ext cx="6" cy="39"/>
              </a:xfrm>
              <a:custGeom>
                <a:avLst/>
                <a:gdLst>
                  <a:gd name="T0" fmla="*/ 0 w 6"/>
                  <a:gd name="T1" fmla="*/ 39 h 39"/>
                  <a:gd name="T2" fmla="*/ 1 w 6"/>
                  <a:gd name="T3" fmla="*/ 35 h 39"/>
                  <a:gd name="T4" fmla="*/ 2 w 6"/>
                  <a:gd name="T5" fmla="*/ 26 h 39"/>
                  <a:gd name="T6" fmla="*/ 5 w 6"/>
                  <a:gd name="T7" fmla="*/ 13 h 39"/>
                  <a:gd name="T8" fmla="*/ 6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39"/>
                    </a:moveTo>
                    <a:lnTo>
                      <a:pt x="1" y="35"/>
                    </a:lnTo>
                    <a:lnTo>
                      <a:pt x="2" y="26"/>
                    </a:lnTo>
                    <a:lnTo>
                      <a:pt x="5" y="13"/>
                    </a:lnTo>
                    <a:lnTo>
                      <a:pt x="6" y="0"/>
                    </a:lnTo>
                  </a:path>
                </a:pathLst>
              </a:custGeom>
              <a:solidFill>
                <a:srgbClr val="CC00CC"/>
              </a:solidFill>
              <a:ln w="6350">
                <a:solidFill>
                  <a:srgbClr val="CC00CC"/>
                </a:solidFill>
                <a:prstDash val="solid"/>
                <a:round/>
                <a:headEnd/>
                <a:tailEnd/>
              </a:ln>
            </p:spPr>
            <p:txBody>
              <a:bodyPr/>
              <a:lstStyle/>
              <a:p>
                <a:endParaRPr lang="es-ES"/>
              </a:p>
            </p:txBody>
          </p:sp>
        </p:grpSp>
      </p:grpSp>
      <p:grpSp>
        <p:nvGrpSpPr>
          <p:cNvPr id="52229" name="2209 Grupo"/>
          <p:cNvGrpSpPr>
            <a:grpSpLocks noChangeAspect="1"/>
          </p:cNvGrpSpPr>
          <p:nvPr/>
        </p:nvGrpSpPr>
        <p:grpSpPr bwMode="auto">
          <a:xfrm>
            <a:off x="1882775" y="1052513"/>
            <a:ext cx="6745288" cy="5141912"/>
            <a:chOff x="1883028" y="1268760"/>
            <a:chExt cx="6365534" cy="4850452"/>
          </a:xfrm>
        </p:grpSpPr>
        <p:sp>
          <p:nvSpPr>
            <p:cNvPr id="52231" name="Rectangle 2216"/>
            <p:cNvSpPr>
              <a:spLocks noChangeArrowheads="1"/>
            </p:cNvSpPr>
            <p:nvPr/>
          </p:nvSpPr>
          <p:spPr bwMode="auto">
            <a:xfrm>
              <a:off x="6088066" y="3891986"/>
              <a:ext cx="551337" cy="150304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eu-ES"/>
            </a:p>
          </p:txBody>
        </p:sp>
        <p:sp>
          <p:nvSpPr>
            <p:cNvPr id="52232" name="Oval 35"/>
            <p:cNvSpPr>
              <a:spLocks noChangeArrowheads="1"/>
            </p:cNvSpPr>
            <p:nvPr/>
          </p:nvSpPr>
          <p:spPr bwMode="auto">
            <a:xfrm>
              <a:off x="3725193" y="4306583"/>
              <a:ext cx="525083" cy="793093"/>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sp>
          <p:nvSpPr>
            <p:cNvPr id="52233" name="Oval 36"/>
            <p:cNvSpPr>
              <a:spLocks noChangeArrowheads="1"/>
            </p:cNvSpPr>
            <p:nvPr/>
          </p:nvSpPr>
          <p:spPr bwMode="auto">
            <a:xfrm>
              <a:off x="5983049" y="4305488"/>
              <a:ext cx="525083" cy="794188"/>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sp>
          <p:nvSpPr>
            <p:cNvPr id="52234" name="Freeform 733"/>
            <p:cNvSpPr>
              <a:spLocks/>
            </p:cNvSpPr>
            <p:nvPr/>
          </p:nvSpPr>
          <p:spPr bwMode="auto">
            <a:xfrm>
              <a:off x="7253094" y="1273136"/>
              <a:ext cx="5469" cy="14221"/>
            </a:xfrm>
            <a:custGeom>
              <a:avLst/>
              <a:gdLst>
                <a:gd name="T0" fmla="*/ 0 w 5"/>
                <a:gd name="T1" fmla="*/ 2147483647 h 13"/>
                <a:gd name="T2" fmla="*/ 2147483647 w 5"/>
                <a:gd name="T3" fmla="*/ 2147483647 h 13"/>
                <a:gd name="T4" fmla="*/ 2147483647 w 5"/>
                <a:gd name="T5" fmla="*/ 0 h 13"/>
                <a:gd name="T6" fmla="*/ 0 60000 65536"/>
                <a:gd name="T7" fmla="*/ 0 60000 65536"/>
                <a:gd name="T8" fmla="*/ 0 60000 65536"/>
                <a:gd name="T9" fmla="*/ 0 w 5"/>
                <a:gd name="T10" fmla="*/ 0 h 13"/>
                <a:gd name="T11" fmla="*/ 5 w 5"/>
                <a:gd name="T12" fmla="*/ 13 h 13"/>
              </a:gdLst>
              <a:ahLst/>
              <a:cxnLst>
                <a:cxn ang="T6">
                  <a:pos x="T0" y="T1"/>
                </a:cxn>
                <a:cxn ang="T7">
                  <a:pos x="T2" y="T3"/>
                </a:cxn>
                <a:cxn ang="T8">
                  <a:pos x="T4" y="T5"/>
                </a:cxn>
              </a:cxnLst>
              <a:rect l="T9" t="T10" r="T11" b="T12"/>
              <a:pathLst>
                <a:path w="5" h="13">
                  <a:moveTo>
                    <a:pt x="0" y="13"/>
                  </a:moveTo>
                  <a:lnTo>
                    <a:pt x="3" y="4"/>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52235" name="Freeform 734"/>
            <p:cNvSpPr>
              <a:spLocks/>
            </p:cNvSpPr>
            <p:nvPr/>
          </p:nvSpPr>
          <p:spPr bwMode="auto">
            <a:xfrm>
              <a:off x="7258563" y="1268760"/>
              <a:ext cx="5470" cy="4376"/>
            </a:xfrm>
            <a:custGeom>
              <a:avLst/>
              <a:gdLst>
                <a:gd name="T0" fmla="*/ 0 w 5"/>
                <a:gd name="T1" fmla="*/ 2147483647 h 4"/>
                <a:gd name="T2" fmla="*/ 2147483647 w 5"/>
                <a:gd name="T3" fmla="*/ 0 h 4"/>
                <a:gd name="T4" fmla="*/ 2147483647 w 5"/>
                <a:gd name="T5" fmla="*/ 0 h 4"/>
                <a:gd name="T6" fmla="*/ 2147483647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3" y="0"/>
                  </a:lnTo>
                  <a:lnTo>
                    <a:pt x="5" y="0"/>
                  </a:lnTo>
                </a:path>
              </a:pathLst>
            </a:custGeom>
            <a:solidFill>
              <a:srgbClr val="CC00CC"/>
            </a:solidFill>
            <a:ln w="12700">
              <a:solidFill>
                <a:srgbClr val="CC00CC"/>
              </a:solidFill>
              <a:prstDash val="solid"/>
              <a:round/>
              <a:headEnd/>
              <a:tailEnd/>
            </a:ln>
          </p:spPr>
          <p:txBody>
            <a:bodyPr/>
            <a:lstStyle/>
            <a:p>
              <a:endParaRPr lang="es-ES"/>
            </a:p>
          </p:txBody>
        </p:sp>
        <p:sp>
          <p:nvSpPr>
            <p:cNvPr id="52236" name="Freeform 735"/>
            <p:cNvSpPr>
              <a:spLocks/>
            </p:cNvSpPr>
            <p:nvPr/>
          </p:nvSpPr>
          <p:spPr bwMode="auto">
            <a:xfrm>
              <a:off x="7264033" y="1268760"/>
              <a:ext cx="8751" cy="32818"/>
            </a:xfrm>
            <a:custGeom>
              <a:avLst/>
              <a:gdLst>
                <a:gd name="T0" fmla="*/ 0 w 8"/>
                <a:gd name="T1" fmla="*/ 0 h 30"/>
                <a:gd name="T2" fmla="*/ 2147483647 w 8"/>
                <a:gd name="T3" fmla="*/ 2147483647 h 30"/>
                <a:gd name="T4" fmla="*/ 2147483647 w 8"/>
                <a:gd name="T5" fmla="*/ 2147483647 h 30"/>
                <a:gd name="T6" fmla="*/ 2147483647 w 8"/>
                <a:gd name="T7" fmla="*/ 2147483647 h 30"/>
                <a:gd name="T8" fmla="*/ 0 60000 65536"/>
                <a:gd name="T9" fmla="*/ 0 60000 65536"/>
                <a:gd name="T10" fmla="*/ 0 60000 65536"/>
                <a:gd name="T11" fmla="*/ 0 60000 65536"/>
                <a:gd name="T12" fmla="*/ 0 w 8"/>
                <a:gd name="T13" fmla="*/ 0 h 30"/>
                <a:gd name="T14" fmla="*/ 8 w 8"/>
                <a:gd name="T15" fmla="*/ 30 h 30"/>
              </a:gdLst>
              <a:ahLst/>
              <a:cxnLst>
                <a:cxn ang="T8">
                  <a:pos x="T0" y="T1"/>
                </a:cxn>
                <a:cxn ang="T9">
                  <a:pos x="T2" y="T3"/>
                </a:cxn>
                <a:cxn ang="T10">
                  <a:pos x="T4" y="T5"/>
                </a:cxn>
                <a:cxn ang="T11">
                  <a:pos x="T6" y="T7"/>
                </a:cxn>
              </a:cxnLst>
              <a:rect l="T12" t="T13" r="T14" b="T15"/>
              <a:pathLst>
                <a:path w="8" h="30">
                  <a:moveTo>
                    <a:pt x="0" y="0"/>
                  </a:moveTo>
                  <a:lnTo>
                    <a:pt x="3" y="4"/>
                  </a:lnTo>
                  <a:lnTo>
                    <a:pt x="3" y="13"/>
                  </a:lnTo>
                  <a:lnTo>
                    <a:pt x="8" y="30"/>
                  </a:lnTo>
                </a:path>
              </a:pathLst>
            </a:custGeom>
            <a:solidFill>
              <a:srgbClr val="CC00CC"/>
            </a:solidFill>
            <a:ln w="12700">
              <a:solidFill>
                <a:srgbClr val="CC00CC"/>
              </a:solidFill>
              <a:prstDash val="solid"/>
              <a:round/>
              <a:headEnd/>
              <a:tailEnd/>
            </a:ln>
          </p:spPr>
          <p:txBody>
            <a:bodyPr/>
            <a:lstStyle/>
            <a:p>
              <a:endParaRPr lang="es-ES"/>
            </a:p>
          </p:txBody>
        </p:sp>
        <p:grpSp>
          <p:nvGrpSpPr>
            <p:cNvPr id="52237" name="Group 2937"/>
            <p:cNvGrpSpPr>
              <a:grpSpLocks/>
            </p:cNvGrpSpPr>
            <p:nvPr/>
          </p:nvGrpSpPr>
          <p:grpSpPr bwMode="auto">
            <a:xfrm>
              <a:off x="1883028" y="4380969"/>
              <a:ext cx="6365534" cy="1738243"/>
              <a:chOff x="44" y="2703"/>
              <a:chExt cx="5819" cy="1589"/>
            </a:xfrm>
          </p:grpSpPr>
          <p:sp>
            <p:nvSpPr>
              <p:cNvPr id="130576" name="Line 27"/>
              <p:cNvSpPr>
                <a:spLocks noChangeShapeType="1"/>
              </p:cNvSpPr>
              <p:nvPr/>
            </p:nvSpPr>
            <p:spPr bwMode="auto">
              <a:xfrm>
                <a:off x="428" y="2790"/>
                <a:ext cx="0" cy="954"/>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0577" name="Text Box 28"/>
              <p:cNvSpPr txBox="1">
                <a:spLocks noChangeArrowheads="1"/>
              </p:cNvSpPr>
              <p:nvPr/>
            </p:nvSpPr>
            <p:spPr bwMode="auto">
              <a:xfrm>
                <a:off x="188" y="3634"/>
                <a:ext cx="26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solidFill>
                      <a:srgbClr val="000066"/>
                    </a:solidFill>
                  </a:rPr>
                  <a:t>0</a:t>
                </a:r>
              </a:p>
            </p:txBody>
          </p:sp>
          <p:sp>
            <p:nvSpPr>
              <p:cNvPr id="130578" name="Text Box 29"/>
              <p:cNvSpPr txBox="1">
                <a:spLocks noChangeArrowheads="1"/>
              </p:cNvSpPr>
              <p:nvPr/>
            </p:nvSpPr>
            <p:spPr bwMode="auto">
              <a:xfrm>
                <a:off x="44" y="3138"/>
                <a:ext cx="3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solidFill>
                      <a:srgbClr val="000066"/>
                    </a:solidFill>
                  </a:rPr>
                  <a:t>10</a:t>
                </a:r>
              </a:p>
            </p:txBody>
          </p:sp>
          <p:sp>
            <p:nvSpPr>
              <p:cNvPr id="130579" name="Text Box 30"/>
              <p:cNvSpPr txBox="1">
                <a:spLocks noChangeArrowheads="1"/>
              </p:cNvSpPr>
              <p:nvPr/>
            </p:nvSpPr>
            <p:spPr bwMode="auto">
              <a:xfrm>
                <a:off x="44" y="2703"/>
                <a:ext cx="3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solidFill>
                      <a:srgbClr val="000066"/>
                    </a:solidFill>
                  </a:rPr>
                  <a:t>20</a:t>
                </a:r>
              </a:p>
            </p:txBody>
          </p:sp>
          <p:sp>
            <p:nvSpPr>
              <p:cNvPr id="130580" name="Line 31"/>
              <p:cNvSpPr>
                <a:spLocks noChangeShapeType="1"/>
              </p:cNvSpPr>
              <p:nvPr/>
            </p:nvSpPr>
            <p:spPr bwMode="auto">
              <a:xfrm>
                <a:off x="432" y="3745"/>
                <a:ext cx="5328"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0581" name="Text Box 34"/>
              <p:cNvSpPr txBox="1">
                <a:spLocks noChangeArrowheads="1"/>
              </p:cNvSpPr>
              <p:nvPr/>
            </p:nvSpPr>
            <p:spPr bwMode="auto">
              <a:xfrm>
                <a:off x="2487" y="3394"/>
                <a:ext cx="931" cy="403"/>
              </a:xfrm>
              <a:prstGeom prst="rect">
                <a:avLst/>
              </a:prstGeom>
              <a:solidFill>
                <a:schemeClr val="tx1"/>
              </a:solidFill>
              <a:ln w="9525">
                <a:solidFill>
                  <a:srgbClr val="000066"/>
                </a:solidFill>
                <a:miter lim="800000"/>
                <a:headEnd/>
                <a:tailEnd/>
              </a:ln>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a:solidFill>
                      <a:srgbClr val="99CCFF"/>
                    </a:solidFill>
                  </a:rPr>
                  <a:t>6 min.</a:t>
                </a:r>
              </a:p>
            </p:txBody>
          </p:sp>
          <p:sp>
            <p:nvSpPr>
              <p:cNvPr id="130582" name="Text Box 38"/>
              <p:cNvSpPr txBox="1">
                <a:spLocks noChangeArrowheads="1"/>
              </p:cNvSpPr>
              <p:nvPr/>
            </p:nvSpPr>
            <p:spPr bwMode="auto">
              <a:xfrm>
                <a:off x="432" y="3844"/>
                <a:ext cx="5431"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000066"/>
                    </a:solidFill>
                  </a:rPr>
                  <a:t>GBP-aren 20 cm./orduko erregistroa</a:t>
                </a:r>
              </a:p>
            </p:txBody>
          </p:sp>
          <p:sp>
            <p:nvSpPr>
              <p:cNvPr id="130583" name="Line 33"/>
              <p:cNvSpPr>
                <a:spLocks noChangeShapeType="1"/>
              </p:cNvSpPr>
              <p:nvPr/>
            </p:nvSpPr>
            <p:spPr bwMode="auto">
              <a:xfrm>
                <a:off x="2304" y="3840"/>
                <a:ext cx="1296" cy="0"/>
              </a:xfrm>
              <a:prstGeom prst="line">
                <a:avLst/>
              </a:prstGeom>
              <a:noFill/>
              <a:ln w="38100">
                <a:solidFill>
                  <a:srgbClr val="CC00C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52238" name="Group 2935"/>
            <p:cNvGrpSpPr>
              <a:grpSpLocks/>
            </p:cNvGrpSpPr>
            <p:nvPr/>
          </p:nvGrpSpPr>
          <p:grpSpPr bwMode="auto">
            <a:xfrm>
              <a:off x="2517503" y="4453168"/>
              <a:ext cx="5012353" cy="646508"/>
              <a:chOff x="685" y="2738"/>
              <a:chExt cx="4582" cy="591"/>
            </a:xfrm>
          </p:grpSpPr>
          <p:sp>
            <p:nvSpPr>
              <p:cNvPr id="52239" name="Line 1374"/>
              <p:cNvSpPr>
                <a:spLocks noChangeShapeType="1"/>
              </p:cNvSpPr>
              <p:nvPr/>
            </p:nvSpPr>
            <p:spPr bwMode="auto">
              <a:xfrm flipV="1">
                <a:off x="1807" y="3251"/>
                <a:ext cx="2"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40" name="Line 1375"/>
              <p:cNvSpPr>
                <a:spLocks noChangeShapeType="1"/>
              </p:cNvSpPr>
              <p:nvPr/>
            </p:nvSpPr>
            <p:spPr bwMode="auto">
              <a:xfrm flipV="1">
                <a:off x="1809" y="322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41" name="Freeform 1376"/>
              <p:cNvSpPr>
                <a:spLocks/>
              </p:cNvSpPr>
              <p:nvPr/>
            </p:nvSpPr>
            <p:spPr bwMode="auto">
              <a:xfrm>
                <a:off x="1812" y="3196"/>
                <a:ext cx="3" cy="28"/>
              </a:xfrm>
              <a:custGeom>
                <a:avLst/>
                <a:gdLst>
                  <a:gd name="T0" fmla="*/ 0 w 3"/>
                  <a:gd name="T1" fmla="*/ 28 h 28"/>
                  <a:gd name="T2" fmla="*/ 2 w 3"/>
                  <a:gd name="T3" fmla="*/ 14 h 28"/>
                  <a:gd name="T4" fmla="*/ 2 w 3"/>
                  <a:gd name="T5" fmla="*/ 0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2" y="14"/>
                    </a:lnTo>
                    <a:lnTo>
                      <a:pt x="2"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42" name="Freeform 1377"/>
              <p:cNvSpPr>
                <a:spLocks/>
              </p:cNvSpPr>
              <p:nvPr/>
            </p:nvSpPr>
            <p:spPr bwMode="auto">
              <a:xfrm>
                <a:off x="1815" y="3196"/>
                <a:ext cx="4" cy="28"/>
              </a:xfrm>
              <a:custGeom>
                <a:avLst/>
                <a:gdLst>
                  <a:gd name="T0" fmla="*/ 0 w 4"/>
                  <a:gd name="T1" fmla="*/ 0 h 28"/>
                  <a:gd name="T2" fmla="*/ 2 w 4"/>
                  <a:gd name="T3" fmla="*/ 0 h 28"/>
                  <a:gd name="T4" fmla="*/ 2 w 4"/>
                  <a:gd name="T5" fmla="*/ 14 h 28"/>
                  <a:gd name="T6" fmla="*/ 4 w 4"/>
                  <a:gd name="T7" fmla="*/ 28 h 28"/>
                  <a:gd name="T8" fmla="*/ 0 60000 65536"/>
                  <a:gd name="T9" fmla="*/ 0 60000 65536"/>
                  <a:gd name="T10" fmla="*/ 0 60000 65536"/>
                  <a:gd name="T11" fmla="*/ 0 60000 65536"/>
                  <a:gd name="T12" fmla="*/ 0 w 4"/>
                  <a:gd name="T13" fmla="*/ 0 h 28"/>
                  <a:gd name="T14" fmla="*/ 4 w 4"/>
                  <a:gd name="T15" fmla="*/ 28 h 28"/>
                </a:gdLst>
                <a:ahLst/>
                <a:cxnLst>
                  <a:cxn ang="T8">
                    <a:pos x="T0" y="T1"/>
                  </a:cxn>
                  <a:cxn ang="T9">
                    <a:pos x="T2" y="T3"/>
                  </a:cxn>
                  <a:cxn ang="T10">
                    <a:pos x="T4" y="T5"/>
                  </a:cxn>
                  <a:cxn ang="T11">
                    <a:pos x="T6" y="T7"/>
                  </a:cxn>
                </a:cxnLst>
                <a:rect l="T12" t="T13" r="T14" b="T15"/>
                <a:pathLst>
                  <a:path w="4" h="28">
                    <a:moveTo>
                      <a:pt x="0" y="0"/>
                    </a:moveTo>
                    <a:lnTo>
                      <a:pt x="2" y="0"/>
                    </a:lnTo>
                    <a:lnTo>
                      <a:pt x="2" y="14"/>
                    </a:lnTo>
                    <a:lnTo>
                      <a:pt x="4"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43" name="Line 1378"/>
              <p:cNvSpPr>
                <a:spLocks noChangeShapeType="1"/>
              </p:cNvSpPr>
              <p:nvPr/>
            </p:nvSpPr>
            <p:spPr bwMode="auto">
              <a:xfrm>
                <a:off x="1819" y="322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44" name="Freeform 1379"/>
              <p:cNvSpPr>
                <a:spLocks/>
              </p:cNvSpPr>
              <p:nvPr/>
            </p:nvSpPr>
            <p:spPr bwMode="auto">
              <a:xfrm>
                <a:off x="1822" y="3251"/>
                <a:ext cx="3" cy="28"/>
              </a:xfrm>
              <a:custGeom>
                <a:avLst/>
                <a:gdLst>
                  <a:gd name="T0" fmla="*/ 0 w 3"/>
                  <a:gd name="T1" fmla="*/ 0 h 28"/>
                  <a:gd name="T2" fmla="*/ 2 w 3"/>
                  <a:gd name="T3" fmla="*/ 14 h 28"/>
                  <a:gd name="T4" fmla="*/ 3 w 3"/>
                  <a:gd name="T5" fmla="*/ 28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2"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45" name="Freeform 1380"/>
              <p:cNvSpPr>
                <a:spLocks/>
              </p:cNvSpPr>
              <p:nvPr/>
            </p:nvSpPr>
            <p:spPr bwMode="auto">
              <a:xfrm>
                <a:off x="1825" y="3251"/>
                <a:ext cx="3" cy="28"/>
              </a:xfrm>
              <a:custGeom>
                <a:avLst/>
                <a:gdLst>
                  <a:gd name="T0" fmla="*/ 0 w 3"/>
                  <a:gd name="T1" fmla="*/ 28 h 28"/>
                  <a:gd name="T2" fmla="*/ 0 w 3"/>
                  <a:gd name="T3" fmla="*/ 28 h 28"/>
                  <a:gd name="T4" fmla="*/ 2 w 3"/>
                  <a:gd name="T5" fmla="*/ 14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0" y="28"/>
                    </a:ln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46" name="Line 1381"/>
              <p:cNvSpPr>
                <a:spLocks noChangeShapeType="1"/>
              </p:cNvSpPr>
              <p:nvPr/>
            </p:nvSpPr>
            <p:spPr bwMode="auto">
              <a:xfrm flipV="1">
                <a:off x="1828" y="322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47" name="Line 1382"/>
              <p:cNvSpPr>
                <a:spLocks noChangeShapeType="1"/>
              </p:cNvSpPr>
              <p:nvPr/>
            </p:nvSpPr>
            <p:spPr bwMode="auto">
              <a:xfrm flipV="1">
                <a:off x="1831" y="3196"/>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48" name="Freeform 1383"/>
              <p:cNvSpPr>
                <a:spLocks/>
              </p:cNvSpPr>
              <p:nvPr/>
            </p:nvSpPr>
            <p:spPr bwMode="auto">
              <a:xfrm>
                <a:off x="1834" y="3162"/>
                <a:ext cx="3" cy="34"/>
              </a:xfrm>
              <a:custGeom>
                <a:avLst/>
                <a:gdLst>
                  <a:gd name="T0" fmla="*/ 0 w 3"/>
                  <a:gd name="T1" fmla="*/ 34 h 34"/>
                  <a:gd name="T2" fmla="*/ 1 w 3"/>
                  <a:gd name="T3" fmla="*/ 20 h 34"/>
                  <a:gd name="T4" fmla="*/ 3 w 3"/>
                  <a:gd name="T5" fmla="*/ 0 h 34"/>
                  <a:gd name="T6" fmla="*/ 0 60000 65536"/>
                  <a:gd name="T7" fmla="*/ 0 60000 65536"/>
                  <a:gd name="T8" fmla="*/ 0 60000 65536"/>
                  <a:gd name="T9" fmla="*/ 0 w 3"/>
                  <a:gd name="T10" fmla="*/ 0 h 34"/>
                  <a:gd name="T11" fmla="*/ 3 w 3"/>
                  <a:gd name="T12" fmla="*/ 34 h 34"/>
                </a:gdLst>
                <a:ahLst/>
                <a:cxnLst>
                  <a:cxn ang="T6">
                    <a:pos x="T0" y="T1"/>
                  </a:cxn>
                  <a:cxn ang="T7">
                    <a:pos x="T2" y="T3"/>
                  </a:cxn>
                  <a:cxn ang="T8">
                    <a:pos x="T4" y="T5"/>
                  </a:cxn>
                </a:cxnLst>
                <a:rect l="T9" t="T10" r="T11" b="T12"/>
                <a:pathLst>
                  <a:path w="3" h="34">
                    <a:moveTo>
                      <a:pt x="0" y="34"/>
                    </a:moveTo>
                    <a:lnTo>
                      <a:pt x="1" y="2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49" name="Freeform 1384"/>
              <p:cNvSpPr>
                <a:spLocks/>
              </p:cNvSpPr>
              <p:nvPr/>
            </p:nvSpPr>
            <p:spPr bwMode="auto">
              <a:xfrm>
                <a:off x="1837" y="3079"/>
                <a:ext cx="4" cy="83"/>
              </a:xfrm>
              <a:custGeom>
                <a:avLst/>
                <a:gdLst>
                  <a:gd name="T0" fmla="*/ 0 w 4"/>
                  <a:gd name="T1" fmla="*/ 83 h 83"/>
                  <a:gd name="T2" fmla="*/ 1 w 4"/>
                  <a:gd name="T3" fmla="*/ 62 h 83"/>
                  <a:gd name="T4" fmla="*/ 1 w 4"/>
                  <a:gd name="T5" fmla="*/ 34 h 83"/>
                  <a:gd name="T6" fmla="*/ 2 w 4"/>
                  <a:gd name="T7" fmla="*/ 7 h 83"/>
                  <a:gd name="T8" fmla="*/ 4 w 4"/>
                  <a:gd name="T9" fmla="*/ 0 h 83"/>
                  <a:gd name="T10" fmla="*/ 4 w 4"/>
                  <a:gd name="T11" fmla="*/ 0 h 83"/>
                  <a:gd name="T12" fmla="*/ 0 60000 65536"/>
                  <a:gd name="T13" fmla="*/ 0 60000 65536"/>
                  <a:gd name="T14" fmla="*/ 0 60000 65536"/>
                  <a:gd name="T15" fmla="*/ 0 60000 65536"/>
                  <a:gd name="T16" fmla="*/ 0 60000 65536"/>
                  <a:gd name="T17" fmla="*/ 0 60000 65536"/>
                  <a:gd name="T18" fmla="*/ 0 w 4"/>
                  <a:gd name="T19" fmla="*/ 0 h 83"/>
                  <a:gd name="T20" fmla="*/ 4 w 4"/>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4" h="83">
                    <a:moveTo>
                      <a:pt x="0" y="83"/>
                    </a:moveTo>
                    <a:lnTo>
                      <a:pt x="1" y="62"/>
                    </a:lnTo>
                    <a:lnTo>
                      <a:pt x="1" y="34"/>
                    </a:lnTo>
                    <a:lnTo>
                      <a:pt x="2"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0" name="Freeform 1385"/>
              <p:cNvSpPr>
                <a:spLocks/>
              </p:cNvSpPr>
              <p:nvPr/>
            </p:nvSpPr>
            <p:spPr bwMode="auto">
              <a:xfrm>
                <a:off x="1841" y="3079"/>
                <a:ext cx="3" cy="83"/>
              </a:xfrm>
              <a:custGeom>
                <a:avLst/>
                <a:gdLst>
                  <a:gd name="T0" fmla="*/ 0 w 3"/>
                  <a:gd name="T1" fmla="*/ 0 h 83"/>
                  <a:gd name="T2" fmla="*/ 0 w 3"/>
                  <a:gd name="T3" fmla="*/ 0 h 83"/>
                  <a:gd name="T4" fmla="*/ 1 w 3"/>
                  <a:gd name="T5" fmla="*/ 7 h 83"/>
                  <a:gd name="T6" fmla="*/ 1 w 3"/>
                  <a:gd name="T7" fmla="*/ 34 h 83"/>
                  <a:gd name="T8" fmla="*/ 3 w 3"/>
                  <a:gd name="T9" fmla="*/ 62 h 83"/>
                  <a:gd name="T10" fmla="*/ 3 w 3"/>
                  <a:gd name="T11" fmla="*/ 83 h 83"/>
                  <a:gd name="T12" fmla="*/ 0 60000 65536"/>
                  <a:gd name="T13" fmla="*/ 0 60000 65536"/>
                  <a:gd name="T14" fmla="*/ 0 60000 65536"/>
                  <a:gd name="T15" fmla="*/ 0 60000 65536"/>
                  <a:gd name="T16" fmla="*/ 0 60000 65536"/>
                  <a:gd name="T17" fmla="*/ 0 60000 65536"/>
                  <a:gd name="T18" fmla="*/ 0 w 3"/>
                  <a:gd name="T19" fmla="*/ 0 h 83"/>
                  <a:gd name="T20" fmla="*/ 3 w 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 h="83">
                    <a:moveTo>
                      <a:pt x="0" y="0"/>
                    </a:moveTo>
                    <a:lnTo>
                      <a:pt x="0" y="0"/>
                    </a:lnTo>
                    <a:lnTo>
                      <a:pt x="1" y="7"/>
                    </a:lnTo>
                    <a:lnTo>
                      <a:pt x="1" y="34"/>
                    </a:lnTo>
                    <a:lnTo>
                      <a:pt x="3" y="62"/>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1" name="Freeform 1386"/>
              <p:cNvSpPr>
                <a:spLocks/>
              </p:cNvSpPr>
              <p:nvPr/>
            </p:nvSpPr>
            <p:spPr bwMode="auto">
              <a:xfrm>
                <a:off x="1844" y="3162"/>
                <a:ext cx="3" cy="34"/>
              </a:xfrm>
              <a:custGeom>
                <a:avLst/>
                <a:gdLst>
                  <a:gd name="T0" fmla="*/ 0 w 3"/>
                  <a:gd name="T1" fmla="*/ 0 h 34"/>
                  <a:gd name="T2" fmla="*/ 1 w 3"/>
                  <a:gd name="T3" fmla="*/ 20 h 34"/>
                  <a:gd name="T4" fmla="*/ 3 w 3"/>
                  <a:gd name="T5" fmla="*/ 34 h 34"/>
                  <a:gd name="T6" fmla="*/ 0 60000 65536"/>
                  <a:gd name="T7" fmla="*/ 0 60000 65536"/>
                  <a:gd name="T8" fmla="*/ 0 60000 65536"/>
                  <a:gd name="T9" fmla="*/ 0 w 3"/>
                  <a:gd name="T10" fmla="*/ 0 h 34"/>
                  <a:gd name="T11" fmla="*/ 3 w 3"/>
                  <a:gd name="T12" fmla="*/ 34 h 34"/>
                </a:gdLst>
                <a:ahLst/>
                <a:cxnLst>
                  <a:cxn ang="T6">
                    <a:pos x="T0" y="T1"/>
                  </a:cxn>
                  <a:cxn ang="T7">
                    <a:pos x="T2" y="T3"/>
                  </a:cxn>
                  <a:cxn ang="T8">
                    <a:pos x="T4" y="T5"/>
                  </a:cxn>
                </a:cxnLst>
                <a:rect l="T9" t="T10" r="T11" b="T12"/>
                <a:pathLst>
                  <a:path w="3" h="34">
                    <a:moveTo>
                      <a:pt x="0" y="0"/>
                    </a:moveTo>
                    <a:lnTo>
                      <a:pt x="1" y="20"/>
                    </a:lnTo>
                    <a:lnTo>
                      <a:pt x="3" y="3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2" name="Freeform 1387"/>
              <p:cNvSpPr>
                <a:spLocks/>
              </p:cNvSpPr>
              <p:nvPr/>
            </p:nvSpPr>
            <p:spPr bwMode="auto">
              <a:xfrm>
                <a:off x="1847" y="3196"/>
                <a:ext cx="2" cy="28"/>
              </a:xfrm>
              <a:custGeom>
                <a:avLst/>
                <a:gdLst>
                  <a:gd name="T0" fmla="*/ 0 w 2"/>
                  <a:gd name="T1" fmla="*/ 0 h 28"/>
                  <a:gd name="T2" fmla="*/ 1 w 2"/>
                  <a:gd name="T3" fmla="*/ 21 h 28"/>
                  <a:gd name="T4" fmla="*/ 2 w 2"/>
                  <a:gd name="T5" fmla="*/ 28 h 28"/>
                  <a:gd name="T6" fmla="*/ 2 w 2"/>
                  <a:gd name="T7" fmla="*/ 28 h 28"/>
                  <a:gd name="T8" fmla="*/ 0 60000 65536"/>
                  <a:gd name="T9" fmla="*/ 0 60000 65536"/>
                  <a:gd name="T10" fmla="*/ 0 60000 65536"/>
                  <a:gd name="T11" fmla="*/ 0 60000 65536"/>
                  <a:gd name="T12" fmla="*/ 0 w 2"/>
                  <a:gd name="T13" fmla="*/ 0 h 28"/>
                  <a:gd name="T14" fmla="*/ 2 w 2"/>
                  <a:gd name="T15" fmla="*/ 28 h 28"/>
                </a:gdLst>
                <a:ahLst/>
                <a:cxnLst>
                  <a:cxn ang="T8">
                    <a:pos x="T0" y="T1"/>
                  </a:cxn>
                  <a:cxn ang="T9">
                    <a:pos x="T2" y="T3"/>
                  </a:cxn>
                  <a:cxn ang="T10">
                    <a:pos x="T4" y="T5"/>
                  </a:cxn>
                  <a:cxn ang="T11">
                    <a:pos x="T6" y="T7"/>
                  </a:cxn>
                </a:cxnLst>
                <a:rect l="T12" t="T13" r="T14" b="T15"/>
                <a:pathLst>
                  <a:path w="2" h="28">
                    <a:moveTo>
                      <a:pt x="0" y="0"/>
                    </a:moveTo>
                    <a:lnTo>
                      <a:pt x="1" y="21"/>
                    </a:lnTo>
                    <a:lnTo>
                      <a:pt x="2"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3" name="Freeform 1388"/>
              <p:cNvSpPr>
                <a:spLocks/>
              </p:cNvSpPr>
              <p:nvPr/>
            </p:nvSpPr>
            <p:spPr bwMode="auto">
              <a:xfrm>
                <a:off x="1849" y="3162"/>
                <a:ext cx="3" cy="62"/>
              </a:xfrm>
              <a:custGeom>
                <a:avLst/>
                <a:gdLst>
                  <a:gd name="T0" fmla="*/ 0 w 3"/>
                  <a:gd name="T1" fmla="*/ 62 h 62"/>
                  <a:gd name="T2" fmla="*/ 0 w 3"/>
                  <a:gd name="T3" fmla="*/ 55 h 62"/>
                  <a:gd name="T4" fmla="*/ 2 w 3"/>
                  <a:gd name="T5" fmla="*/ 34 h 62"/>
                  <a:gd name="T6" fmla="*/ 3 w 3"/>
                  <a:gd name="T7" fmla="*/ 13 h 62"/>
                  <a:gd name="T8" fmla="*/ 3 w 3"/>
                  <a:gd name="T9" fmla="*/ 0 h 62"/>
                  <a:gd name="T10" fmla="*/ 0 60000 65536"/>
                  <a:gd name="T11" fmla="*/ 0 60000 65536"/>
                  <a:gd name="T12" fmla="*/ 0 60000 65536"/>
                  <a:gd name="T13" fmla="*/ 0 60000 65536"/>
                  <a:gd name="T14" fmla="*/ 0 60000 65536"/>
                  <a:gd name="T15" fmla="*/ 0 w 3"/>
                  <a:gd name="T16" fmla="*/ 0 h 62"/>
                  <a:gd name="T17" fmla="*/ 3 w 3"/>
                  <a:gd name="T18" fmla="*/ 62 h 62"/>
                </a:gdLst>
                <a:ahLst/>
                <a:cxnLst>
                  <a:cxn ang="T10">
                    <a:pos x="T0" y="T1"/>
                  </a:cxn>
                  <a:cxn ang="T11">
                    <a:pos x="T2" y="T3"/>
                  </a:cxn>
                  <a:cxn ang="T12">
                    <a:pos x="T4" y="T5"/>
                  </a:cxn>
                  <a:cxn ang="T13">
                    <a:pos x="T6" y="T7"/>
                  </a:cxn>
                  <a:cxn ang="T14">
                    <a:pos x="T8" y="T9"/>
                  </a:cxn>
                </a:cxnLst>
                <a:rect l="T15" t="T16" r="T17" b="T18"/>
                <a:pathLst>
                  <a:path w="3" h="62">
                    <a:moveTo>
                      <a:pt x="0" y="62"/>
                    </a:moveTo>
                    <a:lnTo>
                      <a:pt x="0" y="55"/>
                    </a:lnTo>
                    <a:lnTo>
                      <a:pt x="2" y="34"/>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4" name="Freeform 1389"/>
              <p:cNvSpPr>
                <a:spLocks/>
              </p:cNvSpPr>
              <p:nvPr/>
            </p:nvSpPr>
            <p:spPr bwMode="auto">
              <a:xfrm>
                <a:off x="1852" y="3134"/>
                <a:ext cx="3" cy="28"/>
              </a:xfrm>
              <a:custGeom>
                <a:avLst/>
                <a:gdLst>
                  <a:gd name="T0" fmla="*/ 0 w 3"/>
                  <a:gd name="T1" fmla="*/ 28 h 28"/>
                  <a:gd name="T2" fmla="*/ 2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5" name="Freeform 1390"/>
              <p:cNvSpPr>
                <a:spLocks/>
              </p:cNvSpPr>
              <p:nvPr/>
            </p:nvSpPr>
            <p:spPr bwMode="auto">
              <a:xfrm>
                <a:off x="1855" y="3107"/>
                <a:ext cx="3" cy="27"/>
              </a:xfrm>
              <a:custGeom>
                <a:avLst/>
                <a:gdLst>
                  <a:gd name="T0" fmla="*/ 0 w 3"/>
                  <a:gd name="T1" fmla="*/ 27 h 27"/>
                  <a:gd name="T2" fmla="*/ 2 w 3"/>
                  <a:gd name="T3" fmla="*/ 13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6" name="Freeform 1391"/>
              <p:cNvSpPr>
                <a:spLocks/>
              </p:cNvSpPr>
              <p:nvPr/>
            </p:nvSpPr>
            <p:spPr bwMode="auto">
              <a:xfrm>
                <a:off x="1858" y="3107"/>
                <a:ext cx="4" cy="1"/>
              </a:xfrm>
              <a:custGeom>
                <a:avLst/>
                <a:gdLst>
                  <a:gd name="T0" fmla="*/ 0 w 4"/>
                  <a:gd name="T1" fmla="*/ 0 h 1"/>
                  <a:gd name="T2" fmla="*/ 1 w 4"/>
                  <a:gd name="T3" fmla="*/ 0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1" y="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7" name="Line 1392"/>
              <p:cNvSpPr>
                <a:spLocks noChangeShapeType="1"/>
              </p:cNvSpPr>
              <p:nvPr/>
            </p:nvSpPr>
            <p:spPr bwMode="auto">
              <a:xfrm flipV="1">
                <a:off x="1862" y="3086"/>
                <a:ext cx="3" cy="21"/>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58" name="Freeform 1393"/>
              <p:cNvSpPr>
                <a:spLocks/>
              </p:cNvSpPr>
              <p:nvPr/>
            </p:nvSpPr>
            <p:spPr bwMode="auto">
              <a:xfrm>
                <a:off x="1865" y="3045"/>
                <a:ext cx="3" cy="41"/>
              </a:xfrm>
              <a:custGeom>
                <a:avLst/>
                <a:gdLst>
                  <a:gd name="T0" fmla="*/ 0 w 3"/>
                  <a:gd name="T1" fmla="*/ 41 h 41"/>
                  <a:gd name="T2" fmla="*/ 2 w 3"/>
                  <a:gd name="T3" fmla="*/ 20 h 41"/>
                  <a:gd name="T4" fmla="*/ 3 w 3"/>
                  <a:gd name="T5" fmla="*/ 0 h 41"/>
                  <a:gd name="T6" fmla="*/ 0 60000 65536"/>
                  <a:gd name="T7" fmla="*/ 0 60000 65536"/>
                  <a:gd name="T8" fmla="*/ 0 60000 65536"/>
                  <a:gd name="T9" fmla="*/ 0 w 3"/>
                  <a:gd name="T10" fmla="*/ 0 h 41"/>
                  <a:gd name="T11" fmla="*/ 3 w 3"/>
                  <a:gd name="T12" fmla="*/ 41 h 41"/>
                </a:gdLst>
                <a:ahLst/>
                <a:cxnLst>
                  <a:cxn ang="T6">
                    <a:pos x="T0" y="T1"/>
                  </a:cxn>
                  <a:cxn ang="T7">
                    <a:pos x="T2" y="T3"/>
                  </a:cxn>
                  <a:cxn ang="T8">
                    <a:pos x="T4" y="T5"/>
                  </a:cxn>
                </a:cxnLst>
                <a:rect l="T9" t="T10" r="T11" b="T12"/>
                <a:pathLst>
                  <a:path w="3" h="41">
                    <a:moveTo>
                      <a:pt x="0" y="41"/>
                    </a:moveTo>
                    <a:lnTo>
                      <a:pt x="2" y="2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59" name="Freeform 1394"/>
              <p:cNvSpPr>
                <a:spLocks/>
              </p:cNvSpPr>
              <p:nvPr/>
            </p:nvSpPr>
            <p:spPr bwMode="auto">
              <a:xfrm>
                <a:off x="1868" y="3031"/>
                <a:ext cx="3" cy="14"/>
              </a:xfrm>
              <a:custGeom>
                <a:avLst/>
                <a:gdLst>
                  <a:gd name="T0" fmla="*/ 0 w 3"/>
                  <a:gd name="T1" fmla="*/ 14 h 14"/>
                  <a:gd name="T2" fmla="*/ 1 w 3"/>
                  <a:gd name="T3" fmla="*/ 0 h 14"/>
                  <a:gd name="T4" fmla="*/ 3 w 3"/>
                  <a:gd name="T5" fmla="*/ 0 h 14"/>
                  <a:gd name="T6" fmla="*/ 3 w 3"/>
                  <a:gd name="T7" fmla="*/ 0 h 14"/>
                  <a:gd name="T8" fmla="*/ 0 60000 65536"/>
                  <a:gd name="T9" fmla="*/ 0 60000 65536"/>
                  <a:gd name="T10" fmla="*/ 0 60000 65536"/>
                  <a:gd name="T11" fmla="*/ 0 60000 65536"/>
                  <a:gd name="T12" fmla="*/ 0 w 3"/>
                  <a:gd name="T13" fmla="*/ 0 h 14"/>
                  <a:gd name="T14" fmla="*/ 3 w 3"/>
                  <a:gd name="T15" fmla="*/ 14 h 14"/>
                </a:gdLst>
                <a:ahLst/>
                <a:cxnLst>
                  <a:cxn ang="T8">
                    <a:pos x="T0" y="T1"/>
                  </a:cxn>
                  <a:cxn ang="T9">
                    <a:pos x="T2" y="T3"/>
                  </a:cxn>
                  <a:cxn ang="T10">
                    <a:pos x="T4" y="T5"/>
                  </a:cxn>
                  <a:cxn ang="T11">
                    <a:pos x="T6" y="T7"/>
                  </a:cxn>
                </a:cxnLst>
                <a:rect l="T12" t="T13" r="T14" b="T15"/>
                <a:pathLst>
                  <a:path w="3" h="14">
                    <a:moveTo>
                      <a:pt x="0" y="14"/>
                    </a:moveTo>
                    <a:lnTo>
                      <a:pt x="1"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0" name="Freeform 1395"/>
              <p:cNvSpPr>
                <a:spLocks/>
              </p:cNvSpPr>
              <p:nvPr/>
            </p:nvSpPr>
            <p:spPr bwMode="auto">
              <a:xfrm>
                <a:off x="1871" y="3031"/>
                <a:ext cx="3" cy="69"/>
              </a:xfrm>
              <a:custGeom>
                <a:avLst/>
                <a:gdLst>
                  <a:gd name="T0" fmla="*/ 0 w 3"/>
                  <a:gd name="T1" fmla="*/ 0 h 69"/>
                  <a:gd name="T2" fmla="*/ 0 w 3"/>
                  <a:gd name="T3" fmla="*/ 14 h 69"/>
                  <a:gd name="T4" fmla="*/ 1 w 3"/>
                  <a:gd name="T5" fmla="*/ 34 h 69"/>
                  <a:gd name="T6" fmla="*/ 3 w 3"/>
                  <a:gd name="T7" fmla="*/ 55 h 69"/>
                  <a:gd name="T8" fmla="*/ 3 w 3"/>
                  <a:gd name="T9" fmla="*/ 69 h 69"/>
                  <a:gd name="T10" fmla="*/ 0 60000 65536"/>
                  <a:gd name="T11" fmla="*/ 0 60000 65536"/>
                  <a:gd name="T12" fmla="*/ 0 60000 65536"/>
                  <a:gd name="T13" fmla="*/ 0 60000 65536"/>
                  <a:gd name="T14" fmla="*/ 0 60000 65536"/>
                  <a:gd name="T15" fmla="*/ 0 w 3"/>
                  <a:gd name="T16" fmla="*/ 0 h 69"/>
                  <a:gd name="T17" fmla="*/ 3 w 3"/>
                  <a:gd name="T18" fmla="*/ 69 h 69"/>
                </a:gdLst>
                <a:ahLst/>
                <a:cxnLst>
                  <a:cxn ang="T10">
                    <a:pos x="T0" y="T1"/>
                  </a:cxn>
                  <a:cxn ang="T11">
                    <a:pos x="T2" y="T3"/>
                  </a:cxn>
                  <a:cxn ang="T12">
                    <a:pos x="T4" y="T5"/>
                  </a:cxn>
                  <a:cxn ang="T13">
                    <a:pos x="T6" y="T7"/>
                  </a:cxn>
                  <a:cxn ang="T14">
                    <a:pos x="T8" y="T9"/>
                  </a:cxn>
                </a:cxnLst>
                <a:rect l="T15" t="T16" r="T17" b="T18"/>
                <a:pathLst>
                  <a:path w="3" h="69">
                    <a:moveTo>
                      <a:pt x="0" y="0"/>
                    </a:moveTo>
                    <a:lnTo>
                      <a:pt x="0" y="14"/>
                    </a:lnTo>
                    <a:lnTo>
                      <a:pt x="1" y="34"/>
                    </a:lnTo>
                    <a:lnTo>
                      <a:pt x="3" y="55"/>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1" name="Freeform 1396"/>
              <p:cNvSpPr>
                <a:spLocks/>
              </p:cNvSpPr>
              <p:nvPr/>
            </p:nvSpPr>
            <p:spPr bwMode="auto">
              <a:xfrm>
                <a:off x="1874" y="3100"/>
                <a:ext cx="2" cy="13"/>
              </a:xfrm>
              <a:custGeom>
                <a:avLst/>
                <a:gdLst>
                  <a:gd name="T0" fmla="*/ 0 w 2"/>
                  <a:gd name="T1" fmla="*/ 0 h 13"/>
                  <a:gd name="T2" fmla="*/ 1 w 2"/>
                  <a:gd name="T3" fmla="*/ 7 h 13"/>
                  <a:gd name="T4" fmla="*/ 2 w 2"/>
                  <a:gd name="T5" fmla="*/ 13 h 13"/>
                  <a:gd name="T6" fmla="*/ 0 60000 65536"/>
                  <a:gd name="T7" fmla="*/ 0 60000 65536"/>
                  <a:gd name="T8" fmla="*/ 0 60000 65536"/>
                  <a:gd name="T9" fmla="*/ 0 w 2"/>
                  <a:gd name="T10" fmla="*/ 0 h 13"/>
                  <a:gd name="T11" fmla="*/ 2 w 2"/>
                  <a:gd name="T12" fmla="*/ 13 h 13"/>
                </a:gdLst>
                <a:ahLst/>
                <a:cxnLst>
                  <a:cxn ang="T6">
                    <a:pos x="T0" y="T1"/>
                  </a:cxn>
                  <a:cxn ang="T7">
                    <a:pos x="T2" y="T3"/>
                  </a:cxn>
                  <a:cxn ang="T8">
                    <a:pos x="T4" y="T5"/>
                  </a:cxn>
                </a:cxnLst>
                <a:rect l="T9" t="T10" r="T11" b="T12"/>
                <a:pathLst>
                  <a:path w="2" h="13">
                    <a:moveTo>
                      <a:pt x="0" y="0"/>
                    </a:moveTo>
                    <a:lnTo>
                      <a:pt x="1" y="7"/>
                    </a:lnTo>
                    <a:lnTo>
                      <a:pt x="2" y="1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2" name="Freeform 1397"/>
              <p:cNvSpPr>
                <a:spLocks/>
              </p:cNvSpPr>
              <p:nvPr/>
            </p:nvSpPr>
            <p:spPr bwMode="auto">
              <a:xfrm>
                <a:off x="1876" y="3113"/>
                <a:ext cx="3" cy="28"/>
              </a:xfrm>
              <a:custGeom>
                <a:avLst/>
                <a:gdLst>
                  <a:gd name="T0" fmla="*/ 0 w 3"/>
                  <a:gd name="T1" fmla="*/ 0 h 28"/>
                  <a:gd name="T2" fmla="*/ 2 w 3"/>
                  <a:gd name="T3" fmla="*/ 14 h 28"/>
                  <a:gd name="T4" fmla="*/ 2 w 3"/>
                  <a:gd name="T5" fmla="*/ 21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2" y="14"/>
                    </a:lnTo>
                    <a:lnTo>
                      <a:pt x="2" y="21"/>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3" name="Freeform 1398"/>
              <p:cNvSpPr>
                <a:spLocks/>
              </p:cNvSpPr>
              <p:nvPr/>
            </p:nvSpPr>
            <p:spPr bwMode="auto">
              <a:xfrm>
                <a:off x="1879" y="3127"/>
                <a:ext cx="5" cy="14"/>
              </a:xfrm>
              <a:custGeom>
                <a:avLst/>
                <a:gdLst>
                  <a:gd name="T0" fmla="*/ 0 w 5"/>
                  <a:gd name="T1" fmla="*/ 14 h 14"/>
                  <a:gd name="T2" fmla="*/ 2 w 5"/>
                  <a:gd name="T3" fmla="*/ 7 h 14"/>
                  <a:gd name="T4" fmla="*/ 5 w 5"/>
                  <a:gd name="T5" fmla="*/ 0 h 14"/>
                  <a:gd name="T6" fmla="*/ 0 60000 65536"/>
                  <a:gd name="T7" fmla="*/ 0 60000 65536"/>
                  <a:gd name="T8" fmla="*/ 0 60000 65536"/>
                  <a:gd name="T9" fmla="*/ 0 w 5"/>
                  <a:gd name="T10" fmla="*/ 0 h 14"/>
                  <a:gd name="T11" fmla="*/ 5 w 5"/>
                  <a:gd name="T12" fmla="*/ 14 h 14"/>
                </a:gdLst>
                <a:ahLst/>
                <a:cxnLst>
                  <a:cxn ang="T6">
                    <a:pos x="T0" y="T1"/>
                  </a:cxn>
                  <a:cxn ang="T7">
                    <a:pos x="T2" y="T3"/>
                  </a:cxn>
                  <a:cxn ang="T8">
                    <a:pos x="T4" y="T5"/>
                  </a:cxn>
                </a:cxnLst>
                <a:rect l="T9" t="T10" r="T11" b="T12"/>
                <a:pathLst>
                  <a:path w="5" h="14">
                    <a:moveTo>
                      <a:pt x="0" y="14"/>
                    </a:moveTo>
                    <a:lnTo>
                      <a:pt x="2" y="7"/>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4" name="Line 1399"/>
              <p:cNvSpPr>
                <a:spLocks noChangeShapeType="1"/>
              </p:cNvSpPr>
              <p:nvPr/>
            </p:nvSpPr>
            <p:spPr bwMode="auto">
              <a:xfrm flipV="1">
                <a:off x="1884" y="3107"/>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65" name="Freeform 1400"/>
              <p:cNvSpPr>
                <a:spLocks/>
              </p:cNvSpPr>
              <p:nvPr/>
            </p:nvSpPr>
            <p:spPr bwMode="auto">
              <a:xfrm>
                <a:off x="1886" y="3072"/>
                <a:ext cx="3" cy="35"/>
              </a:xfrm>
              <a:custGeom>
                <a:avLst/>
                <a:gdLst>
                  <a:gd name="T0" fmla="*/ 0 w 3"/>
                  <a:gd name="T1" fmla="*/ 35 h 35"/>
                  <a:gd name="T2" fmla="*/ 2 w 3"/>
                  <a:gd name="T3" fmla="*/ 21 h 35"/>
                  <a:gd name="T4" fmla="*/ 3 w 3"/>
                  <a:gd name="T5" fmla="*/ 0 h 35"/>
                  <a:gd name="T6" fmla="*/ 0 60000 65536"/>
                  <a:gd name="T7" fmla="*/ 0 60000 65536"/>
                  <a:gd name="T8" fmla="*/ 0 60000 65536"/>
                  <a:gd name="T9" fmla="*/ 0 w 3"/>
                  <a:gd name="T10" fmla="*/ 0 h 35"/>
                  <a:gd name="T11" fmla="*/ 3 w 3"/>
                  <a:gd name="T12" fmla="*/ 35 h 35"/>
                </a:gdLst>
                <a:ahLst/>
                <a:cxnLst>
                  <a:cxn ang="T6">
                    <a:pos x="T0" y="T1"/>
                  </a:cxn>
                  <a:cxn ang="T7">
                    <a:pos x="T2" y="T3"/>
                  </a:cxn>
                  <a:cxn ang="T8">
                    <a:pos x="T4" y="T5"/>
                  </a:cxn>
                </a:cxnLst>
                <a:rect l="T9" t="T10" r="T11" b="T12"/>
                <a:pathLst>
                  <a:path w="3" h="35">
                    <a:moveTo>
                      <a:pt x="0" y="35"/>
                    </a:moveTo>
                    <a:lnTo>
                      <a:pt x="2"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6" name="Freeform 1401"/>
              <p:cNvSpPr>
                <a:spLocks/>
              </p:cNvSpPr>
              <p:nvPr/>
            </p:nvSpPr>
            <p:spPr bwMode="auto">
              <a:xfrm>
                <a:off x="1889" y="3038"/>
                <a:ext cx="3" cy="34"/>
              </a:xfrm>
              <a:custGeom>
                <a:avLst/>
                <a:gdLst>
                  <a:gd name="T0" fmla="*/ 0 w 3"/>
                  <a:gd name="T1" fmla="*/ 34 h 34"/>
                  <a:gd name="T2" fmla="*/ 0 w 3"/>
                  <a:gd name="T3" fmla="*/ 20 h 34"/>
                  <a:gd name="T4" fmla="*/ 2 w 3"/>
                  <a:gd name="T5" fmla="*/ 13 h 34"/>
                  <a:gd name="T6" fmla="*/ 3 w 3"/>
                  <a:gd name="T7" fmla="*/ 0 h 34"/>
                  <a:gd name="T8" fmla="*/ 3 w 3"/>
                  <a:gd name="T9" fmla="*/ 0 h 34"/>
                  <a:gd name="T10" fmla="*/ 0 60000 65536"/>
                  <a:gd name="T11" fmla="*/ 0 60000 65536"/>
                  <a:gd name="T12" fmla="*/ 0 60000 65536"/>
                  <a:gd name="T13" fmla="*/ 0 60000 65536"/>
                  <a:gd name="T14" fmla="*/ 0 60000 65536"/>
                  <a:gd name="T15" fmla="*/ 0 w 3"/>
                  <a:gd name="T16" fmla="*/ 0 h 34"/>
                  <a:gd name="T17" fmla="*/ 3 w 3"/>
                  <a:gd name="T18" fmla="*/ 34 h 34"/>
                </a:gdLst>
                <a:ahLst/>
                <a:cxnLst>
                  <a:cxn ang="T10">
                    <a:pos x="T0" y="T1"/>
                  </a:cxn>
                  <a:cxn ang="T11">
                    <a:pos x="T2" y="T3"/>
                  </a:cxn>
                  <a:cxn ang="T12">
                    <a:pos x="T4" y="T5"/>
                  </a:cxn>
                  <a:cxn ang="T13">
                    <a:pos x="T6" y="T7"/>
                  </a:cxn>
                  <a:cxn ang="T14">
                    <a:pos x="T8" y="T9"/>
                  </a:cxn>
                </a:cxnLst>
                <a:rect l="T15" t="T16" r="T17" b="T18"/>
                <a:pathLst>
                  <a:path w="3" h="34">
                    <a:moveTo>
                      <a:pt x="0" y="34"/>
                    </a:moveTo>
                    <a:lnTo>
                      <a:pt x="0" y="20"/>
                    </a:ln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7" name="Freeform 1402"/>
              <p:cNvSpPr>
                <a:spLocks/>
              </p:cNvSpPr>
              <p:nvPr/>
            </p:nvSpPr>
            <p:spPr bwMode="auto">
              <a:xfrm>
                <a:off x="1892" y="3038"/>
                <a:ext cx="3" cy="48"/>
              </a:xfrm>
              <a:custGeom>
                <a:avLst/>
                <a:gdLst>
                  <a:gd name="T0" fmla="*/ 0 w 3"/>
                  <a:gd name="T1" fmla="*/ 0 h 48"/>
                  <a:gd name="T2" fmla="*/ 0 w 3"/>
                  <a:gd name="T3" fmla="*/ 7 h 48"/>
                  <a:gd name="T4" fmla="*/ 2 w 3"/>
                  <a:gd name="T5" fmla="*/ 20 h 48"/>
                  <a:gd name="T6" fmla="*/ 3 w 3"/>
                  <a:gd name="T7" fmla="*/ 34 h 48"/>
                  <a:gd name="T8" fmla="*/ 3 w 3"/>
                  <a:gd name="T9" fmla="*/ 48 h 48"/>
                  <a:gd name="T10" fmla="*/ 0 60000 65536"/>
                  <a:gd name="T11" fmla="*/ 0 60000 65536"/>
                  <a:gd name="T12" fmla="*/ 0 60000 65536"/>
                  <a:gd name="T13" fmla="*/ 0 60000 65536"/>
                  <a:gd name="T14" fmla="*/ 0 60000 65536"/>
                  <a:gd name="T15" fmla="*/ 0 w 3"/>
                  <a:gd name="T16" fmla="*/ 0 h 48"/>
                  <a:gd name="T17" fmla="*/ 3 w 3"/>
                  <a:gd name="T18" fmla="*/ 48 h 48"/>
                </a:gdLst>
                <a:ahLst/>
                <a:cxnLst>
                  <a:cxn ang="T10">
                    <a:pos x="T0" y="T1"/>
                  </a:cxn>
                  <a:cxn ang="T11">
                    <a:pos x="T2" y="T3"/>
                  </a:cxn>
                  <a:cxn ang="T12">
                    <a:pos x="T4" y="T5"/>
                  </a:cxn>
                  <a:cxn ang="T13">
                    <a:pos x="T6" y="T7"/>
                  </a:cxn>
                  <a:cxn ang="T14">
                    <a:pos x="T8" y="T9"/>
                  </a:cxn>
                </a:cxnLst>
                <a:rect l="T15" t="T16" r="T17" b="T18"/>
                <a:pathLst>
                  <a:path w="3" h="48">
                    <a:moveTo>
                      <a:pt x="0" y="0"/>
                    </a:moveTo>
                    <a:lnTo>
                      <a:pt x="0" y="7"/>
                    </a:lnTo>
                    <a:lnTo>
                      <a:pt x="2" y="20"/>
                    </a:lnTo>
                    <a:lnTo>
                      <a:pt x="3" y="34"/>
                    </a:lnTo>
                    <a:lnTo>
                      <a:pt x="3" y="4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8" name="Freeform 1403"/>
              <p:cNvSpPr>
                <a:spLocks/>
              </p:cNvSpPr>
              <p:nvPr/>
            </p:nvSpPr>
            <p:spPr bwMode="auto">
              <a:xfrm>
                <a:off x="1895" y="3086"/>
                <a:ext cx="3" cy="27"/>
              </a:xfrm>
              <a:custGeom>
                <a:avLst/>
                <a:gdLst>
                  <a:gd name="T0" fmla="*/ 0 w 3"/>
                  <a:gd name="T1" fmla="*/ 0 h 27"/>
                  <a:gd name="T2" fmla="*/ 1 w 3"/>
                  <a:gd name="T3" fmla="*/ 14 h 27"/>
                  <a:gd name="T4" fmla="*/ 3 w 3"/>
                  <a:gd name="T5" fmla="*/ 27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0"/>
                    </a:moveTo>
                    <a:lnTo>
                      <a:pt x="1" y="1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69" name="Freeform 1404"/>
              <p:cNvSpPr>
                <a:spLocks/>
              </p:cNvSpPr>
              <p:nvPr/>
            </p:nvSpPr>
            <p:spPr bwMode="auto">
              <a:xfrm>
                <a:off x="1898" y="3113"/>
                <a:ext cx="3" cy="28"/>
              </a:xfrm>
              <a:custGeom>
                <a:avLst/>
                <a:gdLst>
                  <a:gd name="T0" fmla="*/ 0 w 3"/>
                  <a:gd name="T1" fmla="*/ 0 h 28"/>
                  <a:gd name="T2" fmla="*/ 1 w 3"/>
                  <a:gd name="T3" fmla="*/ 14 h 28"/>
                  <a:gd name="T4" fmla="*/ 3 w 3"/>
                  <a:gd name="T5" fmla="*/ 28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0"/>
                    </a:moveTo>
                    <a:lnTo>
                      <a:pt x="1"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0" name="Freeform 1405"/>
              <p:cNvSpPr>
                <a:spLocks/>
              </p:cNvSpPr>
              <p:nvPr/>
            </p:nvSpPr>
            <p:spPr bwMode="auto">
              <a:xfrm>
                <a:off x="1901" y="3141"/>
                <a:ext cx="3" cy="62"/>
              </a:xfrm>
              <a:custGeom>
                <a:avLst/>
                <a:gdLst>
                  <a:gd name="T0" fmla="*/ 0 w 3"/>
                  <a:gd name="T1" fmla="*/ 0 h 62"/>
                  <a:gd name="T2" fmla="*/ 0 w 3"/>
                  <a:gd name="T3" fmla="*/ 14 h 62"/>
                  <a:gd name="T4" fmla="*/ 1 w 3"/>
                  <a:gd name="T5" fmla="*/ 34 h 62"/>
                  <a:gd name="T6" fmla="*/ 1 w 3"/>
                  <a:gd name="T7" fmla="*/ 55 h 62"/>
                  <a:gd name="T8" fmla="*/ 3 w 3"/>
                  <a:gd name="T9" fmla="*/ 62 h 62"/>
                  <a:gd name="T10" fmla="*/ 0 60000 65536"/>
                  <a:gd name="T11" fmla="*/ 0 60000 65536"/>
                  <a:gd name="T12" fmla="*/ 0 60000 65536"/>
                  <a:gd name="T13" fmla="*/ 0 60000 65536"/>
                  <a:gd name="T14" fmla="*/ 0 60000 65536"/>
                  <a:gd name="T15" fmla="*/ 0 w 3"/>
                  <a:gd name="T16" fmla="*/ 0 h 62"/>
                  <a:gd name="T17" fmla="*/ 3 w 3"/>
                  <a:gd name="T18" fmla="*/ 62 h 62"/>
                </a:gdLst>
                <a:ahLst/>
                <a:cxnLst>
                  <a:cxn ang="T10">
                    <a:pos x="T0" y="T1"/>
                  </a:cxn>
                  <a:cxn ang="T11">
                    <a:pos x="T2" y="T3"/>
                  </a:cxn>
                  <a:cxn ang="T12">
                    <a:pos x="T4" y="T5"/>
                  </a:cxn>
                  <a:cxn ang="T13">
                    <a:pos x="T6" y="T7"/>
                  </a:cxn>
                  <a:cxn ang="T14">
                    <a:pos x="T8" y="T9"/>
                  </a:cxn>
                </a:cxnLst>
                <a:rect l="T15" t="T16" r="T17" b="T18"/>
                <a:pathLst>
                  <a:path w="3" h="62">
                    <a:moveTo>
                      <a:pt x="0" y="0"/>
                    </a:moveTo>
                    <a:lnTo>
                      <a:pt x="0" y="14"/>
                    </a:lnTo>
                    <a:lnTo>
                      <a:pt x="1" y="34"/>
                    </a:lnTo>
                    <a:lnTo>
                      <a:pt x="1" y="55"/>
                    </a:lnTo>
                    <a:lnTo>
                      <a:pt x="3" y="6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1" name="Freeform 1406"/>
              <p:cNvSpPr>
                <a:spLocks/>
              </p:cNvSpPr>
              <p:nvPr/>
            </p:nvSpPr>
            <p:spPr bwMode="auto">
              <a:xfrm>
                <a:off x="1904" y="3141"/>
                <a:ext cx="4" cy="62"/>
              </a:xfrm>
              <a:custGeom>
                <a:avLst/>
                <a:gdLst>
                  <a:gd name="T0" fmla="*/ 0 w 4"/>
                  <a:gd name="T1" fmla="*/ 62 h 62"/>
                  <a:gd name="T2" fmla="*/ 1 w 4"/>
                  <a:gd name="T3" fmla="*/ 55 h 62"/>
                  <a:gd name="T4" fmla="*/ 1 w 4"/>
                  <a:gd name="T5" fmla="*/ 34 h 62"/>
                  <a:gd name="T6" fmla="*/ 2 w 4"/>
                  <a:gd name="T7" fmla="*/ 14 h 62"/>
                  <a:gd name="T8" fmla="*/ 4 w 4"/>
                  <a:gd name="T9" fmla="*/ 0 h 62"/>
                  <a:gd name="T10" fmla="*/ 0 60000 65536"/>
                  <a:gd name="T11" fmla="*/ 0 60000 65536"/>
                  <a:gd name="T12" fmla="*/ 0 60000 65536"/>
                  <a:gd name="T13" fmla="*/ 0 60000 65536"/>
                  <a:gd name="T14" fmla="*/ 0 60000 65536"/>
                  <a:gd name="T15" fmla="*/ 0 w 4"/>
                  <a:gd name="T16" fmla="*/ 0 h 62"/>
                  <a:gd name="T17" fmla="*/ 4 w 4"/>
                  <a:gd name="T18" fmla="*/ 62 h 62"/>
                </a:gdLst>
                <a:ahLst/>
                <a:cxnLst>
                  <a:cxn ang="T10">
                    <a:pos x="T0" y="T1"/>
                  </a:cxn>
                  <a:cxn ang="T11">
                    <a:pos x="T2" y="T3"/>
                  </a:cxn>
                  <a:cxn ang="T12">
                    <a:pos x="T4" y="T5"/>
                  </a:cxn>
                  <a:cxn ang="T13">
                    <a:pos x="T6" y="T7"/>
                  </a:cxn>
                  <a:cxn ang="T14">
                    <a:pos x="T8" y="T9"/>
                  </a:cxn>
                </a:cxnLst>
                <a:rect l="T15" t="T16" r="T17" b="T18"/>
                <a:pathLst>
                  <a:path w="4" h="62">
                    <a:moveTo>
                      <a:pt x="0" y="62"/>
                    </a:moveTo>
                    <a:lnTo>
                      <a:pt x="1" y="55"/>
                    </a:lnTo>
                    <a:lnTo>
                      <a:pt x="1" y="34"/>
                    </a:lnTo>
                    <a:lnTo>
                      <a:pt x="2" y="1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2" name="Freeform 1407"/>
              <p:cNvSpPr>
                <a:spLocks/>
              </p:cNvSpPr>
              <p:nvPr/>
            </p:nvSpPr>
            <p:spPr bwMode="auto">
              <a:xfrm>
                <a:off x="1908" y="3141"/>
                <a:ext cx="3" cy="1"/>
              </a:xfrm>
              <a:custGeom>
                <a:avLst/>
                <a:gdLst>
                  <a:gd name="T0" fmla="*/ 0 w 3"/>
                  <a:gd name="T1" fmla="*/ 0 h 1"/>
                  <a:gd name="T2" fmla="*/ 0 w 3"/>
                  <a:gd name="T3" fmla="*/ 0 h 1"/>
                  <a:gd name="T4" fmla="*/ 1 w 3"/>
                  <a:gd name="T5" fmla="*/ 0 h 1"/>
                  <a:gd name="T6" fmla="*/ 3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1"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3" name="Freeform 1408"/>
              <p:cNvSpPr>
                <a:spLocks/>
              </p:cNvSpPr>
              <p:nvPr/>
            </p:nvSpPr>
            <p:spPr bwMode="auto">
              <a:xfrm>
                <a:off x="1911" y="3086"/>
                <a:ext cx="3" cy="55"/>
              </a:xfrm>
              <a:custGeom>
                <a:avLst/>
                <a:gdLst>
                  <a:gd name="T0" fmla="*/ 0 w 3"/>
                  <a:gd name="T1" fmla="*/ 55 h 55"/>
                  <a:gd name="T2" fmla="*/ 0 w 3"/>
                  <a:gd name="T3" fmla="*/ 48 h 55"/>
                  <a:gd name="T4" fmla="*/ 1 w 3"/>
                  <a:gd name="T5" fmla="*/ 27 h 55"/>
                  <a:gd name="T6" fmla="*/ 3 w 3"/>
                  <a:gd name="T7" fmla="*/ 14 h 55"/>
                  <a:gd name="T8" fmla="*/ 3 w 3"/>
                  <a:gd name="T9" fmla="*/ 0 h 55"/>
                  <a:gd name="T10" fmla="*/ 0 60000 65536"/>
                  <a:gd name="T11" fmla="*/ 0 60000 65536"/>
                  <a:gd name="T12" fmla="*/ 0 60000 65536"/>
                  <a:gd name="T13" fmla="*/ 0 60000 65536"/>
                  <a:gd name="T14" fmla="*/ 0 60000 65536"/>
                  <a:gd name="T15" fmla="*/ 0 w 3"/>
                  <a:gd name="T16" fmla="*/ 0 h 55"/>
                  <a:gd name="T17" fmla="*/ 3 w 3"/>
                  <a:gd name="T18" fmla="*/ 55 h 55"/>
                </a:gdLst>
                <a:ahLst/>
                <a:cxnLst>
                  <a:cxn ang="T10">
                    <a:pos x="T0" y="T1"/>
                  </a:cxn>
                  <a:cxn ang="T11">
                    <a:pos x="T2" y="T3"/>
                  </a:cxn>
                  <a:cxn ang="T12">
                    <a:pos x="T4" y="T5"/>
                  </a:cxn>
                  <a:cxn ang="T13">
                    <a:pos x="T6" y="T7"/>
                  </a:cxn>
                  <a:cxn ang="T14">
                    <a:pos x="T8" y="T9"/>
                  </a:cxn>
                </a:cxnLst>
                <a:rect l="T15" t="T16" r="T17" b="T18"/>
                <a:pathLst>
                  <a:path w="3" h="55">
                    <a:moveTo>
                      <a:pt x="0" y="55"/>
                    </a:moveTo>
                    <a:lnTo>
                      <a:pt x="0" y="48"/>
                    </a:lnTo>
                    <a:lnTo>
                      <a:pt x="1" y="27"/>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4" name="Freeform 1409"/>
              <p:cNvSpPr>
                <a:spLocks/>
              </p:cNvSpPr>
              <p:nvPr/>
            </p:nvSpPr>
            <p:spPr bwMode="auto">
              <a:xfrm>
                <a:off x="1914" y="3045"/>
                <a:ext cx="2" cy="41"/>
              </a:xfrm>
              <a:custGeom>
                <a:avLst/>
                <a:gdLst>
                  <a:gd name="T0" fmla="*/ 0 w 2"/>
                  <a:gd name="T1" fmla="*/ 41 h 41"/>
                  <a:gd name="T2" fmla="*/ 1 w 2"/>
                  <a:gd name="T3" fmla="*/ 13 h 41"/>
                  <a:gd name="T4" fmla="*/ 2 w 2"/>
                  <a:gd name="T5" fmla="*/ 6 h 41"/>
                  <a:gd name="T6" fmla="*/ 2 w 2"/>
                  <a:gd name="T7" fmla="*/ 0 h 41"/>
                  <a:gd name="T8" fmla="*/ 0 60000 65536"/>
                  <a:gd name="T9" fmla="*/ 0 60000 65536"/>
                  <a:gd name="T10" fmla="*/ 0 60000 65536"/>
                  <a:gd name="T11" fmla="*/ 0 60000 65536"/>
                  <a:gd name="T12" fmla="*/ 0 w 2"/>
                  <a:gd name="T13" fmla="*/ 0 h 41"/>
                  <a:gd name="T14" fmla="*/ 2 w 2"/>
                  <a:gd name="T15" fmla="*/ 41 h 41"/>
                </a:gdLst>
                <a:ahLst/>
                <a:cxnLst>
                  <a:cxn ang="T8">
                    <a:pos x="T0" y="T1"/>
                  </a:cxn>
                  <a:cxn ang="T9">
                    <a:pos x="T2" y="T3"/>
                  </a:cxn>
                  <a:cxn ang="T10">
                    <a:pos x="T4" y="T5"/>
                  </a:cxn>
                  <a:cxn ang="T11">
                    <a:pos x="T6" y="T7"/>
                  </a:cxn>
                </a:cxnLst>
                <a:rect l="T12" t="T13" r="T14" b="T15"/>
                <a:pathLst>
                  <a:path w="2" h="41">
                    <a:moveTo>
                      <a:pt x="0" y="41"/>
                    </a:moveTo>
                    <a:lnTo>
                      <a:pt x="1" y="13"/>
                    </a:lnTo>
                    <a:lnTo>
                      <a:pt x="2"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5" name="Freeform 1410"/>
              <p:cNvSpPr>
                <a:spLocks/>
              </p:cNvSpPr>
              <p:nvPr/>
            </p:nvSpPr>
            <p:spPr bwMode="auto">
              <a:xfrm>
                <a:off x="1916" y="3045"/>
                <a:ext cx="3" cy="27"/>
              </a:xfrm>
              <a:custGeom>
                <a:avLst/>
                <a:gdLst>
                  <a:gd name="T0" fmla="*/ 0 w 3"/>
                  <a:gd name="T1" fmla="*/ 0 h 27"/>
                  <a:gd name="T2" fmla="*/ 0 w 3"/>
                  <a:gd name="T3" fmla="*/ 0 h 27"/>
                  <a:gd name="T4" fmla="*/ 2 w 3"/>
                  <a:gd name="T5" fmla="*/ 6 h 27"/>
                  <a:gd name="T6" fmla="*/ 3 w 3"/>
                  <a:gd name="T7" fmla="*/ 27 h 27"/>
                  <a:gd name="T8" fmla="*/ 0 60000 65536"/>
                  <a:gd name="T9" fmla="*/ 0 60000 65536"/>
                  <a:gd name="T10" fmla="*/ 0 60000 65536"/>
                  <a:gd name="T11" fmla="*/ 0 60000 65536"/>
                  <a:gd name="T12" fmla="*/ 0 w 3"/>
                  <a:gd name="T13" fmla="*/ 0 h 27"/>
                  <a:gd name="T14" fmla="*/ 3 w 3"/>
                  <a:gd name="T15" fmla="*/ 27 h 27"/>
                </a:gdLst>
                <a:ahLst/>
                <a:cxnLst>
                  <a:cxn ang="T8">
                    <a:pos x="T0" y="T1"/>
                  </a:cxn>
                  <a:cxn ang="T9">
                    <a:pos x="T2" y="T3"/>
                  </a:cxn>
                  <a:cxn ang="T10">
                    <a:pos x="T4" y="T5"/>
                  </a:cxn>
                  <a:cxn ang="T11">
                    <a:pos x="T6" y="T7"/>
                  </a:cxn>
                </a:cxnLst>
                <a:rect l="T12" t="T13" r="T14" b="T15"/>
                <a:pathLst>
                  <a:path w="3" h="27">
                    <a:moveTo>
                      <a:pt x="0" y="0"/>
                    </a:moveTo>
                    <a:lnTo>
                      <a:pt x="0" y="0"/>
                    </a:lnTo>
                    <a:lnTo>
                      <a:pt x="2" y="6"/>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6" name="Line 1411"/>
              <p:cNvSpPr>
                <a:spLocks noChangeShapeType="1"/>
              </p:cNvSpPr>
              <p:nvPr/>
            </p:nvSpPr>
            <p:spPr bwMode="auto">
              <a:xfrm>
                <a:off x="1919" y="307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77" name="Line 1412"/>
              <p:cNvSpPr>
                <a:spLocks noChangeShapeType="1"/>
              </p:cNvSpPr>
              <p:nvPr/>
            </p:nvSpPr>
            <p:spPr bwMode="auto">
              <a:xfrm>
                <a:off x="1922" y="310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78" name="Freeform 1413"/>
              <p:cNvSpPr>
                <a:spLocks/>
              </p:cNvSpPr>
              <p:nvPr/>
            </p:nvSpPr>
            <p:spPr bwMode="auto">
              <a:xfrm>
                <a:off x="1925" y="3127"/>
                <a:ext cx="4" cy="35"/>
              </a:xfrm>
              <a:custGeom>
                <a:avLst/>
                <a:gdLst>
                  <a:gd name="T0" fmla="*/ 0 w 4"/>
                  <a:gd name="T1" fmla="*/ 0 h 35"/>
                  <a:gd name="T2" fmla="*/ 1 w 4"/>
                  <a:gd name="T3" fmla="*/ 21 h 35"/>
                  <a:gd name="T4" fmla="*/ 3 w 4"/>
                  <a:gd name="T5" fmla="*/ 28 h 35"/>
                  <a:gd name="T6" fmla="*/ 4 w 4"/>
                  <a:gd name="T7" fmla="*/ 35 h 35"/>
                  <a:gd name="T8" fmla="*/ 0 60000 65536"/>
                  <a:gd name="T9" fmla="*/ 0 60000 65536"/>
                  <a:gd name="T10" fmla="*/ 0 60000 65536"/>
                  <a:gd name="T11" fmla="*/ 0 60000 65536"/>
                  <a:gd name="T12" fmla="*/ 0 w 4"/>
                  <a:gd name="T13" fmla="*/ 0 h 35"/>
                  <a:gd name="T14" fmla="*/ 4 w 4"/>
                  <a:gd name="T15" fmla="*/ 35 h 35"/>
                </a:gdLst>
                <a:ahLst/>
                <a:cxnLst>
                  <a:cxn ang="T8">
                    <a:pos x="T0" y="T1"/>
                  </a:cxn>
                  <a:cxn ang="T9">
                    <a:pos x="T2" y="T3"/>
                  </a:cxn>
                  <a:cxn ang="T10">
                    <a:pos x="T4" y="T5"/>
                  </a:cxn>
                  <a:cxn ang="T11">
                    <a:pos x="T6" y="T7"/>
                  </a:cxn>
                </a:cxnLst>
                <a:rect l="T12" t="T13" r="T14" b="T15"/>
                <a:pathLst>
                  <a:path w="4" h="35">
                    <a:moveTo>
                      <a:pt x="0" y="0"/>
                    </a:moveTo>
                    <a:lnTo>
                      <a:pt x="1" y="21"/>
                    </a:lnTo>
                    <a:lnTo>
                      <a:pt x="3" y="28"/>
                    </a:lnTo>
                    <a:lnTo>
                      <a:pt x="4" y="35"/>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79" name="Freeform 1414"/>
              <p:cNvSpPr>
                <a:spLocks/>
              </p:cNvSpPr>
              <p:nvPr/>
            </p:nvSpPr>
            <p:spPr bwMode="auto">
              <a:xfrm>
                <a:off x="1929" y="3134"/>
                <a:ext cx="3" cy="28"/>
              </a:xfrm>
              <a:custGeom>
                <a:avLst/>
                <a:gdLst>
                  <a:gd name="T0" fmla="*/ 0 w 3"/>
                  <a:gd name="T1" fmla="*/ 28 h 28"/>
                  <a:gd name="T2" fmla="*/ 2 w 3"/>
                  <a:gd name="T3" fmla="*/ 28 h 28"/>
                  <a:gd name="T4" fmla="*/ 2 w 3"/>
                  <a:gd name="T5" fmla="*/ 21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2" y="28"/>
                    </a:lnTo>
                    <a:lnTo>
                      <a:pt x="2"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0" name="Line 1415"/>
              <p:cNvSpPr>
                <a:spLocks noChangeShapeType="1"/>
              </p:cNvSpPr>
              <p:nvPr/>
            </p:nvSpPr>
            <p:spPr bwMode="auto">
              <a:xfrm flipV="1">
                <a:off x="1932"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281" name="Freeform 1416"/>
              <p:cNvSpPr>
                <a:spLocks/>
              </p:cNvSpPr>
              <p:nvPr/>
            </p:nvSpPr>
            <p:spPr bwMode="auto">
              <a:xfrm>
                <a:off x="1935" y="3079"/>
                <a:ext cx="3" cy="28"/>
              </a:xfrm>
              <a:custGeom>
                <a:avLst/>
                <a:gdLst>
                  <a:gd name="T0" fmla="*/ 0 w 3"/>
                  <a:gd name="T1" fmla="*/ 28 h 28"/>
                  <a:gd name="T2" fmla="*/ 1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2" name="Freeform 1417"/>
              <p:cNvSpPr>
                <a:spLocks/>
              </p:cNvSpPr>
              <p:nvPr/>
            </p:nvSpPr>
            <p:spPr bwMode="auto">
              <a:xfrm>
                <a:off x="1938" y="3038"/>
                <a:ext cx="3" cy="41"/>
              </a:xfrm>
              <a:custGeom>
                <a:avLst/>
                <a:gdLst>
                  <a:gd name="T0" fmla="*/ 0 w 3"/>
                  <a:gd name="T1" fmla="*/ 41 h 41"/>
                  <a:gd name="T2" fmla="*/ 0 w 3"/>
                  <a:gd name="T3" fmla="*/ 27 h 41"/>
                  <a:gd name="T4" fmla="*/ 1 w 3"/>
                  <a:gd name="T5" fmla="*/ 13 h 41"/>
                  <a:gd name="T6" fmla="*/ 3 w 3"/>
                  <a:gd name="T7" fmla="*/ 7 h 41"/>
                  <a:gd name="T8" fmla="*/ 3 w 3"/>
                  <a:gd name="T9" fmla="*/ 0 h 41"/>
                  <a:gd name="T10" fmla="*/ 0 60000 65536"/>
                  <a:gd name="T11" fmla="*/ 0 60000 65536"/>
                  <a:gd name="T12" fmla="*/ 0 60000 65536"/>
                  <a:gd name="T13" fmla="*/ 0 60000 65536"/>
                  <a:gd name="T14" fmla="*/ 0 60000 65536"/>
                  <a:gd name="T15" fmla="*/ 0 w 3"/>
                  <a:gd name="T16" fmla="*/ 0 h 41"/>
                  <a:gd name="T17" fmla="*/ 3 w 3"/>
                  <a:gd name="T18" fmla="*/ 41 h 41"/>
                </a:gdLst>
                <a:ahLst/>
                <a:cxnLst>
                  <a:cxn ang="T10">
                    <a:pos x="T0" y="T1"/>
                  </a:cxn>
                  <a:cxn ang="T11">
                    <a:pos x="T2" y="T3"/>
                  </a:cxn>
                  <a:cxn ang="T12">
                    <a:pos x="T4" y="T5"/>
                  </a:cxn>
                  <a:cxn ang="T13">
                    <a:pos x="T6" y="T7"/>
                  </a:cxn>
                  <a:cxn ang="T14">
                    <a:pos x="T8" y="T9"/>
                  </a:cxn>
                </a:cxnLst>
                <a:rect l="T15" t="T16" r="T17" b="T18"/>
                <a:pathLst>
                  <a:path w="3" h="41">
                    <a:moveTo>
                      <a:pt x="0" y="41"/>
                    </a:moveTo>
                    <a:lnTo>
                      <a:pt x="0" y="27"/>
                    </a:lnTo>
                    <a:lnTo>
                      <a:pt x="1" y="13"/>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3" name="Freeform 1418"/>
              <p:cNvSpPr>
                <a:spLocks/>
              </p:cNvSpPr>
              <p:nvPr/>
            </p:nvSpPr>
            <p:spPr bwMode="auto">
              <a:xfrm>
                <a:off x="1941" y="3038"/>
                <a:ext cx="3" cy="41"/>
              </a:xfrm>
              <a:custGeom>
                <a:avLst/>
                <a:gdLst>
                  <a:gd name="T0" fmla="*/ 0 w 3"/>
                  <a:gd name="T1" fmla="*/ 0 h 41"/>
                  <a:gd name="T2" fmla="*/ 0 w 3"/>
                  <a:gd name="T3" fmla="*/ 7 h 41"/>
                  <a:gd name="T4" fmla="*/ 1 w 3"/>
                  <a:gd name="T5" fmla="*/ 13 h 41"/>
                  <a:gd name="T6" fmla="*/ 3 w 3"/>
                  <a:gd name="T7" fmla="*/ 41 h 41"/>
                  <a:gd name="T8" fmla="*/ 0 60000 65536"/>
                  <a:gd name="T9" fmla="*/ 0 60000 65536"/>
                  <a:gd name="T10" fmla="*/ 0 60000 65536"/>
                  <a:gd name="T11" fmla="*/ 0 60000 65536"/>
                  <a:gd name="T12" fmla="*/ 0 w 3"/>
                  <a:gd name="T13" fmla="*/ 0 h 41"/>
                  <a:gd name="T14" fmla="*/ 3 w 3"/>
                  <a:gd name="T15" fmla="*/ 41 h 41"/>
                </a:gdLst>
                <a:ahLst/>
                <a:cxnLst>
                  <a:cxn ang="T8">
                    <a:pos x="T0" y="T1"/>
                  </a:cxn>
                  <a:cxn ang="T9">
                    <a:pos x="T2" y="T3"/>
                  </a:cxn>
                  <a:cxn ang="T10">
                    <a:pos x="T4" y="T5"/>
                  </a:cxn>
                  <a:cxn ang="T11">
                    <a:pos x="T6" y="T7"/>
                  </a:cxn>
                </a:cxnLst>
                <a:rect l="T12" t="T13" r="T14" b="T15"/>
                <a:pathLst>
                  <a:path w="3" h="41">
                    <a:moveTo>
                      <a:pt x="0" y="0"/>
                    </a:moveTo>
                    <a:lnTo>
                      <a:pt x="0" y="7"/>
                    </a:lnTo>
                    <a:lnTo>
                      <a:pt x="1" y="13"/>
                    </a:lnTo>
                    <a:lnTo>
                      <a:pt x="3" y="41"/>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4" name="Freeform 1419"/>
              <p:cNvSpPr>
                <a:spLocks/>
              </p:cNvSpPr>
              <p:nvPr/>
            </p:nvSpPr>
            <p:spPr bwMode="auto">
              <a:xfrm>
                <a:off x="1944" y="3079"/>
                <a:ext cx="2" cy="62"/>
              </a:xfrm>
              <a:custGeom>
                <a:avLst/>
                <a:gdLst>
                  <a:gd name="T0" fmla="*/ 0 w 2"/>
                  <a:gd name="T1" fmla="*/ 0 h 62"/>
                  <a:gd name="T2" fmla="*/ 0 w 2"/>
                  <a:gd name="T3" fmla="*/ 14 h 62"/>
                  <a:gd name="T4" fmla="*/ 1 w 2"/>
                  <a:gd name="T5" fmla="*/ 34 h 62"/>
                  <a:gd name="T6" fmla="*/ 1 w 2"/>
                  <a:gd name="T7" fmla="*/ 48 h 62"/>
                  <a:gd name="T8" fmla="*/ 2 w 2"/>
                  <a:gd name="T9" fmla="*/ 62 h 62"/>
                  <a:gd name="T10" fmla="*/ 0 60000 65536"/>
                  <a:gd name="T11" fmla="*/ 0 60000 65536"/>
                  <a:gd name="T12" fmla="*/ 0 60000 65536"/>
                  <a:gd name="T13" fmla="*/ 0 60000 65536"/>
                  <a:gd name="T14" fmla="*/ 0 60000 65536"/>
                  <a:gd name="T15" fmla="*/ 0 w 2"/>
                  <a:gd name="T16" fmla="*/ 0 h 62"/>
                  <a:gd name="T17" fmla="*/ 2 w 2"/>
                  <a:gd name="T18" fmla="*/ 62 h 62"/>
                </a:gdLst>
                <a:ahLst/>
                <a:cxnLst>
                  <a:cxn ang="T10">
                    <a:pos x="T0" y="T1"/>
                  </a:cxn>
                  <a:cxn ang="T11">
                    <a:pos x="T2" y="T3"/>
                  </a:cxn>
                  <a:cxn ang="T12">
                    <a:pos x="T4" y="T5"/>
                  </a:cxn>
                  <a:cxn ang="T13">
                    <a:pos x="T6" y="T7"/>
                  </a:cxn>
                  <a:cxn ang="T14">
                    <a:pos x="T8" y="T9"/>
                  </a:cxn>
                </a:cxnLst>
                <a:rect l="T15" t="T16" r="T17" b="T18"/>
                <a:pathLst>
                  <a:path w="2" h="62">
                    <a:moveTo>
                      <a:pt x="0" y="0"/>
                    </a:moveTo>
                    <a:lnTo>
                      <a:pt x="0" y="14"/>
                    </a:lnTo>
                    <a:lnTo>
                      <a:pt x="1" y="34"/>
                    </a:lnTo>
                    <a:lnTo>
                      <a:pt x="1" y="48"/>
                    </a:lnTo>
                    <a:lnTo>
                      <a:pt x="2" y="6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5" name="Freeform 1420"/>
              <p:cNvSpPr>
                <a:spLocks/>
              </p:cNvSpPr>
              <p:nvPr/>
            </p:nvSpPr>
            <p:spPr bwMode="auto">
              <a:xfrm>
                <a:off x="1941" y="3134"/>
                <a:ext cx="5" cy="7"/>
              </a:xfrm>
              <a:custGeom>
                <a:avLst/>
                <a:gdLst>
                  <a:gd name="T0" fmla="*/ 0 w 5"/>
                  <a:gd name="T1" fmla="*/ 7 h 7"/>
                  <a:gd name="T2" fmla="*/ 2 w 5"/>
                  <a:gd name="T3" fmla="*/ 7 h 7"/>
                  <a:gd name="T4" fmla="*/ 2 w 5"/>
                  <a:gd name="T5" fmla="*/ 7 h 7"/>
                  <a:gd name="T6" fmla="*/ 3 w 5"/>
                  <a:gd name="T7" fmla="*/ 0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7"/>
                    </a:moveTo>
                    <a:lnTo>
                      <a:pt x="2" y="7"/>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6" name="Freeform 1421"/>
              <p:cNvSpPr>
                <a:spLocks/>
              </p:cNvSpPr>
              <p:nvPr/>
            </p:nvSpPr>
            <p:spPr bwMode="auto">
              <a:xfrm>
                <a:off x="1946" y="3134"/>
                <a:ext cx="3" cy="28"/>
              </a:xfrm>
              <a:custGeom>
                <a:avLst/>
                <a:gdLst>
                  <a:gd name="T0" fmla="*/ 0 w 3"/>
                  <a:gd name="T1" fmla="*/ 0 h 28"/>
                  <a:gd name="T2" fmla="*/ 1 w 3"/>
                  <a:gd name="T3" fmla="*/ 7 h 28"/>
                  <a:gd name="T4" fmla="*/ 1 w 3"/>
                  <a:gd name="T5" fmla="*/ 14 h 28"/>
                  <a:gd name="T6" fmla="*/ 3 w 3"/>
                  <a:gd name="T7" fmla="*/ 21 h 28"/>
                  <a:gd name="T8" fmla="*/ 3 w 3"/>
                  <a:gd name="T9" fmla="*/ 28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0"/>
                    </a:moveTo>
                    <a:lnTo>
                      <a:pt x="1" y="7"/>
                    </a:lnTo>
                    <a:lnTo>
                      <a:pt x="1" y="14"/>
                    </a:lnTo>
                    <a:lnTo>
                      <a:pt x="3" y="21"/>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7" name="Freeform 1422"/>
              <p:cNvSpPr>
                <a:spLocks/>
              </p:cNvSpPr>
              <p:nvPr/>
            </p:nvSpPr>
            <p:spPr bwMode="auto">
              <a:xfrm>
                <a:off x="1949" y="3141"/>
                <a:ext cx="2" cy="21"/>
              </a:xfrm>
              <a:custGeom>
                <a:avLst/>
                <a:gdLst>
                  <a:gd name="T0" fmla="*/ 0 w 2"/>
                  <a:gd name="T1" fmla="*/ 21 h 21"/>
                  <a:gd name="T2" fmla="*/ 0 w 2"/>
                  <a:gd name="T3" fmla="*/ 21 h 21"/>
                  <a:gd name="T4" fmla="*/ 1 w 2"/>
                  <a:gd name="T5" fmla="*/ 14 h 21"/>
                  <a:gd name="T6" fmla="*/ 2 w 2"/>
                  <a:gd name="T7" fmla="*/ 0 h 21"/>
                  <a:gd name="T8" fmla="*/ 0 60000 65536"/>
                  <a:gd name="T9" fmla="*/ 0 60000 65536"/>
                  <a:gd name="T10" fmla="*/ 0 60000 65536"/>
                  <a:gd name="T11" fmla="*/ 0 60000 65536"/>
                  <a:gd name="T12" fmla="*/ 0 w 2"/>
                  <a:gd name="T13" fmla="*/ 0 h 21"/>
                  <a:gd name="T14" fmla="*/ 2 w 2"/>
                  <a:gd name="T15" fmla="*/ 21 h 21"/>
                </a:gdLst>
                <a:ahLst/>
                <a:cxnLst>
                  <a:cxn ang="T8">
                    <a:pos x="T0" y="T1"/>
                  </a:cxn>
                  <a:cxn ang="T9">
                    <a:pos x="T2" y="T3"/>
                  </a:cxn>
                  <a:cxn ang="T10">
                    <a:pos x="T4" y="T5"/>
                  </a:cxn>
                  <a:cxn ang="T11">
                    <a:pos x="T6" y="T7"/>
                  </a:cxn>
                </a:cxnLst>
                <a:rect l="T12" t="T13" r="T14" b="T15"/>
                <a:pathLst>
                  <a:path w="2" h="21">
                    <a:moveTo>
                      <a:pt x="0" y="21"/>
                    </a:moveTo>
                    <a:lnTo>
                      <a:pt x="0" y="21"/>
                    </a:ln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8" name="Freeform 1423"/>
              <p:cNvSpPr>
                <a:spLocks/>
              </p:cNvSpPr>
              <p:nvPr/>
            </p:nvSpPr>
            <p:spPr bwMode="auto">
              <a:xfrm>
                <a:off x="1951" y="3113"/>
                <a:ext cx="3" cy="28"/>
              </a:xfrm>
              <a:custGeom>
                <a:avLst/>
                <a:gdLst>
                  <a:gd name="T0" fmla="*/ 0 w 3"/>
                  <a:gd name="T1" fmla="*/ 28 h 28"/>
                  <a:gd name="T2" fmla="*/ 2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89" name="Freeform 1424"/>
              <p:cNvSpPr>
                <a:spLocks/>
              </p:cNvSpPr>
              <p:nvPr/>
            </p:nvSpPr>
            <p:spPr bwMode="auto">
              <a:xfrm>
                <a:off x="1954" y="3093"/>
                <a:ext cx="3" cy="20"/>
              </a:xfrm>
              <a:custGeom>
                <a:avLst/>
                <a:gdLst>
                  <a:gd name="T0" fmla="*/ 0 w 3"/>
                  <a:gd name="T1" fmla="*/ 20 h 20"/>
                  <a:gd name="T2" fmla="*/ 2 w 3"/>
                  <a:gd name="T3" fmla="*/ 14 h 20"/>
                  <a:gd name="T4" fmla="*/ 3 w 3"/>
                  <a:gd name="T5" fmla="*/ 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20"/>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0" name="Freeform 1425"/>
              <p:cNvSpPr>
                <a:spLocks/>
              </p:cNvSpPr>
              <p:nvPr/>
            </p:nvSpPr>
            <p:spPr bwMode="auto">
              <a:xfrm>
                <a:off x="1957" y="3017"/>
                <a:ext cx="3" cy="76"/>
              </a:xfrm>
              <a:custGeom>
                <a:avLst/>
                <a:gdLst>
                  <a:gd name="T0" fmla="*/ 0 w 3"/>
                  <a:gd name="T1" fmla="*/ 76 h 76"/>
                  <a:gd name="T2" fmla="*/ 0 w 3"/>
                  <a:gd name="T3" fmla="*/ 55 h 76"/>
                  <a:gd name="T4" fmla="*/ 2 w 3"/>
                  <a:gd name="T5" fmla="*/ 34 h 76"/>
                  <a:gd name="T6" fmla="*/ 3 w 3"/>
                  <a:gd name="T7" fmla="*/ 14 h 76"/>
                  <a:gd name="T8" fmla="*/ 3 w 3"/>
                  <a:gd name="T9" fmla="*/ 0 h 76"/>
                  <a:gd name="T10" fmla="*/ 0 60000 65536"/>
                  <a:gd name="T11" fmla="*/ 0 60000 65536"/>
                  <a:gd name="T12" fmla="*/ 0 60000 65536"/>
                  <a:gd name="T13" fmla="*/ 0 60000 65536"/>
                  <a:gd name="T14" fmla="*/ 0 60000 65536"/>
                  <a:gd name="T15" fmla="*/ 0 w 3"/>
                  <a:gd name="T16" fmla="*/ 0 h 76"/>
                  <a:gd name="T17" fmla="*/ 3 w 3"/>
                  <a:gd name="T18" fmla="*/ 76 h 76"/>
                </a:gdLst>
                <a:ahLst/>
                <a:cxnLst>
                  <a:cxn ang="T10">
                    <a:pos x="T0" y="T1"/>
                  </a:cxn>
                  <a:cxn ang="T11">
                    <a:pos x="T2" y="T3"/>
                  </a:cxn>
                  <a:cxn ang="T12">
                    <a:pos x="T4" y="T5"/>
                  </a:cxn>
                  <a:cxn ang="T13">
                    <a:pos x="T6" y="T7"/>
                  </a:cxn>
                  <a:cxn ang="T14">
                    <a:pos x="T8" y="T9"/>
                  </a:cxn>
                </a:cxnLst>
                <a:rect l="T15" t="T16" r="T17" b="T18"/>
                <a:pathLst>
                  <a:path w="3" h="76">
                    <a:moveTo>
                      <a:pt x="0" y="76"/>
                    </a:moveTo>
                    <a:lnTo>
                      <a:pt x="0" y="55"/>
                    </a:lnTo>
                    <a:lnTo>
                      <a:pt x="2" y="34"/>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1" name="Freeform 1426"/>
              <p:cNvSpPr>
                <a:spLocks/>
              </p:cNvSpPr>
              <p:nvPr/>
            </p:nvSpPr>
            <p:spPr bwMode="auto">
              <a:xfrm>
                <a:off x="1960" y="3017"/>
                <a:ext cx="3" cy="28"/>
              </a:xfrm>
              <a:custGeom>
                <a:avLst/>
                <a:gdLst>
                  <a:gd name="T0" fmla="*/ 0 w 3"/>
                  <a:gd name="T1" fmla="*/ 0 h 28"/>
                  <a:gd name="T2" fmla="*/ 0 w 3"/>
                  <a:gd name="T3" fmla="*/ 0 h 28"/>
                  <a:gd name="T4" fmla="*/ 1 w 3"/>
                  <a:gd name="T5" fmla="*/ 7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0" y="0"/>
                    </a:lnTo>
                    <a:lnTo>
                      <a:pt x="1" y="7"/>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2" name="Freeform 1427"/>
              <p:cNvSpPr>
                <a:spLocks/>
              </p:cNvSpPr>
              <p:nvPr/>
            </p:nvSpPr>
            <p:spPr bwMode="auto">
              <a:xfrm>
                <a:off x="1963" y="3045"/>
                <a:ext cx="3" cy="89"/>
              </a:xfrm>
              <a:custGeom>
                <a:avLst/>
                <a:gdLst>
                  <a:gd name="T0" fmla="*/ 0 w 3"/>
                  <a:gd name="T1" fmla="*/ 0 h 89"/>
                  <a:gd name="T2" fmla="*/ 0 w 3"/>
                  <a:gd name="T3" fmla="*/ 20 h 89"/>
                  <a:gd name="T4" fmla="*/ 1 w 3"/>
                  <a:gd name="T5" fmla="*/ 55 h 89"/>
                  <a:gd name="T6" fmla="*/ 1 w 3"/>
                  <a:gd name="T7" fmla="*/ 75 h 89"/>
                  <a:gd name="T8" fmla="*/ 3 w 3"/>
                  <a:gd name="T9" fmla="*/ 89 h 89"/>
                  <a:gd name="T10" fmla="*/ 3 w 3"/>
                  <a:gd name="T11" fmla="*/ 89 h 89"/>
                  <a:gd name="T12" fmla="*/ 0 60000 65536"/>
                  <a:gd name="T13" fmla="*/ 0 60000 65536"/>
                  <a:gd name="T14" fmla="*/ 0 60000 65536"/>
                  <a:gd name="T15" fmla="*/ 0 60000 65536"/>
                  <a:gd name="T16" fmla="*/ 0 60000 65536"/>
                  <a:gd name="T17" fmla="*/ 0 60000 65536"/>
                  <a:gd name="T18" fmla="*/ 0 w 3"/>
                  <a:gd name="T19" fmla="*/ 0 h 89"/>
                  <a:gd name="T20" fmla="*/ 3 w 3"/>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3" h="89">
                    <a:moveTo>
                      <a:pt x="0" y="0"/>
                    </a:moveTo>
                    <a:lnTo>
                      <a:pt x="0" y="20"/>
                    </a:lnTo>
                    <a:lnTo>
                      <a:pt x="1" y="55"/>
                    </a:lnTo>
                    <a:lnTo>
                      <a:pt x="1" y="75"/>
                    </a:lnTo>
                    <a:lnTo>
                      <a:pt x="3" y="8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3" name="Freeform 1428"/>
              <p:cNvSpPr>
                <a:spLocks/>
              </p:cNvSpPr>
              <p:nvPr/>
            </p:nvSpPr>
            <p:spPr bwMode="auto">
              <a:xfrm>
                <a:off x="1966" y="3038"/>
                <a:ext cx="4" cy="96"/>
              </a:xfrm>
              <a:custGeom>
                <a:avLst/>
                <a:gdLst>
                  <a:gd name="T0" fmla="*/ 0 w 4"/>
                  <a:gd name="T1" fmla="*/ 96 h 96"/>
                  <a:gd name="T2" fmla="*/ 0 w 4"/>
                  <a:gd name="T3" fmla="*/ 89 h 96"/>
                  <a:gd name="T4" fmla="*/ 1 w 4"/>
                  <a:gd name="T5" fmla="*/ 82 h 96"/>
                  <a:gd name="T6" fmla="*/ 1 w 4"/>
                  <a:gd name="T7" fmla="*/ 48 h 96"/>
                  <a:gd name="T8" fmla="*/ 2 w 4"/>
                  <a:gd name="T9" fmla="*/ 13 h 96"/>
                  <a:gd name="T10" fmla="*/ 4 w 4"/>
                  <a:gd name="T11" fmla="*/ 7 h 96"/>
                  <a:gd name="T12" fmla="*/ 4 w 4"/>
                  <a:gd name="T13" fmla="*/ 0 h 96"/>
                  <a:gd name="T14" fmla="*/ 0 60000 65536"/>
                  <a:gd name="T15" fmla="*/ 0 60000 65536"/>
                  <a:gd name="T16" fmla="*/ 0 60000 65536"/>
                  <a:gd name="T17" fmla="*/ 0 60000 65536"/>
                  <a:gd name="T18" fmla="*/ 0 60000 65536"/>
                  <a:gd name="T19" fmla="*/ 0 60000 65536"/>
                  <a:gd name="T20" fmla="*/ 0 60000 65536"/>
                  <a:gd name="T21" fmla="*/ 0 w 4"/>
                  <a:gd name="T22" fmla="*/ 0 h 96"/>
                  <a:gd name="T23" fmla="*/ 4 w 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6">
                    <a:moveTo>
                      <a:pt x="0" y="96"/>
                    </a:moveTo>
                    <a:lnTo>
                      <a:pt x="0" y="89"/>
                    </a:lnTo>
                    <a:lnTo>
                      <a:pt x="1" y="82"/>
                    </a:lnTo>
                    <a:lnTo>
                      <a:pt x="1" y="48"/>
                    </a:lnTo>
                    <a:lnTo>
                      <a:pt x="2" y="13"/>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4" name="Freeform 1429"/>
              <p:cNvSpPr>
                <a:spLocks/>
              </p:cNvSpPr>
              <p:nvPr/>
            </p:nvSpPr>
            <p:spPr bwMode="auto">
              <a:xfrm>
                <a:off x="1970" y="3038"/>
                <a:ext cx="3" cy="96"/>
              </a:xfrm>
              <a:custGeom>
                <a:avLst/>
                <a:gdLst>
                  <a:gd name="T0" fmla="*/ 0 w 3"/>
                  <a:gd name="T1" fmla="*/ 0 h 96"/>
                  <a:gd name="T2" fmla="*/ 0 w 3"/>
                  <a:gd name="T3" fmla="*/ 7 h 96"/>
                  <a:gd name="T4" fmla="*/ 1 w 3"/>
                  <a:gd name="T5" fmla="*/ 13 h 96"/>
                  <a:gd name="T6" fmla="*/ 1 w 3"/>
                  <a:gd name="T7" fmla="*/ 41 h 96"/>
                  <a:gd name="T8" fmla="*/ 3 w 3"/>
                  <a:gd name="T9" fmla="*/ 75 h 96"/>
                  <a:gd name="T10" fmla="*/ 3 w 3"/>
                  <a:gd name="T11" fmla="*/ 89 h 96"/>
                  <a:gd name="T12" fmla="*/ 3 w 3"/>
                  <a:gd name="T13" fmla="*/ 96 h 96"/>
                  <a:gd name="T14" fmla="*/ 0 60000 65536"/>
                  <a:gd name="T15" fmla="*/ 0 60000 65536"/>
                  <a:gd name="T16" fmla="*/ 0 60000 65536"/>
                  <a:gd name="T17" fmla="*/ 0 60000 65536"/>
                  <a:gd name="T18" fmla="*/ 0 60000 65536"/>
                  <a:gd name="T19" fmla="*/ 0 60000 65536"/>
                  <a:gd name="T20" fmla="*/ 0 60000 65536"/>
                  <a:gd name="T21" fmla="*/ 0 w 3"/>
                  <a:gd name="T22" fmla="*/ 0 h 96"/>
                  <a:gd name="T23" fmla="*/ 3 w 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6">
                    <a:moveTo>
                      <a:pt x="0" y="0"/>
                    </a:moveTo>
                    <a:lnTo>
                      <a:pt x="0" y="7"/>
                    </a:lnTo>
                    <a:lnTo>
                      <a:pt x="1" y="13"/>
                    </a:lnTo>
                    <a:lnTo>
                      <a:pt x="1" y="41"/>
                    </a:lnTo>
                    <a:lnTo>
                      <a:pt x="3" y="75"/>
                    </a:lnTo>
                    <a:lnTo>
                      <a:pt x="3" y="89"/>
                    </a:lnTo>
                    <a:lnTo>
                      <a:pt x="3" y="9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5" name="Freeform 1430"/>
              <p:cNvSpPr>
                <a:spLocks/>
              </p:cNvSpPr>
              <p:nvPr/>
            </p:nvSpPr>
            <p:spPr bwMode="auto">
              <a:xfrm>
                <a:off x="1973" y="3134"/>
                <a:ext cx="3" cy="7"/>
              </a:xfrm>
              <a:custGeom>
                <a:avLst/>
                <a:gdLst>
                  <a:gd name="T0" fmla="*/ 0 w 3"/>
                  <a:gd name="T1" fmla="*/ 0 h 7"/>
                  <a:gd name="T2" fmla="*/ 1 w 3"/>
                  <a:gd name="T3" fmla="*/ 7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0"/>
                    </a:moveTo>
                    <a:lnTo>
                      <a:pt x="1"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6" name="Freeform 1431"/>
              <p:cNvSpPr>
                <a:spLocks/>
              </p:cNvSpPr>
              <p:nvPr/>
            </p:nvSpPr>
            <p:spPr bwMode="auto">
              <a:xfrm>
                <a:off x="1976" y="3051"/>
                <a:ext cx="2" cy="83"/>
              </a:xfrm>
              <a:custGeom>
                <a:avLst/>
                <a:gdLst>
                  <a:gd name="T0" fmla="*/ 0 w 2"/>
                  <a:gd name="T1" fmla="*/ 83 h 83"/>
                  <a:gd name="T2" fmla="*/ 0 w 2"/>
                  <a:gd name="T3" fmla="*/ 62 h 83"/>
                  <a:gd name="T4" fmla="*/ 1 w 2"/>
                  <a:gd name="T5" fmla="*/ 42 h 83"/>
                  <a:gd name="T6" fmla="*/ 2 w 2"/>
                  <a:gd name="T7" fmla="*/ 14 h 83"/>
                  <a:gd name="T8" fmla="*/ 2 w 2"/>
                  <a:gd name="T9" fmla="*/ 0 h 83"/>
                  <a:gd name="T10" fmla="*/ 0 60000 65536"/>
                  <a:gd name="T11" fmla="*/ 0 60000 65536"/>
                  <a:gd name="T12" fmla="*/ 0 60000 65536"/>
                  <a:gd name="T13" fmla="*/ 0 60000 65536"/>
                  <a:gd name="T14" fmla="*/ 0 60000 65536"/>
                  <a:gd name="T15" fmla="*/ 0 w 2"/>
                  <a:gd name="T16" fmla="*/ 0 h 83"/>
                  <a:gd name="T17" fmla="*/ 2 w 2"/>
                  <a:gd name="T18" fmla="*/ 83 h 83"/>
                </a:gdLst>
                <a:ahLst/>
                <a:cxnLst>
                  <a:cxn ang="T10">
                    <a:pos x="T0" y="T1"/>
                  </a:cxn>
                  <a:cxn ang="T11">
                    <a:pos x="T2" y="T3"/>
                  </a:cxn>
                  <a:cxn ang="T12">
                    <a:pos x="T4" y="T5"/>
                  </a:cxn>
                  <a:cxn ang="T13">
                    <a:pos x="T6" y="T7"/>
                  </a:cxn>
                  <a:cxn ang="T14">
                    <a:pos x="T8" y="T9"/>
                  </a:cxn>
                </a:cxnLst>
                <a:rect l="T15" t="T16" r="T17" b="T18"/>
                <a:pathLst>
                  <a:path w="2" h="83">
                    <a:moveTo>
                      <a:pt x="0" y="83"/>
                    </a:moveTo>
                    <a:lnTo>
                      <a:pt x="0" y="62"/>
                    </a:lnTo>
                    <a:lnTo>
                      <a:pt x="1" y="42"/>
                    </a:lnTo>
                    <a:lnTo>
                      <a:pt x="2"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7" name="Freeform 1432"/>
              <p:cNvSpPr>
                <a:spLocks/>
              </p:cNvSpPr>
              <p:nvPr/>
            </p:nvSpPr>
            <p:spPr bwMode="auto">
              <a:xfrm>
                <a:off x="1978" y="3051"/>
                <a:ext cx="3" cy="28"/>
              </a:xfrm>
              <a:custGeom>
                <a:avLst/>
                <a:gdLst>
                  <a:gd name="T0" fmla="*/ 0 w 3"/>
                  <a:gd name="T1" fmla="*/ 0 h 28"/>
                  <a:gd name="T2" fmla="*/ 0 w 3"/>
                  <a:gd name="T3" fmla="*/ 0 h 28"/>
                  <a:gd name="T4" fmla="*/ 2 w 3"/>
                  <a:gd name="T5" fmla="*/ 14 h 28"/>
                  <a:gd name="T6" fmla="*/ 3 w 3"/>
                  <a:gd name="T7" fmla="*/ 28 h 28"/>
                  <a:gd name="T8" fmla="*/ 3 w 3"/>
                  <a:gd name="T9" fmla="*/ 28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0"/>
                    </a:moveTo>
                    <a:lnTo>
                      <a:pt x="0" y="0"/>
                    </a:lnTo>
                    <a:lnTo>
                      <a:pt x="2"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8" name="Freeform 1433"/>
              <p:cNvSpPr>
                <a:spLocks/>
              </p:cNvSpPr>
              <p:nvPr/>
            </p:nvSpPr>
            <p:spPr bwMode="auto">
              <a:xfrm>
                <a:off x="1981" y="3017"/>
                <a:ext cx="3" cy="62"/>
              </a:xfrm>
              <a:custGeom>
                <a:avLst/>
                <a:gdLst>
                  <a:gd name="T0" fmla="*/ 0 w 3"/>
                  <a:gd name="T1" fmla="*/ 62 h 62"/>
                  <a:gd name="T2" fmla="*/ 0 w 3"/>
                  <a:gd name="T3" fmla="*/ 48 h 62"/>
                  <a:gd name="T4" fmla="*/ 2 w 3"/>
                  <a:gd name="T5" fmla="*/ 28 h 62"/>
                  <a:gd name="T6" fmla="*/ 3 w 3"/>
                  <a:gd name="T7" fmla="*/ 14 h 62"/>
                  <a:gd name="T8" fmla="*/ 3 w 3"/>
                  <a:gd name="T9" fmla="*/ 0 h 62"/>
                  <a:gd name="T10" fmla="*/ 0 60000 65536"/>
                  <a:gd name="T11" fmla="*/ 0 60000 65536"/>
                  <a:gd name="T12" fmla="*/ 0 60000 65536"/>
                  <a:gd name="T13" fmla="*/ 0 60000 65536"/>
                  <a:gd name="T14" fmla="*/ 0 60000 65536"/>
                  <a:gd name="T15" fmla="*/ 0 w 3"/>
                  <a:gd name="T16" fmla="*/ 0 h 62"/>
                  <a:gd name="T17" fmla="*/ 3 w 3"/>
                  <a:gd name="T18" fmla="*/ 62 h 62"/>
                </a:gdLst>
                <a:ahLst/>
                <a:cxnLst>
                  <a:cxn ang="T10">
                    <a:pos x="T0" y="T1"/>
                  </a:cxn>
                  <a:cxn ang="T11">
                    <a:pos x="T2" y="T3"/>
                  </a:cxn>
                  <a:cxn ang="T12">
                    <a:pos x="T4" y="T5"/>
                  </a:cxn>
                  <a:cxn ang="T13">
                    <a:pos x="T6" y="T7"/>
                  </a:cxn>
                  <a:cxn ang="T14">
                    <a:pos x="T8" y="T9"/>
                  </a:cxn>
                </a:cxnLst>
                <a:rect l="T15" t="T16" r="T17" b="T18"/>
                <a:pathLst>
                  <a:path w="3" h="62">
                    <a:moveTo>
                      <a:pt x="0" y="62"/>
                    </a:moveTo>
                    <a:lnTo>
                      <a:pt x="0" y="48"/>
                    </a:lnTo>
                    <a:lnTo>
                      <a:pt x="2" y="28"/>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299" name="Freeform 1434"/>
              <p:cNvSpPr>
                <a:spLocks/>
              </p:cNvSpPr>
              <p:nvPr/>
            </p:nvSpPr>
            <p:spPr bwMode="auto">
              <a:xfrm>
                <a:off x="1984" y="3017"/>
                <a:ext cx="3" cy="34"/>
              </a:xfrm>
              <a:custGeom>
                <a:avLst/>
                <a:gdLst>
                  <a:gd name="T0" fmla="*/ 0 w 3"/>
                  <a:gd name="T1" fmla="*/ 0 h 34"/>
                  <a:gd name="T2" fmla="*/ 0 w 3"/>
                  <a:gd name="T3" fmla="*/ 0 h 34"/>
                  <a:gd name="T4" fmla="*/ 2 w 3"/>
                  <a:gd name="T5" fmla="*/ 14 h 34"/>
                  <a:gd name="T6" fmla="*/ 2 w 3"/>
                  <a:gd name="T7" fmla="*/ 28 h 34"/>
                  <a:gd name="T8" fmla="*/ 3 w 3"/>
                  <a:gd name="T9" fmla="*/ 34 h 34"/>
                  <a:gd name="T10" fmla="*/ 0 60000 65536"/>
                  <a:gd name="T11" fmla="*/ 0 60000 65536"/>
                  <a:gd name="T12" fmla="*/ 0 60000 65536"/>
                  <a:gd name="T13" fmla="*/ 0 60000 65536"/>
                  <a:gd name="T14" fmla="*/ 0 60000 65536"/>
                  <a:gd name="T15" fmla="*/ 0 w 3"/>
                  <a:gd name="T16" fmla="*/ 0 h 34"/>
                  <a:gd name="T17" fmla="*/ 3 w 3"/>
                  <a:gd name="T18" fmla="*/ 34 h 34"/>
                </a:gdLst>
                <a:ahLst/>
                <a:cxnLst>
                  <a:cxn ang="T10">
                    <a:pos x="T0" y="T1"/>
                  </a:cxn>
                  <a:cxn ang="T11">
                    <a:pos x="T2" y="T3"/>
                  </a:cxn>
                  <a:cxn ang="T12">
                    <a:pos x="T4" y="T5"/>
                  </a:cxn>
                  <a:cxn ang="T13">
                    <a:pos x="T6" y="T7"/>
                  </a:cxn>
                  <a:cxn ang="T14">
                    <a:pos x="T8" y="T9"/>
                  </a:cxn>
                </a:cxnLst>
                <a:rect l="T15" t="T16" r="T17" b="T18"/>
                <a:pathLst>
                  <a:path w="3" h="34">
                    <a:moveTo>
                      <a:pt x="0" y="0"/>
                    </a:moveTo>
                    <a:lnTo>
                      <a:pt x="0" y="0"/>
                    </a:lnTo>
                    <a:lnTo>
                      <a:pt x="2" y="14"/>
                    </a:lnTo>
                    <a:lnTo>
                      <a:pt x="2" y="28"/>
                    </a:lnTo>
                    <a:lnTo>
                      <a:pt x="3" y="3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0" name="Freeform 1435"/>
              <p:cNvSpPr>
                <a:spLocks/>
              </p:cNvSpPr>
              <p:nvPr/>
            </p:nvSpPr>
            <p:spPr bwMode="auto">
              <a:xfrm>
                <a:off x="1987" y="3045"/>
                <a:ext cx="4" cy="6"/>
              </a:xfrm>
              <a:custGeom>
                <a:avLst/>
                <a:gdLst>
                  <a:gd name="T0" fmla="*/ 0 w 4"/>
                  <a:gd name="T1" fmla="*/ 6 h 6"/>
                  <a:gd name="T2" fmla="*/ 1 w 4"/>
                  <a:gd name="T3" fmla="*/ 6 h 6"/>
                  <a:gd name="T4" fmla="*/ 1 w 4"/>
                  <a:gd name="T5" fmla="*/ 6 h 6"/>
                  <a:gd name="T6" fmla="*/ 3 w 4"/>
                  <a:gd name="T7" fmla="*/ 0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6"/>
                    </a:moveTo>
                    <a:lnTo>
                      <a:pt x="1" y="6"/>
                    </a:lnTo>
                    <a:lnTo>
                      <a:pt x="3" y="0"/>
                    </a:lnTo>
                    <a:lnTo>
                      <a:pt x="4" y="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1" name="Freeform 1436"/>
              <p:cNvSpPr>
                <a:spLocks/>
              </p:cNvSpPr>
              <p:nvPr/>
            </p:nvSpPr>
            <p:spPr bwMode="auto">
              <a:xfrm>
                <a:off x="1991" y="3051"/>
                <a:ext cx="3" cy="83"/>
              </a:xfrm>
              <a:custGeom>
                <a:avLst/>
                <a:gdLst>
                  <a:gd name="T0" fmla="*/ 0 w 3"/>
                  <a:gd name="T1" fmla="*/ 0 h 83"/>
                  <a:gd name="T2" fmla="*/ 2 w 3"/>
                  <a:gd name="T3" fmla="*/ 14 h 83"/>
                  <a:gd name="T4" fmla="*/ 2 w 3"/>
                  <a:gd name="T5" fmla="*/ 42 h 83"/>
                  <a:gd name="T6" fmla="*/ 3 w 3"/>
                  <a:gd name="T7" fmla="*/ 62 h 83"/>
                  <a:gd name="T8" fmla="*/ 3 w 3"/>
                  <a:gd name="T9" fmla="*/ 83 h 83"/>
                  <a:gd name="T10" fmla="*/ 0 60000 65536"/>
                  <a:gd name="T11" fmla="*/ 0 60000 65536"/>
                  <a:gd name="T12" fmla="*/ 0 60000 65536"/>
                  <a:gd name="T13" fmla="*/ 0 60000 65536"/>
                  <a:gd name="T14" fmla="*/ 0 60000 65536"/>
                  <a:gd name="T15" fmla="*/ 0 w 3"/>
                  <a:gd name="T16" fmla="*/ 0 h 83"/>
                  <a:gd name="T17" fmla="*/ 3 w 3"/>
                  <a:gd name="T18" fmla="*/ 83 h 83"/>
                </a:gdLst>
                <a:ahLst/>
                <a:cxnLst>
                  <a:cxn ang="T10">
                    <a:pos x="T0" y="T1"/>
                  </a:cxn>
                  <a:cxn ang="T11">
                    <a:pos x="T2" y="T3"/>
                  </a:cxn>
                  <a:cxn ang="T12">
                    <a:pos x="T4" y="T5"/>
                  </a:cxn>
                  <a:cxn ang="T13">
                    <a:pos x="T6" y="T7"/>
                  </a:cxn>
                  <a:cxn ang="T14">
                    <a:pos x="T8" y="T9"/>
                  </a:cxn>
                </a:cxnLst>
                <a:rect l="T15" t="T16" r="T17" b="T18"/>
                <a:pathLst>
                  <a:path w="3" h="83">
                    <a:moveTo>
                      <a:pt x="0" y="0"/>
                    </a:moveTo>
                    <a:lnTo>
                      <a:pt x="2" y="14"/>
                    </a:lnTo>
                    <a:lnTo>
                      <a:pt x="2" y="42"/>
                    </a:lnTo>
                    <a:lnTo>
                      <a:pt x="3" y="62"/>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2" name="Freeform 1437"/>
              <p:cNvSpPr>
                <a:spLocks/>
              </p:cNvSpPr>
              <p:nvPr/>
            </p:nvSpPr>
            <p:spPr bwMode="auto">
              <a:xfrm>
                <a:off x="1994" y="3134"/>
                <a:ext cx="3" cy="28"/>
              </a:xfrm>
              <a:custGeom>
                <a:avLst/>
                <a:gdLst>
                  <a:gd name="T0" fmla="*/ 0 w 3"/>
                  <a:gd name="T1" fmla="*/ 0 h 28"/>
                  <a:gd name="T2" fmla="*/ 2 w 3"/>
                  <a:gd name="T3" fmla="*/ 21 h 28"/>
                  <a:gd name="T4" fmla="*/ 3 w 3"/>
                  <a:gd name="T5" fmla="*/ 28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2" y="21"/>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3" name="Freeform 1438"/>
              <p:cNvSpPr>
                <a:spLocks/>
              </p:cNvSpPr>
              <p:nvPr/>
            </p:nvSpPr>
            <p:spPr bwMode="auto">
              <a:xfrm>
                <a:off x="1997" y="3107"/>
                <a:ext cx="3" cy="55"/>
              </a:xfrm>
              <a:custGeom>
                <a:avLst/>
                <a:gdLst>
                  <a:gd name="T0" fmla="*/ 0 w 3"/>
                  <a:gd name="T1" fmla="*/ 55 h 55"/>
                  <a:gd name="T2" fmla="*/ 0 w 3"/>
                  <a:gd name="T3" fmla="*/ 48 h 55"/>
                  <a:gd name="T4" fmla="*/ 1 w 3"/>
                  <a:gd name="T5" fmla="*/ 34 h 55"/>
                  <a:gd name="T6" fmla="*/ 3 w 3"/>
                  <a:gd name="T7" fmla="*/ 13 h 55"/>
                  <a:gd name="T8" fmla="*/ 3 w 3"/>
                  <a:gd name="T9" fmla="*/ 0 h 55"/>
                  <a:gd name="T10" fmla="*/ 0 60000 65536"/>
                  <a:gd name="T11" fmla="*/ 0 60000 65536"/>
                  <a:gd name="T12" fmla="*/ 0 60000 65536"/>
                  <a:gd name="T13" fmla="*/ 0 60000 65536"/>
                  <a:gd name="T14" fmla="*/ 0 60000 65536"/>
                  <a:gd name="T15" fmla="*/ 0 w 3"/>
                  <a:gd name="T16" fmla="*/ 0 h 55"/>
                  <a:gd name="T17" fmla="*/ 3 w 3"/>
                  <a:gd name="T18" fmla="*/ 55 h 55"/>
                </a:gdLst>
                <a:ahLst/>
                <a:cxnLst>
                  <a:cxn ang="T10">
                    <a:pos x="T0" y="T1"/>
                  </a:cxn>
                  <a:cxn ang="T11">
                    <a:pos x="T2" y="T3"/>
                  </a:cxn>
                  <a:cxn ang="T12">
                    <a:pos x="T4" y="T5"/>
                  </a:cxn>
                  <a:cxn ang="T13">
                    <a:pos x="T6" y="T7"/>
                  </a:cxn>
                  <a:cxn ang="T14">
                    <a:pos x="T8" y="T9"/>
                  </a:cxn>
                </a:cxnLst>
                <a:rect l="T15" t="T16" r="T17" b="T18"/>
                <a:pathLst>
                  <a:path w="3" h="55">
                    <a:moveTo>
                      <a:pt x="0" y="55"/>
                    </a:moveTo>
                    <a:lnTo>
                      <a:pt x="0" y="48"/>
                    </a:lnTo>
                    <a:lnTo>
                      <a:pt x="1" y="34"/>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4" name="Freeform 1439"/>
              <p:cNvSpPr>
                <a:spLocks/>
              </p:cNvSpPr>
              <p:nvPr/>
            </p:nvSpPr>
            <p:spPr bwMode="auto">
              <a:xfrm>
                <a:off x="2000" y="3079"/>
                <a:ext cx="3" cy="28"/>
              </a:xfrm>
              <a:custGeom>
                <a:avLst/>
                <a:gdLst>
                  <a:gd name="T0" fmla="*/ 0 w 3"/>
                  <a:gd name="T1" fmla="*/ 28 h 28"/>
                  <a:gd name="T2" fmla="*/ 1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5" name="Freeform 1440"/>
              <p:cNvSpPr>
                <a:spLocks/>
              </p:cNvSpPr>
              <p:nvPr/>
            </p:nvSpPr>
            <p:spPr bwMode="auto">
              <a:xfrm>
                <a:off x="2003" y="3051"/>
                <a:ext cx="3" cy="28"/>
              </a:xfrm>
              <a:custGeom>
                <a:avLst/>
                <a:gdLst>
                  <a:gd name="T0" fmla="*/ 0 w 3"/>
                  <a:gd name="T1" fmla="*/ 28 h 28"/>
                  <a:gd name="T2" fmla="*/ 1 w 3"/>
                  <a:gd name="T3" fmla="*/ 21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1"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6" name="Freeform 1441"/>
              <p:cNvSpPr>
                <a:spLocks/>
              </p:cNvSpPr>
              <p:nvPr/>
            </p:nvSpPr>
            <p:spPr bwMode="auto">
              <a:xfrm>
                <a:off x="2006" y="2934"/>
                <a:ext cx="2" cy="117"/>
              </a:xfrm>
              <a:custGeom>
                <a:avLst/>
                <a:gdLst>
                  <a:gd name="T0" fmla="*/ 0 w 2"/>
                  <a:gd name="T1" fmla="*/ 117 h 117"/>
                  <a:gd name="T2" fmla="*/ 0 w 2"/>
                  <a:gd name="T3" fmla="*/ 97 h 117"/>
                  <a:gd name="T4" fmla="*/ 1 w 2"/>
                  <a:gd name="T5" fmla="*/ 62 h 117"/>
                  <a:gd name="T6" fmla="*/ 1 w 2"/>
                  <a:gd name="T7" fmla="*/ 28 h 117"/>
                  <a:gd name="T8" fmla="*/ 2 w 2"/>
                  <a:gd name="T9" fmla="*/ 0 h 117"/>
                  <a:gd name="T10" fmla="*/ 0 60000 65536"/>
                  <a:gd name="T11" fmla="*/ 0 60000 65536"/>
                  <a:gd name="T12" fmla="*/ 0 60000 65536"/>
                  <a:gd name="T13" fmla="*/ 0 60000 65536"/>
                  <a:gd name="T14" fmla="*/ 0 60000 65536"/>
                  <a:gd name="T15" fmla="*/ 0 w 2"/>
                  <a:gd name="T16" fmla="*/ 0 h 117"/>
                  <a:gd name="T17" fmla="*/ 2 w 2"/>
                  <a:gd name="T18" fmla="*/ 117 h 117"/>
                </a:gdLst>
                <a:ahLst/>
                <a:cxnLst>
                  <a:cxn ang="T10">
                    <a:pos x="T0" y="T1"/>
                  </a:cxn>
                  <a:cxn ang="T11">
                    <a:pos x="T2" y="T3"/>
                  </a:cxn>
                  <a:cxn ang="T12">
                    <a:pos x="T4" y="T5"/>
                  </a:cxn>
                  <a:cxn ang="T13">
                    <a:pos x="T6" y="T7"/>
                  </a:cxn>
                  <a:cxn ang="T14">
                    <a:pos x="T8" y="T9"/>
                  </a:cxn>
                </a:cxnLst>
                <a:rect l="T15" t="T16" r="T17" b="T18"/>
                <a:pathLst>
                  <a:path w="2" h="117">
                    <a:moveTo>
                      <a:pt x="0" y="117"/>
                    </a:moveTo>
                    <a:lnTo>
                      <a:pt x="0" y="97"/>
                    </a:lnTo>
                    <a:lnTo>
                      <a:pt x="1" y="62"/>
                    </a:lnTo>
                    <a:lnTo>
                      <a:pt x="1" y="28"/>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7" name="Freeform 1442"/>
              <p:cNvSpPr>
                <a:spLocks/>
              </p:cNvSpPr>
              <p:nvPr/>
            </p:nvSpPr>
            <p:spPr bwMode="auto">
              <a:xfrm>
                <a:off x="2008" y="2845"/>
                <a:ext cx="5" cy="89"/>
              </a:xfrm>
              <a:custGeom>
                <a:avLst/>
                <a:gdLst>
                  <a:gd name="T0" fmla="*/ 0 w 5"/>
                  <a:gd name="T1" fmla="*/ 89 h 89"/>
                  <a:gd name="T2" fmla="*/ 2 w 5"/>
                  <a:gd name="T3" fmla="*/ 41 h 89"/>
                  <a:gd name="T4" fmla="*/ 5 w 5"/>
                  <a:gd name="T5" fmla="*/ 0 h 89"/>
                  <a:gd name="T6" fmla="*/ 0 60000 65536"/>
                  <a:gd name="T7" fmla="*/ 0 60000 65536"/>
                  <a:gd name="T8" fmla="*/ 0 60000 65536"/>
                  <a:gd name="T9" fmla="*/ 0 w 5"/>
                  <a:gd name="T10" fmla="*/ 0 h 89"/>
                  <a:gd name="T11" fmla="*/ 5 w 5"/>
                  <a:gd name="T12" fmla="*/ 89 h 89"/>
                </a:gdLst>
                <a:ahLst/>
                <a:cxnLst>
                  <a:cxn ang="T6">
                    <a:pos x="T0" y="T1"/>
                  </a:cxn>
                  <a:cxn ang="T7">
                    <a:pos x="T2" y="T3"/>
                  </a:cxn>
                  <a:cxn ang="T8">
                    <a:pos x="T4" y="T5"/>
                  </a:cxn>
                </a:cxnLst>
                <a:rect l="T9" t="T10" r="T11" b="T12"/>
                <a:pathLst>
                  <a:path w="5" h="89">
                    <a:moveTo>
                      <a:pt x="0" y="89"/>
                    </a:moveTo>
                    <a:lnTo>
                      <a:pt x="2" y="41"/>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8" name="Freeform 1443"/>
              <p:cNvSpPr>
                <a:spLocks/>
              </p:cNvSpPr>
              <p:nvPr/>
            </p:nvSpPr>
            <p:spPr bwMode="auto">
              <a:xfrm>
                <a:off x="2013" y="2755"/>
                <a:ext cx="3" cy="90"/>
              </a:xfrm>
              <a:custGeom>
                <a:avLst/>
                <a:gdLst>
                  <a:gd name="T0" fmla="*/ 0 w 3"/>
                  <a:gd name="T1" fmla="*/ 90 h 90"/>
                  <a:gd name="T2" fmla="*/ 1 w 3"/>
                  <a:gd name="T3" fmla="*/ 62 h 90"/>
                  <a:gd name="T4" fmla="*/ 1 w 3"/>
                  <a:gd name="T5" fmla="*/ 28 h 90"/>
                  <a:gd name="T6" fmla="*/ 1 w 3"/>
                  <a:gd name="T7" fmla="*/ 14 h 90"/>
                  <a:gd name="T8" fmla="*/ 3 w 3"/>
                  <a:gd name="T9" fmla="*/ 7 h 90"/>
                  <a:gd name="T10" fmla="*/ 3 w 3"/>
                  <a:gd name="T11" fmla="*/ 0 h 90"/>
                  <a:gd name="T12" fmla="*/ 3 w 3"/>
                  <a:gd name="T13" fmla="*/ 7 h 90"/>
                  <a:gd name="T14" fmla="*/ 0 60000 65536"/>
                  <a:gd name="T15" fmla="*/ 0 60000 65536"/>
                  <a:gd name="T16" fmla="*/ 0 60000 65536"/>
                  <a:gd name="T17" fmla="*/ 0 60000 65536"/>
                  <a:gd name="T18" fmla="*/ 0 60000 65536"/>
                  <a:gd name="T19" fmla="*/ 0 60000 65536"/>
                  <a:gd name="T20" fmla="*/ 0 60000 65536"/>
                  <a:gd name="T21" fmla="*/ 0 w 3"/>
                  <a:gd name="T22" fmla="*/ 0 h 90"/>
                  <a:gd name="T23" fmla="*/ 3 w 3"/>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0">
                    <a:moveTo>
                      <a:pt x="0" y="90"/>
                    </a:moveTo>
                    <a:lnTo>
                      <a:pt x="1" y="62"/>
                    </a:lnTo>
                    <a:lnTo>
                      <a:pt x="1" y="28"/>
                    </a:lnTo>
                    <a:lnTo>
                      <a:pt x="1" y="14"/>
                    </a:lnTo>
                    <a:lnTo>
                      <a:pt x="3" y="7"/>
                    </a:lnTo>
                    <a:lnTo>
                      <a:pt x="3" y="0"/>
                    </a:lnTo>
                    <a:lnTo>
                      <a:pt x="3" y="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09" name="Freeform 1444"/>
              <p:cNvSpPr>
                <a:spLocks/>
              </p:cNvSpPr>
              <p:nvPr/>
            </p:nvSpPr>
            <p:spPr bwMode="auto">
              <a:xfrm>
                <a:off x="2016" y="2762"/>
                <a:ext cx="2" cy="227"/>
              </a:xfrm>
              <a:custGeom>
                <a:avLst/>
                <a:gdLst>
                  <a:gd name="T0" fmla="*/ 0 w 2"/>
                  <a:gd name="T1" fmla="*/ 0 h 227"/>
                  <a:gd name="T2" fmla="*/ 0 w 2"/>
                  <a:gd name="T3" fmla="*/ 14 h 227"/>
                  <a:gd name="T4" fmla="*/ 0 w 2"/>
                  <a:gd name="T5" fmla="*/ 42 h 227"/>
                  <a:gd name="T6" fmla="*/ 1 w 2"/>
                  <a:gd name="T7" fmla="*/ 69 h 227"/>
                  <a:gd name="T8" fmla="*/ 1 w 2"/>
                  <a:gd name="T9" fmla="*/ 104 h 227"/>
                  <a:gd name="T10" fmla="*/ 2 w 2"/>
                  <a:gd name="T11" fmla="*/ 172 h 227"/>
                  <a:gd name="T12" fmla="*/ 2 w 2"/>
                  <a:gd name="T13" fmla="*/ 207 h 227"/>
                  <a:gd name="T14" fmla="*/ 2 w 2"/>
                  <a:gd name="T15" fmla="*/ 227 h 22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27"/>
                  <a:gd name="T26" fmla="*/ 2 w 2"/>
                  <a:gd name="T27" fmla="*/ 227 h 2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27">
                    <a:moveTo>
                      <a:pt x="0" y="0"/>
                    </a:moveTo>
                    <a:lnTo>
                      <a:pt x="0" y="14"/>
                    </a:lnTo>
                    <a:lnTo>
                      <a:pt x="0" y="42"/>
                    </a:lnTo>
                    <a:lnTo>
                      <a:pt x="1" y="69"/>
                    </a:lnTo>
                    <a:lnTo>
                      <a:pt x="1" y="104"/>
                    </a:lnTo>
                    <a:lnTo>
                      <a:pt x="2" y="172"/>
                    </a:lnTo>
                    <a:lnTo>
                      <a:pt x="2" y="207"/>
                    </a:lnTo>
                    <a:lnTo>
                      <a:pt x="2" y="2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0" name="Freeform 1445"/>
              <p:cNvSpPr>
                <a:spLocks/>
              </p:cNvSpPr>
              <p:nvPr/>
            </p:nvSpPr>
            <p:spPr bwMode="auto">
              <a:xfrm>
                <a:off x="2018" y="2989"/>
                <a:ext cx="3" cy="62"/>
              </a:xfrm>
              <a:custGeom>
                <a:avLst/>
                <a:gdLst>
                  <a:gd name="T0" fmla="*/ 0 w 3"/>
                  <a:gd name="T1" fmla="*/ 0 h 62"/>
                  <a:gd name="T2" fmla="*/ 0 w 3"/>
                  <a:gd name="T3" fmla="*/ 21 h 62"/>
                  <a:gd name="T4" fmla="*/ 2 w 3"/>
                  <a:gd name="T5" fmla="*/ 35 h 62"/>
                  <a:gd name="T6" fmla="*/ 3 w 3"/>
                  <a:gd name="T7" fmla="*/ 62 h 62"/>
                  <a:gd name="T8" fmla="*/ 0 60000 65536"/>
                  <a:gd name="T9" fmla="*/ 0 60000 65536"/>
                  <a:gd name="T10" fmla="*/ 0 60000 65536"/>
                  <a:gd name="T11" fmla="*/ 0 60000 65536"/>
                  <a:gd name="T12" fmla="*/ 0 w 3"/>
                  <a:gd name="T13" fmla="*/ 0 h 62"/>
                  <a:gd name="T14" fmla="*/ 3 w 3"/>
                  <a:gd name="T15" fmla="*/ 62 h 62"/>
                </a:gdLst>
                <a:ahLst/>
                <a:cxnLst>
                  <a:cxn ang="T8">
                    <a:pos x="T0" y="T1"/>
                  </a:cxn>
                  <a:cxn ang="T9">
                    <a:pos x="T2" y="T3"/>
                  </a:cxn>
                  <a:cxn ang="T10">
                    <a:pos x="T4" y="T5"/>
                  </a:cxn>
                  <a:cxn ang="T11">
                    <a:pos x="T6" y="T7"/>
                  </a:cxn>
                </a:cxnLst>
                <a:rect l="T12" t="T13" r="T14" b="T15"/>
                <a:pathLst>
                  <a:path w="3" h="62">
                    <a:moveTo>
                      <a:pt x="0" y="0"/>
                    </a:moveTo>
                    <a:lnTo>
                      <a:pt x="0" y="21"/>
                    </a:lnTo>
                    <a:lnTo>
                      <a:pt x="2" y="35"/>
                    </a:lnTo>
                    <a:lnTo>
                      <a:pt x="3" y="6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1" name="Freeform 1446"/>
              <p:cNvSpPr>
                <a:spLocks/>
              </p:cNvSpPr>
              <p:nvPr/>
            </p:nvSpPr>
            <p:spPr bwMode="auto">
              <a:xfrm>
                <a:off x="2021" y="3051"/>
                <a:ext cx="3" cy="83"/>
              </a:xfrm>
              <a:custGeom>
                <a:avLst/>
                <a:gdLst>
                  <a:gd name="T0" fmla="*/ 0 w 3"/>
                  <a:gd name="T1" fmla="*/ 0 h 83"/>
                  <a:gd name="T2" fmla="*/ 0 w 3"/>
                  <a:gd name="T3" fmla="*/ 21 h 83"/>
                  <a:gd name="T4" fmla="*/ 2 w 3"/>
                  <a:gd name="T5" fmla="*/ 49 h 83"/>
                  <a:gd name="T6" fmla="*/ 3 w 3"/>
                  <a:gd name="T7" fmla="*/ 69 h 83"/>
                  <a:gd name="T8" fmla="*/ 3 w 3"/>
                  <a:gd name="T9" fmla="*/ 83 h 83"/>
                  <a:gd name="T10" fmla="*/ 0 60000 65536"/>
                  <a:gd name="T11" fmla="*/ 0 60000 65536"/>
                  <a:gd name="T12" fmla="*/ 0 60000 65536"/>
                  <a:gd name="T13" fmla="*/ 0 60000 65536"/>
                  <a:gd name="T14" fmla="*/ 0 60000 65536"/>
                  <a:gd name="T15" fmla="*/ 0 w 3"/>
                  <a:gd name="T16" fmla="*/ 0 h 83"/>
                  <a:gd name="T17" fmla="*/ 3 w 3"/>
                  <a:gd name="T18" fmla="*/ 83 h 83"/>
                </a:gdLst>
                <a:ahLst/>
                <a:cxnLst>
                  <a:cxn ang="T10">
                    <a:pos x="T0" y="T1"/>
                  </a:cxn>
                  <a:cxn ang="T11">
                    <a:pos x="T2" y="T3"/>
                  </a:cxn>
                  <a:cxn ang="T12">
                    <a:pos x="T4" y="T5"/>
                  </a:cxn>
                  <a:cxn ang="T13">
                    <a:pos x="T6" y="T7"/>
                  </a:cxn>
                  <a:cxn ang="T14">
                    <a:pos x="T8" y="T9"/>
                  </a:cxn>
                </a:cxnLst>
                <a:rect l="T15" t="T16" r="T17" b="T18"/>
                <a:pathLst>
                  <a:path w="3" h="83">
                    <a:moveTo>
                      <a:pt x="0" y="0"/>
                    </a:moveTo>
                    <a:lnTo>
                      <a:pt x="0" y="21"/>
                    </a:lnTo>
                    <a:lnTo>
                      <a:pt x="2" y="49"/>
                    </a:lnTo>
                    <a:lnTo>
                      <a:pt x="3" y="69"/>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2" name="Freeform 1447"/>
              <p:cNvSpPr>
                <a:spLocks/>
              </p:cNvSpPr>
              <p:nvPr/>
            </p:nvSpPr>
            <p:spPr bwMode="auto">
              <a:xfrm>
                <a:off x="2024" y="3107"/>
                <a:ext cx="3" cy="27"/>
              </a:xfrm>
              <a:custGeom>
                <a:avLst/>
                <a:gdLst>
                  <a:gd name="T0" fmla="*/ 0 w 3"/>
                  <a:gd name="T1" fmla="*/ 27 h 27"/>
                  <a:gd name="T2" fmla="*/ 0 w 3"/>
                  <a:gd name="T3" fmla="*/ 27 h 27"/>
                  <a:gd name="T4" fmla="*/ 2 w 3"/>
                  <a:gd name="T5" fmla="*/ 20 h 27"/>
                  <a:gd name="T6" fmla="*/ 3 w 3"/>
                  <a:gd name="T7" fmla="*/ 6 h 27"/>
                  <a:gd name="T8" fmla="*/ 3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27"/>
                    </a:moveTo>
                    <a:lnTo>
                      <a:pt x="0" y="27"/>
                    </a:lnTo>
                    <a:lnTo>
                      <a:pt x="2" y="20"/>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3" name="Freeform 1448"/>
              <p:cNvSpPr>
                <a:spLocks/>
              </p:cNvSpPr>
              <p:nvPr/>
            </p:nvSpPr>
            <p:spPr bwMode="auto">
              <a:xfrm>
                <a:off x="2027" y="3079"/>
                <a:ext cx="3" cy="28"/>
              </a:xfrm>
              <a:custGeom>
                <a:avLst/>
                <a:gdLst>
                  <a:gd name="T0" fmla="*/ 0 w 3"/>
                  <a:gd name="T1" fmla="*/ 28 h 28"/>
                  <a:gd name="T2" fmla="*/ 1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4" name="Freeform 1449"/>
              <p:cNvSpPr>
                <a:spLocks/>
              </p:cNvSpPr>
              <p:nvPr/>
            </p:nvSpPr>
            <p:spPr bwMode="auto">
              <a:xfrm>
                <a:off x="2030" y="3038"/>
                <a:ext cx="4" cy="41"/>
              </a:xfrm>
              <a:custGeom>
                <a:avLst/>
                <a:gdLst>
                  <a:gd name="T0" fmla="*/ 0 w 4"/>
                  <a:gd name="T1" fmla="*/ 41 h 41"/>
                  <a:gd name="T2" fmla="*/ 1 w 4"/>
                  <a:gd name="T3" fmla="*/ 27 h 41"/>
                  <a:gd name="T4" fmla="*/ 1 w 4"/>
                  <a:gd name="T5" fmla="*/ 13 h 41"/>
                  <a:gd name="T6" fmla="*/ 3 w 4"/>
                  <a:gd name="T7" fmla="*/ 7 h 41"/>
                  <a:gd name="T8" fmla="*/ 4 w 4"/>
                  <a:gd name="T9" fmla="*/ 0 h 41"/>
                  <a:gd name="T10" fmla="*/ 0 60000 65536"/>
                  <a:gd name="T11" fmla="*/ 0 60000 65536"/>
                  <a:gd name="T12" fmla="*/ 0 60000 65536"/>
                  <a:gd name="T13" fmla="*/ 0 60000 65536"/>
                  <a:gd name="T14" fmla="*/ 0 60000 65536"/>
                  <a:gd name="T15" fmla="*/ 0 w 4"/>
                  <a:gd name="T16" fmla="*/ 0 h 41"/>
                  <a:gd name="T17" fmla="*/ 4 w 4"/>
                  <a:gd name="T18" fmla="*/ 41 h 41"/>
                </a:gdLst>
                <a:ahLst/>
                <a:cxnLst>
                  <a:cxn ang="T10">
                    <a:pos x="T0" y="T1"/>
                  </a:cxn>
                  <a:cxn ang="T11">
                    <a:pos x="T2" y="T3"/>
                  </a:cxn>
                  <a:cxn ang="T12">
                    <a:pos x="T4" y="T5"/>
                  </a:cxn>
                  <a:cxn ang="T13">
                    <a:pos x="T6" y="T7"/>
                  </a:cxn>
                  <a:cxn ang="T14">
                    <a:pos x="T8" y="T9"/>
                  </a:cxn>
                </a:cxnLst>
                <a:rect l="T15" t="T16" r="T17" b="T18"/>
                <a:pathLst>
                  <a:path w="4" h="41">
                    <a:moveTo>
                      <a:pt x="0" y="41"/>
                    </a:moveTo>
                    <a:lnTo>
                      <a:pt x="1" y="27"/>
                    </a:lnTo>
                    <a:lnTo>
                      <a:pt x="1" y="13"/>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5" name="Freeform 1450"/>
              <p:cNvSpPr>
                <a:spLocks/>
              </p:cNvSpPr>
              <p:nvPr/>
            </p:nvSpPr>
            <p:spPr bwMode="auto">
              <a:xfrm>
                <a:off x="2034" y="3038"/>
                <a:ext cx="3" cy="34"/>
              </a:xfrm>
              <a:custGeom>
                <a:avLst/>
                <a:gdLst>
                  <a:gd name="T0" fmla="*/ 0 w 3"/>
                  <a:gd name="T1" fmla="*/ 0 h 34"/>
                  <a:gd name="T2" fmla="*/ 2 w 3"/>
                  <a:gd name="T3" fmla="*/ 0 h 34"/>
                  <a:gd name="T4" fmla="*/ 2 w 3"/>
                  <a:gd name="T5" fmla="*/ 13 h 34"/>
                  <a:gd name="T6" fmla="*/ 3 w 3"/>
                  <a:gd name="T7" fmla="*/ 34 h 34"/>
                  <a:gd name="T8" fmla="*/ 0 60000 65536"/>
                  <a:gd name="T9" fmla="*/ 0 60000 65536"/>
                  <a:gd name="T10" fmla="*/ 0 60000 65536"/>
                  <a:gd name="T11" fmla="*/ 0 60000 65536"/>
                  <a:gd name="T12" fmla="*/ 0 w 3"/>
                  <a:gd name="T13" fmla="*/ 0 h 34"/>
                  <a:gd name="T14" fmla="*/ 3 w 3"/>
                  <a:gd name="T15" fmla="*/ 34 h 34"/>
                </a:gdLst>
                <a:ahLst/>
                <a:cxnLst>
                  <a:cxn ang="T8">
                    <a:pos x="T0" y="T1"/>
                  </a:cxn>
                  <a:cxn ang="T9">
                    <a:pos x="T2" y="T3"/>
                  </a:cxn>
                  <a:cxn ang="T10">
                    <a:pos x="T4" y="T5"/>
                  </a:cxn>
                  <a:cxn ang="T11">
                    <a:pos x="T6" y="T7"/>
                  </a:cxn>
                </a:cxnLst>
                <a:rect l="T12" t="T13" r="T14" b="T15"/>
                <a:pathLst>
                  <a:path w="3" h="34">
                    <a:moveTo>
                      <a:pt x="0" y="0"/>
                    </a:moveTo>
                    <a:lnTo>
                      <a:pt x="2" y="0"/>
                    </a:lnTo>
                    <a:lnTo>
                      <a:pt x="2" y="13"/>
                    </a:lnTo>
                    <a:lnTo>
                      <a:pt x="3" y="3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6" name="Freeform 1451"/>
              <p:cNvSpPr>
                <a:spLocks/>
              </p:cNvSpPr>
              <p:nvPr/>
            </p:nvSpPr>
            <p:spPr bwMode="auto">
              <a:xfrm>
                <a:off x="2037" y="3072"/>
                <a:ext cx="3" cy="69"/>
              </a:xfrm>
              <a:custGeom>
                <a:avLst/>
                <a:gdLst>
                  <a:gd name="T0" fmla="*/ 0 w 3"/>
                  <a:gd name="T1" fmla="*/ 0 h 69"/>
                  <a:gd name="T2" fmla="*/ 1 w 3"/>
                  <a:gd name="T3" fmla="*/ 35 h 69"/>
                  <a:gd name="T4" fmla="*/ 3 w 3"/>
                  <a:gd name="T5" fmla="*/ 69 h 69"/>
                  <a:gd name="T6" fmla="*/ 0 60000 65536"/>
                  <a:gd name="T7" fmla="*/ 0 60000 65536"/>
                  <a:gd name="T8" fmla="*/ 0 60000 65536"/>
                  <a:gd name="T9" fmla="*/ 0 w 3"/>
                  <a:gd name="T10" fmla="*/ 0 h 69"/>
                  <a:gd name="T11" fmla="*/ 3 w 3"/>
                  <a:gd name="T12" fmla="*/ 69 h 69"/>
                </a:gdLst>
                <a:ahLst/>
                <a:cxnLst>
                  <a:cxn ang="T6">
                    <a:pos x="T0" y="T1"/>
                  </a:cxn>
                  <a:cxn ang="T7">
                    <a:pos x="T2" y="T3"/>
                  </a:cxn>
                  <a:cxn ang="T8">
                    <a:pos x="T4" y="T5"/>
                  </a:cxn>
                </a:cxnLst>
                <a:rect l="T9" t="T10" r="T11" b="T12"/>
                <a:pathLst>
                  <a:path w="3" h="69">
                    <a:moveTo>
                      <a:pt x="0" y="0"/>
                    </a:moveTo>
                    <a:lnTo>
                      <a:pt x="1" y="35"/>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7" name="Freeform 1452"/>
              <p:cNvSpPr>
                <a:spLocks/>
              </p:cNvSpPr>
              <p:nvPr/>
            </p:nvSpPr>
            <p:spPr bwMode="auto">
              <a:xfrm>
                <a:off x="2040" y="3141"/>
                <a:ext cx="3" cy="62"/>
              </a:xfrm>
              <a:custGeom>
                <a:avLst/>
                <a:gdLst>
                  <a:gd name="T0" fmla="*/ 0 w 3"/>
                  <a:gd name="T1" fmla="*/ 0 h 62"/>
                  <a:gd name="T2" fmla="*/ 0 w 3"/>
                  <a:gd name="T3" fmla="*/ 21 h 62"/>
                  <a:gd name="T4" fmla="*/ 1 w 3"/>
                  <a:gd name="T5" fmla="*/ 34 h 62"/>
                  <a:gd name="T6" fmla="*/ 3 w 3"/>
                  <a:gd name="T7" fmla="*/ 55 h 62"/>
                  <a:gd name="T8" fmla="*/ 3 w 3"/>
                  <a:gd name="T9" fmla="*/ 62 h 62"/>
                  <a:gd name="T10" fmla="*/ 0 60000 65536"/>
                  <a:gd name="T11" fmla="*/ 0 60000 65536"/>
                  <a:gd name="T12" fmla="*/ 0 60000 65536"/>
                  <a:gd name="T13" fmla="*/ 0 60000 65536"/>
                  <a:gd name="T14" fmla="*/ 0 60000 65536"/>
                  <a:gd name="T15" fmla="*/ 0 w 3"/>
                  <a:gd name="T16" fmla="*/ 0 h 62"/>
                  <a:gd name="T17" fmla="*/ 3 w 3"/>
                  <a:gd name="T18" fmla="*/ 62 h 62"/>
                </a:gdLst>
                <a:ahLst/>
                <a:cxnLst>
                  <a:cxn ang="T10">
                    <a:pos x="T0" y="T1"/>
                  </a:cxn>
                  <a:cxn ang="T11">
                    <a:pos x="T2" y="T3"/>
                  </a:cxn>
                  <a:cxn ang="T12">
                    <a:pos x="T4" y="T5"/>
                  </a:cxn>
                  <a:cxn ang="T13">
                    <a:pos x="T6" y="T7"/>
                  </a:cxn>
                  <a:cxn ang="T14">
                    <a:pos x="T8" y="T9"/>
                  </a:cxn>
                </a:cxnLst>
                <a:rect l="T15" t="T16" r="T17" b="T18"/>
                <a:pathLst>
                  <a:path w="3" h="62">
                    <a:moveTo>
                      <a:pt x="0" y="0"/>
                    </a:moveTo>
                    <a:lnTo>
                      <a:pt x="0" y="21"/>
                    </a:lnTo>
                    <a:lnTo>
                      <a:pt x="1" y="34"/>
                    </a:lnTo>
                    <a:lnTo>
                      <a:pt x="3" y="55"/>
                    </a:lnTo>
                    <a:lnTo>
                      <a:pt x="3" y="6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8" name="Freeform 1453"/>
              <p:cNvSpPr>
                <a:spLocks/>
              </p:cNvSpPr>
              <p:nvPr/>
            </p:nvSpPr>
            <p:spPr bwMode="auto">
              <a:xfrm>
                <a:off x="2043" y="3162"/>
                <a:ext cx="3" cy="41"/>
              </a:xfrm>
              <a:custGeom>
                <a:avLst/>
                <a:gdLst>
                  <a:gd name="T0" fmla="*/ 0 w 3"/>
                  <a:gd name="T1" fmla="*/ 41 h 41"/>
                  <a:gd name="T2" fmla="*/ 0 w 3"/>
                  <a:gd name="T3" fmla="*/ 41 h 41"/>
                  <a:gd name="T4" fmla="*/ 1 w 3"/>
                  <a:gd name="T5" fmla="*/ 27 h 41"/>
                  <a:gd name="T6" fmla="*/ 3 w 3"/>
                  <a:gd name="T7" fmla="*/ 13 h 41"/>
                  <a:gd name="T8" fmla="*/ 3 w 3"/>
                  <a:gd name="T9" fmla="*/ 0 h 41"/>
                  <a:gd name="T10" fmla="*/ 0 60000 65536"/>
                  <a:gd name="T11" fmla="*/ 0 60000 65536"/>
                  <a:gd name="T12" fmla="*/ 0 60000 65536"/>
                  <a:gd name="T13" fmla="*/ 0 60000 65536"/>
                  <a:gd name="T14" fmla="*/ 0 60000 65536"/>
                  <a:gd name="T15" fmla="*/ 0 w 3"/>
                  <a:gd name="T16" fmla="*/ 0 h 41"/>
                  <a:gd name="T17" fmla="*/ 3 w 3"/>
                  <a:gd name="T18" fmla="*/ 41 h 41"/>
                </a:gdLst>
                <a:ahLst/>
                <a:cxnLst>
                  <a:cxn ang="T10">
                    <a:pos x="T0" y="T1"/>
                  </a:cxn>
                  <a:cxn ang="T11">
                    <a:pos x="T2" y="T3"/>
                  </a:cxn>
                  <a:cxn ang="T12">
                    <a:pos x="T4" y="T5"/>
                  </a:cxn>
                  <a:cxn ang="T13">
                    <a:pos x="T6" y="T7"/>
                  </a:cxn>
                  <a:cxn ang="T14">
                    <a:pos x="T8" y="T9"/>
                  </a:cxn>
                </a:cxnLst>
                <a:rect l="T15" t="T16" r="T17" b="T18"/>
                <a:pathLst>
                  <a:path w="3" h="41">
                    <a:moveTo>
                      <a:pt x="0" y="41"/>
                    </a:moveTo>
                    <a:lnTo>
                      <a:pt x="0" y="41"/>
                    </a:lnTo>
                    <a:lnTo>
                      <a:pt x="1" y="27"/>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19" name="Freeform 1454"/>
              <p:cNvSpPr>
                <a:spLocks/>
              </p:cNvSpPr>
              <p:nvPr/>
            </p:nvSpPr>
            <p:spPr bwMode="auto">
              <a:xfrm>
                <a:off x="2046" y="3134"/>
                <a:ext cx="2" cy="28"/>
              </a:xfrm>
              <a:custGeom>
                <a:avLst/>
                <a:gdLst>
                  <a:gd name="T0" fmla="*/ 0 w 2"/>
                  <a:gd name="T1" fmla="*/ 28 h 28"/>
                  <a:gd name="T2" fmla="*/ 1 w 2"/>
                  <a:gd name="T3" fmla="*/ 14 h 28"/>
                  <a:gd name="T4" fmla="*/ 2 w 2"/>
                  <a:gd name="T5" fmla="*/ 0 h 28"/>
                  <a:gd name="T6" fmla="*/ 0 60000 65536"/>
                  <a:gd name="T7" fmla="*/ 0 60000 65536"/>
                  <a:gd name="T8" fmla="*/ 0 60000 65536"/>
                  <a:gd name="T9" fmla="*/ 0 w 2"/>
                  <a:gd name="T10" fmla="*/ 0 h 28"/>
                  <a:gd name="T11" fmla="*/ 2 w 2"/>
                  <a:gd name="T12" fmla="*/ 28 h 28"/>
                </a:gdLst>
                <a:ahLst/>
                <a:cxnLst>
                  <a:cxn ang="T6">
                    <a:pos x="T0" y="T1"/>
                  </a:cxn>
                  <a:cxn ang="T7">
                    <a:pos x="T2" y="T3"/>
                  </a:cxn>
                  <a:cxn ang="T8">
                    <a:pos x="T4" y="T5"/>
                  </a:cxn>
                </a:cxnLst>
                <a:rect l="T9" t="T10" r="T11" b="T12"/>
                <a:pathLst>
                  <a:path w="2" h="28">
                    <a:moveTo>
                      <a:pt x="0" y="28"/>
                    </a:move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20" name="Line 1455"/>
              <p:cNvSpPr>
                <a:spLocks noChangeShapeType="1"/>
              </p:cNvSpPr>
              <p:nvPr/>
            </p:nvSpPr>
            <p:spPr bwMode="auto">
              <a:xfrm flipV="1">
                <a:off x="2048"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21" name="Line 1456"/>
              <p:cNvSpPr>
                <a:spLocks noChangeShapeType="1"/>
              </p:cNvSpPr>
              <p:nvPr/>
            </p:nvSpPr>
            <p:spPr bwMode="auto">
              <a:xfrm flipV="1">
                <a:off x="2051"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22" name="Freeform 1457"/>
              <p:cNvSpPr>
                <a:spLocks/>
              </p:cNvSpPr>
              <p:nvPr/>
            </p:nvSpPr>
            <p:spPr bwMode="auto">
              <a:xfrm>
                <a:off x="2054" y="3051"/>
                <a:ext cx="4" cy="28"/>
              </a:xfrm>
              <a:custGeom>
                <a:avLst/>
                <a:gdLst>
                  <a:gd name="T0" fmla="*/ 0 w 4"/>
                  <a:gd name="T1" fmla="*/ 28 h 28"/>
                  <a:gd name="T2" fmla="*/ 2 w 4"/>
                  <a:gd name="T3" fmla="*/ 14 h 28"/>
                  <a:gd name="T4" fmla="*/ 3 w 4"/>
                  <a:gd name="T5" fmla="*/ 0 h 28"/>
                  <a:gd name="T6" fmla="*/ 4 w 4"/>
                  <a:gd name="T7" fmla="*/ 0 h 28"/>
                  <a:gd name="T8" fmla="*/ 0 60000 65536"/>
                  <a:gd name="T9" fmla="*/ 0 60000 65536"/>
                  <a:gd name="T10" fmla="*/ 0 60000 65536"/>
                  <a:gd name="T11" fmla="*/ 0 60000 65536"/>
                  <a:gd name="T12" fmla="*/ 0 w 4"/>
                  <a:gd name="T13" fmla="*/ 0 h 28"/>
                  <a:gd name="T14" fmla="*/ 4 w 4"/>
                  <a:gd name="T15" fmla="*/ 28 h 28"/>
                </a:gdLst>
                <a:ahLst/>
                <a:cxnLst>
                  <a:cxn ang="T8">
                    <a:pos x="T0" y="T1"/>
                  </a:cxn>
                  <a:cxn ang="T9">
                    <a:pos x="T2" y="T3"/>
                  </a:cxn>
                  <a:cxn ang="T10">
                    <a:pos x="T4" y="T5"/>
                  </a:cxn>
                  <a:cxn ang="T11">
                    <a:pos x="T6" y="T7"/>
                  </a:cxn>
                </a:cxnLst>
                <a:rect l="T12" t="T13" r="T14" b="T15"/>
                <a:pathLst>
                  <a:path w="4" h="28">
                    <a:moveTo>
                      <a:pt x="0" y="28"/>
                    </a:moveTo>
                    <a:lnTo>
                      <a:pt x="2" y="14"/>
                    </a:lnTo>
                    <a:lnTo>
                      <a:pt x="3" y="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23" name="Freeform 1458"/>
              <p:cNvSpPr>
                <a:spLocks/>
              </p:cNvSpPr>
              <p:nvPr/>
            </p:nvSpPr>
            <p:spPr bwMode="auto">
              <a:xfrm>
                <a:off x="2058" y="3051"/>
                <a:ext cx="3" cy="28"/>
              </a:xfrm>
              <a:custGeom>
                <a:avLst/>
                <a:gdLst>
                  <a:gd name="T0" fmla="*/ 0 w 3"/>
                  <a:gd name="T1" fmla="*/ 0 h 28"/>
                  <a:gd name="T2" fmla="*/ 2 w 3"/>
                  <a:gd name="T3" fmla="*/ 0 h 28"/>
                  <a:gd name="T4" fmla="*/ 2 w 3"/>
                  <a:gd name="T5" fmla="*/ 14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2" y="0"/>
                    </a:lnTo>
                    <a:lnTo>
                      <a:pt x="2"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24" name="Line 1459"/>
              <p:cNvSpPr>
                <a:spLocks noChangeShapeType="1"/>
              </p:cNvSpPr>
              <p:nvPr/>
            </p:nvSpPr>
            <p:spPr bwMode="auto">
              <a:xfrm>
                <a:off x="2061"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25" name="Line 1460"/>
              <p:cNvSpPr>
                <a:spLocks noChangeShapeType="1"/>
              </p:cNvSpPr>
              <p:nvPr/>
            </p:nvSpPr>
            <p:spPr bwMode="auto">
              <a:xfrm>
                <a:off x="2064"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26" name="Freeform 1461"/>
              <p:cNvSpPr>
                <a:spLocks/>
              </p:cNvSpPr>
              <p:nvPr/>
            </p:nvSpPr>
            <p:spPr bwMode="auto">
              <a:xfrm>
                <a:off x="2067" y="3134"/>
                <a:ext cx="3" cy="28"/>
              </a:xfrm>
              <a:custGeom>
                <a:avLst/>
                <a:gdLst>
                  <a:gd name="T0" fmla="*/ 0 w 3"/>
                  <a:gd name="T1" fmla="*/ 0 h 28"/>
                  <a:gd name="T2" fmla="*/ 1 w 3"/>
                  <a:gd name="T3" fmla="*/ 14 h 28"/>
                  <a:gd name="T4" fmla="*/ 3 w 3"/>
                  <a:gd name="T5" fmla="*/ 28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1"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27" name="Freeform 1462"/>
              <p:cNvSpPr>
                <a:spLocks/>
              </p:cNvSpPr>
              <p:nvPr/>
            </p:nvSpPr>
            <p:spPr bwMode="auto">
              <a:xfrm>
                <a:off x="2070" y="3134"/>
                <a:ext cx="3" cy="28"/>
              </a:xfrm>
              <a:custGeom>
                <a:avLst/>
                <a:gdLst>
                  <a:gd name="T0" fmla="*/ 0 w 3"/>
                  <a:gd name="T1" fmla="*/ 28 h 28"/>
                  <a:gd name="T2" fmla="*/ 0 w 3"/>
                  <a:gd name="T3" fmla="*/ 28 h 28"/>
                  <a:gd name="T4" fmla="*/ 1 w 3"/>
                  <a:gd name="T5" fmla="*/ 14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0" y="28"/>
                    </a:ln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28" name="Line 1463"/>
              <p:cNvSpPr>
                <a:spLocks noChangeShapeType="1"/>
              </p:cNvSpPr>
              <p:nvPr/>
            </p:nvSpPr>
            <p:spPr bwMode="auto">
              <a:xfrm flipV="1">
                <a:off x="2073" y="3107"/>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29" name="Freeform 1464"/>
              <p:cNvSpPr>
                <a:spLocks/>
              </p:cNvSpPr>
              <p:nvPr/>
            </p:nvSpPr>
            <p:spPr bwMode="auto">
              <a:xfrm>
                <a:off x="2075" y="3079"/>
                <a:ext cx="5" cy="28"/>
              </a:xfrm>
              <a:custGeom>
                <a:avLst/>
                <a:gdLst>
                  <a:gd name="T0" fmla="*/ 0 w 5"/>
                  <a:gd name="T1" fmla="*/ 28 h 28"/>
                  <a:gd name="T2" fmla="*/ 2 w 5"/>
                  <a:gd name="T3" fmla="*/ 14 h 28"/>
                  <a:gd name="T4" fmla="*/ 5 w 5"/>
                  <a:gd name="T5" fmla="*/ 0 h 28"/>
                  <a:gd name="T6" fmla="*/ 0 60000 65536"/>
                  <a:gd name="T7" fmla="*/ 0 60000 65536"/>
                  <a:gd name="T8" fmla="*/ 0 60000 65536"/>
                  <a:gd name="T9" fmla="*/ 0 w 5"/>
                  <a:gd name="T10" fmla="*/ 0 h 28"/>
                  <a:gd name="T11" fmla="*/ 5 w 5"/>
                  <a:gd name="T12" fmla="*/ 28 h 28"/>
                </a:gdLst>
                <a:ahLst/>
                <a:cxnLst>
                  <a:cxn ang="T6">
                    <a:pos x="T0" y="T1"/>
                  </a:cxn>
                  <a:cxn ang="T7">
                    <a:pos x="T2" y="T3"/>
                  </a:cxn>
                  <a:cxn ang="T8">
                    <a:pos x="T4" y="T5"/>
                  </a:cxn>
                </a:cxnLst>
                <a:rect l="T9" t="T10" r="T11" b="T12"/>
                <a:pathLst>
                  <a:path w="5" h="28">
                    <a:moveTo>
                      <a:pt x="0" y="28"/>
                    </a:moveTo>
                    <a:lnTo>
                      <a:pt x="2" y="14"/>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0" name="Freeform 1465"/>
              <p:cNvSpPr>
                <a:spLocks/>
              </p:cNvSpPr>
              <p:nvPr/>
            </p:nvSpPr>
            <p:spPr bwMode="auto">
              <a:xfrm>
                <a:off x="2080" y="3051"/>
                <a:ext cx="3" cy="28"/>
              </a:xfrm>
              <a:custGeom>
                <a:avLst/>
                <a:gdLst>
                  <a:gd name="T0" fmla="*/ 0 w 3"/>
                  <a:gd name="T1" fmla="*/ 28 h 28"/>
                  <a:gd name="T2" fmla="*/ 1 w 3"/>
                  <a:gd name="T3" fmla="*/ 14 h 28"/>
                  <a:gd name="T4" fmla="*/ 3 w 3"/>
                  <a:gd name="T5" fmla="*/ 0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1" name="Freeform 1466"/>
              <p:cNvSpPr>
                <a:spLocks/>
              </p:cNvSpPr>
              <p:nvPr/>
            </p:nvSpPr>
            <p:spPr bwMode="auto">
              <a:xfrm>
                <a:off x="2083" y="3051"/>
                <a:ext cx="2" cy="28"/>
              </a:xfrm>
              <a:custGeom>
                <a:avLst/>
                <a:gdLst>
                  <a:gd name="T0" fmla="*/ 0 w 2"/>
                  <a:gd name="T1" fmla="*/ 0 h 28"/>
                  <a:gd name="T2" fmla="*/ 0 w 2"/>
                  <a:gd name="T3" fmla="*/ 7 h 28"/>
                  <a:gd name="T4" fmla="*/ 1 w 2"/>
                  <a:gd name="T5" fmla="*/ 14 h 28"/>
                  <a:gd name="T6" fmla="*/ 2 w 2"/>
                  <a:gd name="T7" fmla="*/ 21 h 28"/>
                  <a:gd name="T8" fmla="*/ 2 w 2"/>
                  <a:gd name="T9" fmla="*/ 28 h 28"/>
                  <a:gd name="T10" fmla="*/ 0 60000 65536"/>
                  <a:gd name="T11" fmla="*/ 0 60000 65536"/>
                  <a:gd name="T12" fmla="*/ 0 60000 65536"/>
                  <a:gd name="T13" fmla="*/ 0 60000 65536"/>
                  <a:gd name="T14" fmla="*/ 0 60000 65536"/>
                  <a:gd name="T15" fmla="*/ 0 w 2"/>
                  <a:gd name="T16" fmla="*/ 0 h 28"/>
                  <a:gd name="T17" fmla="*/ 2 w 2"/>
                  <a:gd name="T18" fmla="*/ 28 h 28"/>
                </a:gdLst>
                <a:ahLst/>
                <a:cxnLst>
                  <a:cxn ang="T10">
                    <a:pos x="T0" y="T1"/>
                  </a:cxn>
                  <a:cxn ang="T11">
                    <a:pos x="T2" y="T3"/>
                  </a:cxn>
                  <a:cxn ang="T12">
                    <a:pos x="T4" y="T5"/>
                  </a:cxn>
                  <a:cxn ang="T13">
                    <a:pos x="T6" y="T7"/>
                  </a:cxn>
                  <a:cxn ang="T14">
                    <a:pos x="T8" y="T9"/>
                  </a:cxn>
                </a:cxnLst>
                <a:rect l="T15" t="T16" r="T17" b="T18"/>
                <a:pathLst>
                  <a:path w="2" h="28">
                    <a:moveTo>
                      <a:pt x="0" y="0"/>
                    </a:moveTo>
                    <a:lnTo>
                      <a:pt x="0" y="7"/>
                    </a:lnTo>
                    <a:lnTo>
                      <a:pt x="1" y="14"/>
                    </a:lnTo>
                    <a:lnTo>
                      <a:pt x="2" y="21"/>
                    </a:lnTo>
                    <a:lnTo>
                      <a:pt x="2"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2" name="Freeform 1467"/>
              <p:cNvSpPr>
                <a:spLocks/>
              </p:cNvSpPr>
              <p:nvPr/>
            </p:nvSpPr>
            <p:spPr bwMode="auto">
              <a:xfrm>
                <a:off x="2085" y="3051"/>
                <a:ext cx="3" cy="28"/>
              </a:xfrm>
              <a:custGeom>
                <a:avLst/>
                <a:gdLst>
                  <a:gd name="T0" fmla="*/ 0 w 3"/>
                  <a:gd name="T1" fmla="*/ 28 h 28"/>
                  <a:gd name="T2" fmla="*/ 0 w 3"/>
                  <a:gd name="T3" fmla="*/ 21 h 28"/>
                  <a:gd name="T4" fmla="*/ 2 w 3"/>
                  <a:gd name="T5" fmla="*/ 14 h 28"/>
                  <a:gd name="T6" fmla="*/ 3 w 3"/>
                  <a:gd name="T7" fmla="*/ 7 h 28"/>
                  <a:gd name="T8" fmla="*/ 3 w 3"/>
                  <a:gd name="T9" fmla="*/ 0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28"/>
                    </a:moveTo>
                    <a:lnTo>
                      <a:pt x="0" y="21"/>
                    </a:ln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3" name="Freeform 1468"/>
              <p:cNvSpPr>
                <a:spLocks/>
              </p:cNvSpPr>
              <p:nvPr/>
            </p:nvSpPr>
            <p:spPr bwMode="auto">
              <a:xfrm>
                <a:off x="2088" y="3051"/>
                <a:ext cx="3" cy="28"/>
              </a:xfrm>
              <a:custGeom>
                <a:avLst/>
                <a:gdLst>
                  <a:gd name="T0" fmla="*/ 0 w 3"/>
                  <a:gd name="T1" fmla="*/ 0 h 28"/>
                  <a:gd name="T2" fmla="*/ 0 w 3"/>
                  <a:gd name="T3" fmla="*/ 0 h 28"/>
                  <a:gd name="T4" fmla="*/ 2 w 3"/>
                  <a:gd name="T5" fmla="*/ 14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0" y="0"/>
                    </a:lnTo>
                    <a:lnTo>
                      <a:pt x="2"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4" name="Line 1469"/>
              <p:cNvSpPr>
                <a:spLocks noChangeShapeType="1"/>
              </p:cNvSpPr>
              <p:nvPr/>
            </p:nvSpPr>
            <p:spPr bwMode="auto">
              <a:xfrm>
                <a:off x="2091"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35" name="Line 1470"/>
              <p:cNvSpPr>
                <a:spLocks noChangeShapeType="1"/>
              </p:cNvSpPr>
              <p:nvPr/>
            </p:nvSpPr>
            <p:spPr bwMode="auto">
              <a:xfrm>
                <a:off x="2094"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36" name="Freeform 1471"/>
              <p:cNvSpPr>
                <a:spLocks/>
              </p:cNvSpPr>
              <p:nvPr/>
            </p:nvSpPr>
            <p:spPr bwMode="auto">
              <a:xfrm>
                <a:off x="2097" y="3134"/>
                <a:ext cx="4" cy="28"/>
              </a:xfrm>
              <a:custGeom>
                <a:avLst/>
                <a:gdLst>
                  <a:gd name="T0" fmla="*/ 0 w 4"/>
                  <a:gd name="T1" fmla="*/ 0 h 28"/>
                  <a:gd name="T2" fmla="*/ 1 w 4"/>
                  <a:gd name="T3" fmla="*/ 14 h 28"/>
                  <a:gd name="T4" fmla="*/ 3 w 4"/>
                  <a:gd name="T5" fmla="*/ 28 h 28"/>
                  <a:gd name="T6" fmla="*/ 4 w 4"/>
                  <a:gd name="T7" fmla="*/ 28 h 28"/>
                  <a:gd name="T8" fmla="*/ 0 60000 65536"/>
                  <a:gd name="T9" fmla="*/ 0 60000 65536"/>
                  <a:gd name="T10" fmla="*/ 0 60000 65536"/>
                  <a:gd name="T11" fmla="*/ 0 60000 65536"/>
                  <a:gd name="T12" fmla="*/ 0 w 4"/>
                  <a:gd name="T13" fmla="*/ 0 h 28"/>
                  <a:gd name="T14" fmla="*/ 4 w 4"/>
                  <a:gd name="T15" fmla="*/ 28 h 28"/>
                </a:gdLst>
                <a:ahLst/>
                <a:cxnLst>
                  <a:cxn ang="T8">
                    <a:pos x="T0" y="T1"/>
                  </a:cxn>
                  <a:cxn ang="T9">
                    <a:pos x="T2" y="T3"/>
                  </a:cxn>
                  <a:cxn ang="T10">
                    <a:pos x="T4" y="T5"/>
                  </a:cxn>
                  <a:cxn ang="T11">
                    <a:pos x="T6" y="T7"/>
                  </a:cxn>
                </a:cxnLst>
                <a:rect l="T12" t="T13" r="T14" b="T15"/>
                <a:pathLst>
                  <a:path w="4" h="28">
                    <a:moveTo>
                      <a:pt x="0" y="0"/>
                    </a:moveTo>
                    <a:lnTo>
                      <a:pt x="1" y="14"/>
                    </a:lnTo>
                    <a:lnTo>
                      <a:pt x="3" y="28"/>
                    </a:lnTo>
                    <a:lnTo>
                      <a:pt x="4"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7" name="Freeform 1472"/>
              <p:cNvSpPr>
                <a:spLocks/>
              </p:cNvSpPr>
              <p:nvPr/>
            </p:nvSpPr>
            <p:spPr bwMode="auto">
              <a:xfrm>
                <a:off x="2101" y="3134"/>
                <a:ext cx="3" cy="28"/>
              </a:xfrm>
              <a:custGeom>
                <a:avLst/>
                <a:gdLst>
                  <a:gd name="T0" fmla="*/ 0 w 3"/>
                  <a:gd name="T1" fmla="*/ 28 h 28"/>
                  <a:gd name="T2" fmla="*/ 2 w 3"/>
                  <a:gd name="T3" fmla="*/ 28 h 28"/>
                  <a:gd name="T4" fmla="*/ 2 w 3"/>
                  <a:gd name="T5" fmla="*/ 14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2" y="28"/>
                    </a:ln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38" name="Line 1473"/>
              <p:cNvSpPr>
                <a:spLocks noChangeShapeType="1"/>
              </p:cNvSpPr>
              <p:nvPr/>
            </p:nvSpPr>
            <p:spPr bwMode="auto">
              <a:xfrm flipV="1">
                <a:off x="2104"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39" name="Line 1474"/>
              <p:cNvSpPr>
                <a:spLocks noChangeShapeType="1"/>
              </p:cNvSpPr>
              <p:nvPr/>
            </p:nvSpPr>
            <p:spPr bwMode="auto">
              <a:xfrm flipV="1">
                <a:off x="2107"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40" name="Freeform 1475"/>
              <p:cNvSpPr>
                <a:spLocks/>
              </p:cNvSpPr>
              <p:nvPr/>
            </p:nvSpPr>
            <p:spPr bwMode="auto">
              <a:xfrm>
                <a:off x="2110" y="3051"/>
                <a:ext cx="3" cy="28"/>
              </a:xfrm>
              <a:custGeom>
                <a:avLst/>
                <a:gdLst>
                  <a:gd name="T0" fmla="*/ 0 w 3"/>
                  <a:gd name="T1" fmla="*/ 28 h 28"/>
                  <a:gd name="T2" fmla="*/ 1 w 3"/>
                  <a:gd name="T3" fmla="*/ 14 h 28"/>
                  <a:gd name="T4" fmla="*/ 3 w 3"/>
                  <a:gd name="T5" fmla="*/ 0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41" name="Freeform 1476"/>
              <p:cNvSpPr>
                <a:spLocks/>
              </p:cNvSpPr>
              <p:nvPr/>
            </p:nvSpPr>
            <p:spPr bwMode="auto">
              <a:xfrm>
                <a:off x="2113" y="3051"/>
                <a:ext cx="2" cy="28"/>
              </a:xfrm>
              <a:custGeom>
                <a:avLst/>
                <a:gdLst>
                  <a:gd name="T0" fmla="*/ 0 w 2"/>
                  <a:gd name="T1" fmla="*/ 0 h 28"/>
                  <a:gd name="T2" fmla="*/ 0 w 2"/>
                  <a:gd name="T3" fmla="*/ 0 h 28"/>
                  <a:gd name="T4" fmla="*/ 1 w 2"/>
                  <a:gd name="T5" fmla="*/ 14 h 28"/>
                  <a:gd name="T6" fmla="*/ 2 w 2"/>
                  <a:gd name="T7" fmla="*/ 28 h 28"/>
                  <a:gd name="T8" fmla="*/ 0 60000 65536"/>
                  <a:gd name="T9" fmla="*/ 0 60000 65536"/>
                  <a:gd name="T10" fmla="*/ 0 60000 65536"/>
                  <a:gd name="T11" fmla="*/ 0 60000 65536"/>
                  <a:gd name="T12" fmla="*/ 0 w 2"/>
                  <a:gd name="T13" fmla="*/ 0 h 28"/>
                  <a:gd name="T14" fmla="*/ 2 w 2"/>
                  <a:gd name="T15" fmla="*/ 28 h 28"/>
                </a:gdLst>
                <a:ahLst/>
                <a:cxnLst>
                  <a:cxn ang="T8">
                    <a:pos x="T0" y="T1"/>
                  </a:cxn>
                  <a:cxn ang="T9">
                    <a:pos x="T2" y="T3"/>
                  </a:cxn>
                  <a:cxn ang="T10">
                    <a:pos x="T4" y="T5"/>
                  </a:cxn>
                  <a:cxn ang="T11">
                    <a:pos x="T6" y="T7"/>
                  </a:cxn>
                </a:cxnLst>
                <a:rect l="T12" t="T13" r="T14" b="T15"/>
                <a:pathLst>
                  <a:path w="2" h="28">
                    <a:moveTo>
                      <a:pt x="0" y="0"/>
                    </a:moveTo>
                    <a:lnTo>
                      <a:pt x="0" y="0"/>
                    </a:lnTo>
                    <a:lnTo>
                      <a:pt x="1" y="14"/>
                    </a:lnTo>
                    <a:lnTo>
                      <a:pt x="2"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42" name="Line 1477"/>
              <p:cNvSpPr>
                <a:spLocks noChangeShapeType="1"/>
              </p:cNvSpPr>
              <p:nvPr/>
            </p:nvSpPr>
            <p:spPr bwMode="auto">
              <a:xfrm>
                <a:off x="2115"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43" name="Line 1478"/>
              <p:cNvSpPr>
                <a:spLocks noChangeShapeType="1"/>
              </p:cNvSpPr>
              <p:nvPr/>
            </p:nvSpPr>
            <p:spPr bwMode="auto">
              <a:xfrm>
                <a:off x="2118"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44" name="Freeform 1479"/>
              <p:cNvSpPr>
                <a:spLocks/>
              </p:cNvSpPr>
              <p:nvPr/>
            </p:nvSpPr>
            <p:spPr bwMode="auto">
              <a:xfrm>
                <a:off x="2121" y="3134"/>
                <a:ext cx="4" cy="28"/>
              </a:xfrm>
              <a:custGeom>
                <a:avLst/>
                <a:gdLst>
                  <a:gd name="T0" fmla="*/ 0 w 4"/>
                  <a:gd name="T1" fmla="*/ 0 h 28"/>
                  <a:gd name="T2" fmla="*/ 2 w 4"/>
                  <a:gd name="T3" fmla="*/ 14 h 28"/>
                  <a:gd name="T4" fmla="*/ 3 w 4"/>
                  <a:gd name="T5" fmla="*/ 28 h 28"/>
                  <a:gd name="T6" fmla="*/ 4 w 4"/>
                  <a:gd name="T7" fmla="*/ 28 h 28"/>
                  <a:gd name="T8" fmla="*/ 0 60000 65536"/>
                  <a:gd name="T9" fmla="*/ 0 60000 65536"/>
                  <a:gd name="T10" fmla="*/ 0 60000 65536"/>
                  <a:gd name="T11" fmla="*/ 0 60000 65536"/>
                  <a:gd name="T12" fmla="*/ 0 w 4"/>
                  <a:gd name="T13" fmla="*/ 0 h 28"/>
                  <a:gd name="T14" fmla="*/ 4 w 4"/>
                  <a:gd name="T15" fmla="*/ 28 h 28"/>
                </a:gdLst>
                <a:ahLst/>
                <a:cxnLst>
                  <a:cxn ang="T8">
                    <a:pos x="T0" y="T1"/>
                  </a:cxn>
                  <a:cxn ang="T9">
                    <a:pos x="T2" y="T3"/>
                  </a:cxn>
                  <a:cxn ang="T10">
                    <a:pos x="T4" y="T5"/>
                  </a:cxn>
                  <a:cxn ang="T11">
                    <a:pos x="T6" y="T7"/>
                  </a:cxn>
                </a:cxnLst>
                <a:rect l="T12" t="T13" r="T14" b="T15"/>
                <a:pathLst>
                  <a:path w="4" h="28">
                    <a:moveTo>
                      <a:pt x="0" y="0"/>
                    </a:moveTo>
                    <a:lnTo>
                      <a:pt x="2" y="14"/>
                    </a:lnTo>
                    <a:lnTo>
                      <a:pt x="3" y="28"/>
                    </a:lnTo>
                    <a:lnTo>
                      <a:pt x="4"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45" name="Freeform 1480"/>
              <p:cNvSpPr>
                <a:spLocks/>
              </p:cNvSpPr>
              <p:nvPr/>
            </p:nvSpPr>
            <p:spPr bwMode="auto">
              <a:xfrm>
                <a:off x="2125" y="3134"/>
                <a:ext cx="3" cy="28"/>
              </a:xfrm>
              <a:custGeom>
                <a:avLst/>
                <a:gdLst>
                  <a:gd name="T0" fmla="*/ 0 w 3"/>
                  <a:gd name="T1" fmla="*/ 28 h 28"/>
                  <a:gd name="T2" fmla="*/ 2 w 3"/>
                  <a:gd name="T3" fmla="*/ 28 h 28"/>
                  <a:gd name="T4" fmla="*/ 2 w 3"/>
                  <a:gd name="T5" fmla="*/ 14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2" y="28"/>
                    </a:ln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46" name="Line 1481"/>
              <p:cNvSpPr>
                <a:spLocks noChangeShapeType="1"/>
              </p:cNvSpPr>
              <p:nvPr/>
            </p:nvSpPr>
            <p:spPr bwMode="auto">
              <a:xfrm flipV="1">
                <a:off x="2128" y="3107"/>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47" name="Line 1482"/>
              <p:cNvSpPr>
                <a:spLocks noChangeShapeType="1"/>
              </p:cNvSpPr>
              <p:nvPr/>
            </p:nvSpPr>
            <p:spPr bwMode="auto">
              <a:xfrm flipV="1">
                <a:off x="2131"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48" name="Freeform 1483"/>
              <p:cNvSpPr>
                <a:spLocks/>
              </p:cNvSpPr>
              <p:nvPr/>
            </p:nvSpPr>
            <p:spPr bwMode="auto">
              <a:xfrm>
                <a:off x="2134" y="3051"/>
                <a:ext cx="3" cy="28"/>
              </a:xfrm>
              <a:custGeom>
                <a:avLst/>
                <a:gdLst>
                  <a:gd name="T0" fmla="*/ 0 w 3"/>
                  <a:gd name="T1" fmla="*/ 28 h 28"/>
                  <a:gd name="T2" fmla="*/ 1 w 3"/>
                  <a:gd name="T3" fmla="*/ 14 h 28"/>
                  <a:gd name="T4" fmla="*/ 3 w 3"/>
                  <a:gd name="T5" fmla="*/ 0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49" name="Freeform 1484"/>
              <p:cNvSpPr>
                <a:spLocks/>
              </p:cNvSpPr>
              <p:nvPr/>
            </p:nvSpPr>
            <p:spPr bwMode="auto">
              <a:xfrm>
                <a:off x="2137" y="3051"/>
                <a:ext cx="3" cy="28"/>
              </a:xfrm>
              <a:custGeom>
                <a:avLst/>
                <a:gdLst>
                  <a:gd name="T0" fmla="*/ 0 w 3"/>
                  <a:gd name="T1" fmla="*/ 0 h 28"/>
                  <a:gd name="T2" fmla="*/ 0 w 3"/>
                  <a:gd name="T3" fmla="*/ 0 h 28"/>
                  <a:gd name="T4" fmla="*/ 1 w 3"/>
                  <a:gd name="T5" fmla="*/ 14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0" y="0"/>
                    </a:lnTo>
                    <a:lnTo>
                      <a:pt x="1"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0" name="Line 1485"/>
              <p:cNvSpPr>
                <a:spLocks noChangeShapeType="1"/>
              </p:cNvSpPr>
              <p:nvPr/>
            </p:nvSpPr>
            <p:spPr bwMode="auto">
              <a:xfrm>
                <a:off x="2140" y="3079"/>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51" name="Freeform 1486"/>
              <p:cNvSpPr>
                <a:spLocks/>
              </p:cNvSpPr>
              <p:nvPr/>
            </p:nvSpPr>
            <p:spPr bwMode="auto">
              <a:xfrm>
                <a:off x="2143" y="3107"/>
                <a:ext cx="4" cy="27"/>
              </a:xfrm>
              <a:custGeom>
                <a:avLst/>
                <a:gdLst>
                  <a:gd name="T0" fmla="*/ 0 w 4"/>
                  <a:gd name="T1" fmla="*/ 0 h 27"/>
                  <a:gd name="T2" fmla="*/ 1 w 4"/>
                  <a:gd name="T3" fmla="*/ 13 h 27"/>
                  <a:gd name="T4" fmla="*/ 4 w 4"/>
                  <a:gd name="T5" fmla="*/ 27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0"/>
                    </a:moveTo>
                    <a:lnTo>
                      <a:pt x="1" y="13"/>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2" name="Freeform 1487"/>
              <p:cNvSpPr>
                <a:spLocks/>
              </p:cNvSpPr>
              <p:nvPr/>
            </p:nvSpPr>
            <p:spPr bwMode="auto">
              <a:xfrm>
                <a:off x="2147" y="3134"/>
                <a:ext cx="3" cy="28"/>
              </a:xfrm>
              <a:custGeom>
                <a:avLst/>
                <a:gdLst>
                  <a:gd name="T0" fmla="*/ 0 w 3"/>
                  <a:gd name="T1" fmla="*/ 0 h 28"/>
                  <a:gd name="T2" fmla="*/ 1 w 3"/>
                  <a:gd name="T3" fmla="*/ 14 h 28"/>
                  <a:gd name="T4" fmla="*/ 3 w 3"/>
                  <a:gd name="T5" fmla="*/ 28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1"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3" name="Freeform 954"/>
              <p:cNvSpPr>
                <a:spLocks/>
              </p:cNvSpPr>
              <p:nvPr/>
            </p:nvSpPr>
            <p:spPr bwMode="auto">
              <a:xfrm>
                <a:off x="685" y="3239"/>
                <a:ext cx="3" cy="24"/>
              </a:xfrm>
              <a:custGeom>
                <a:avLst/>
                <a:gdLst>
                  <a:gd name="T0" fmla="*/ 0 w 3"/>
                  <a:gd name="T1" fmla="*/ 24 h 24"/>
                  <a:gd name="T2" fmla="*/ 2 w 3"/>
                  <a:gd name="T3" fmla="*/ 10 h 24"/>
                  <a:gd name="T4" fmla="*/ 3 w 3"/>
                  <a:gd name="T5" fmla="*/ 0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4" name="Freeform 955"/>
              <p:cNvSpPr>
                <a:spLocks/>
              </p:cNvSpPr>
              <p:nvPr/>
            </p:nvSpPr>
            <p:spPr bwMode="auto">
              <a:xfrm>
                <a:off x="688" y="3219"/>
                <a:ext cx="3" cy="20"/>
              </a:xfrm>
              <a:custGeom>
                <a:avLst/>
                <a:gdLst>
                  <a:gd name="T0" fmla="*/ 0 w 3"/>
                  <a:gd name="T1" fmla="*/ 20 h 20"/>
                  <a:gd name="T2" fmla="*/ 2 w 3"/>
                  <a:gd name="T3" fmla="*/ 7 h 20"/>
                  <a:gd name="T4" fmla="*/ 2 w 3"/>
                  <a:gd name="T5" fmla="*/ 4 h 20"/>
                  <a:gd name="T6" fmla="*/ 3 w 3"/>
                  <a:gd name="T7" fmla="*/ 0 h 20"/>
                  <a:gd name="T8" fmla="*/ 0 60000 65536"/>
                  <a:gd name="T9" fmla="*/ 0 60000 65536"/>
                  <a:gd name="T10" fmla="*/ 0 60000 65536"/>
                  <a:gd name="T11" fmla="*/ 0 60000 65536"/>
                  <a:gd name="T12" fmla="*/ 0 w 3"/>
                  <a:gd name="T13" fmla="*/ 0 h 20"/>
                  <a:gd name="T14" fmla="*/ 3 w 3"/>
                  <a:gd name="T15" fmla="*/ 20 h 20"/>
                </a:gdLst>
                <a:ahLst/>
                <a:cxnLst>
                  <a:cxn ang="T8">
                    <a:pos x="T0" y="T1"/>
                  </a:cxn>
                  <a:cxn ang="T9">
                    <a:pos x="T2" y="T3"/>
                  </a:cxn>
                  <a:cxn ang="T10">
                    <a:pos x="T4" y="T5"/>
                  </a:cxn>
                  <a:cxn ang="T11">
                    <a:pos x="T6" y="T7"/>
                  </a:cxn>
                </a:cxnLst>
                <a:rect l="T12" t="T13" r="T14" b="T15"/>
                <a:pathLst>
                  <a:path w="3" h="20">
                    <a:moveTo>
                      <a:pt x="0" y="20"/>
                    </a:moveTo>
                    <a:lnTo>
                      <a:pt x="2" y="7"/>
                    </a:lnTo>
                    <a:lnTo>
                      <a:pt x="2"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5" name="Freeform 956"/>
              <p:cNvSpPr>
                <a:spLocks/>
              </p:cNvSpPr>
              <p:nvPr/>
            </p:nvSpPr>
            <p:spPr bwMode="auto">
              <a:xfrm>
                <a:off x="691" y="3219"/>
                <a:ext cx="4" cy="20"/>
              </a:xfrm>
              <a:custGeom>
                <a:avLst/>
                <a:gdLst>
                  <a:gd name="T0" fmla="*/ 0 w 4"/>
                  <a:gd name="T1" fmla="*/ 0 h 20"/>
                  <a:gd name="T2" fmla="*/ 2 w 4"/>
                  <a:gd name="T3" fmla="*/ 4 h 20"/>
                  <a:gd name="T4" fmla="*/ 2 w 4"/>
                  <a:gd name="T5" fmla="*/ 7 h 20"/>
                  <a:gd name="T6" fmla="*/ 4 w 4"/>
                  <a:gd name="T7" fmla="*/ 20 h 20"/>
                  <a:gd name="T8" fmla="*/ 0 60000 65536"/>
                  <a:gd name="T9" fmla="*/ 0 60000 65536"/>
                  <a:gd name="T10" fmla="*/ 0 60000 65536"/>
                  <a:gd name="T11" fmla="*/ 0 60000 65536"/>
                  <a:gd name="T12" fmla="*/ 0 w 4"/>
                  <a:gd name="T13" fmla="*/ 0 h 20"/>
                  <a:gd name="T14" fmla="*/ 4 w 4"/>
                  <a:gd name="T15" fmla="*/ 20 h 20"/>
                </a:gdLst>
                <a:ahLst/>
                <a:cxnLst>
                  <a:cxn ang="T8">
                    <a:pos x="T0" y="T1"/>
                  </a:cxn>
                  <a:cxn ang="T9">
                    <a:pos x="T2" y="T3"/>
                  </a:cxn>
                  <a:cxn ang="T10">
                    <a:pos x="T4" y="T5"/>
                  </a:cxn>
                  <a:cxn ang="T11">
                    <a:pos x="T6" y="T7"/>
                  </a:cxn>
                </a:cxnLst>
                <a:rect l="T12" t="T13" r="T14" b="T15"/>
                <a:pathLst>
                  <a:path w="4" h="20">
                    <a:moveTo>
                      <a:pt x="0" y="0"/>
                    </a:moveTo>
                    <a:lnTo>
                      <a:pt x="2" y="4"/>
                    </a:lnTo>
                    <a:lnTo>
                      <a:pt x="2" y="7"/>
                    </a:lnTo>
                    <a:lnTo>
                      <a:pt x="4"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6" name="Freeform 957"/>
              <p:cNvSpPr>
                <a:spLocks/>
              </p:cNvSpPr>
              <p:nvPr/>
            </p:nvSpPr>
            <p:spPr bwMode="auto">
              <a:xfrm>
                <a:off x="695" y="3239"/>
                <a:ext cx="3" cy="24"/>
              </a:xfrm>
              <a:custGeom>
                <a:avLst/>
                <a:gdLst>
                  <a:gd name="T0" fmla="*/ 0 w 3"/>
                  <a:gd name="T1" fmla="*/ 0 h 24"/>
                  <a:gd name="T2" fmla="*/ 2 w 3"/>
                  <a:gd name="T3" fmla="*/ 10 h 24"/>
                  <a:gd name="T4" fmla="*/ 3 w 3"/>
                  <a:gd name="T5" fmla="*/ 24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0"/>
                    </a:moveTo>
                    <a:lnTo>
                      <a:pt x="2" y="10"/>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7" name="Freeform 958"/>
              <p:cNvSpPr>
                <a:spLocks/>
              </p:cNvSpPr>
              <p:nvPr/>
            </p:nvSpPr>
            <p:spPr bwMode="auto">
              <a:xfrm>
                <a:off x="698" y="3263"/>
                <a:ext cx="3" cy="19"/>
              </a:xfrm>
              <a:custGeom>
                <a:avLst/>
                <a:gdLst>
                  <a:gd name="T0" fmla="*/ 0 w 3"/>
                  <a:gd name="T1" fmla="*/ 0 h 19"/>
                  <a:gd name="T2" fmla="*/ 2 w 3"/>
                  <a:gd name="T3" fmla="*/ 13 h 19"/>
                  <a:gd name="T4" fmla="*/ 3 w 3"/>
                  <a:gd name="T5" fmla="*/ 16 h 19"/>
                  <a:gd name="T6" fmla="*/ 3 w 3"/>
                  <a:gd name="T7" fmla="*/ 19 h 19"/>
                  <a:gd name="T8" fmla="*/ 0 60000 65536"/>
                  <a:gd name="T9" fmla="*/ 0 60000 65536"/>
                  <a:gd name="T10" fmla="*/ 0 60000 65536"/>
                  <a:gd name="T11" fmla="*/ 0 60000 65536"/>
                  <a:gd name="T12" fmla="*/ 0 w 3"/>
                  <a:gd name="T13" fmla="*/ 0 h 19"/>
                  <a:gd name="T14" fmla="*/ 3 w 3"/>
                  <a:gd name="T15" fmla="*/ 19 h 19"/>
                </a:gdLst>
                <a:ahLst/>
                <a:cxnLst>
                  <a:cxn ang="T8">
                    <a:pos x="T0" y="T1"/>
                  </a:cxn>
                  <a:cxn ang="T9">
                    <a:pos x="T2" y="T3"/>
                  </a:cxn>
                  <a:cxn ang="T10">
                    <a:pos x="T4" y="T5"/>
                  </a:cxn>
                  <a:cxn ang="T11">
                    <a:pos x="T6" y="T7"/>
                  </a:cxn>
                </a:cxnLst>
                <a:rect l="T12" t="T13" r="T14" b="T15"/>
                <a:pathLst>
                  <a:path w="3" h="19">
                    <a:moveTo>
                      <a:pt x="0" y="0"/>
                    </a:moveTo>
                    <a:lnTo>
                      <a:pt x="2" y="13"/>
                    </a:lnTo>
                    <a:lnTo>
                      <a:pt x="3" y="16"/>
                    </a:lnTo>
                    <a:lnTo>
                      <a:pt x="3" y="1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8" name="Freeform 959"/>
              <p:cNvSpPr>
                <a:spLocks/>
              </p:cNvSpPr>
              <p:nvPr/>
            </p:nvSpPr>
            <p:spPr bwMode="auto">
              <a:xfrm>
                <a:off x="701" y="3263"/>
                <a:ext cx="3" cy="19"/>
              </a:xfrm>
              <a:custGeom>
                <a:avLst/>
                <a:gdLst>
                  <a:gd name="T0" fmla="*/ 0 w 3"/>
                  <a:gd name="T1" fmla="*/ 19 h 19"/>
                  <a:gd name="T2" fmla="*/ 0 w 3"/>
                  <a:gd name="T3" fmla="*/ 16 h 19"/>
                  <a:gd name="T4" fmla="*/ 2 w 3"/>
                  <a:gd name="T5" fmla="*/ 13 h 19"/>
                  <a:gd name="T6" fmla="*/ 3 w 3"/>
                  <a:gd name="T7" fmla="*/ 0 h 19"/>
                  <a:gd name="T8" fmla="*/ 0 60000 65536"/>
                  <a:gd name="T9" fmla="*/ 0 60000 65536"/>
                  <a:gd name="T10" fmla="*/ 0 60000 65536"/>
                  <a:gd name="T11" fmla="*/ 0 60000 65536"/>
                  <a:gd name="T12" fmla="*/ 0 w 3"/>
                  <a:gd name="T13" fmla="*/ 0 h 19"/>
                  <a:gd name="T14" fmla="*/ 3 w 3"/>
                  <a:gd name="T15" fmla="*/ 19 h 19"/>
                </a:gdLst>
                <a:ahLst/>
                <a:cxnLst>
                  <a:cxn ang="T8">
                    <a:pos x="T0" y="T1"/>
                  </a:cxn>
                  <a:cxn ang="T9">
                    <a:pos x="T2" y="T3"/>
                  </a:cxn>
                  <a:cxn ang="T10">
                    <a:pos x="T4" y="T5"/>
                  </a:cxn>
                  <a:cxn ang="T11">
                    <a:pos x="T6" y="T7"/>
                  </a:cxn>
                </a:cxnLst>
                <a:rect l="T12" t="T13" r="T14" b="T15"/>
                <a:pathLst>
                  <a:path w="3" h="19">
                    <a:moveTo>
                      <a:pt x="0" y="19"/>
                    </a:moveTo>
                    <a:lnTo>
                      <a:pt x="0" y="16"/>
                    </a:ln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59" name="Freeform 960"/>
              <p:cNvSpPr>
                <a:spLocks/>
              </p:cNvSpPr>
              <p:nvPr/>
            </p:nvSpPr>
            <p:spPr bwMode="auto">
              <a:xfrm>
                <a:off x="704" y="3239"/>
                <a:ext cx="3" cy="24"/>
              </a:xfrm>
              <a:custGeom>
                <a:avLst/>
                <a:gdLst>
                  <a:gd name="T0" fmla="*/ 0 w 3"/>
                  <a:gd name="T1" fmla="*/ 24 h 24"/>
                  <a:gd name="T2" fmla="*/ 1 w 3"/>
                  <a:gd name="T3" fmla="*/ 10 h 24"/>
                  <a:gd name="T4" fmla="*/ 3 w 3"/>
                  <a:gd name="T5" fmla="*/ 0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lnTo>
                      <a:pt x="1"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0" name="Line 961"/>
              <p:cNvSpPr>
                <a:spLocks noChangeShapeType="1"/>
              </p:cNvSpPr>
              <p:nvPr/>
            </p:nvSpPr>
            <p:spPr bwMode="auto">
              <a:xfrm flipV="1">
                <a:off x="707" y="3219"/>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61" name="Freeform 962"/>
              <p:cNvSpPr>
                <a:spLocks/>
              </p:cNvSpPr>
              <p:nvPr/>
            </p:nvSpPr>
            <p:spPr bwMode="auto">
              <a:xfrm>
                <a:off x="710" y="3200"/>
                <a:ext cx="3" cy="19"/>
              </a:xfrm>
              <a:custGeom>
                <a:avLst/>
                <a:gdLst>
                  <a:gd name="T0" fmla="*/ 0 w 3"/>
                  <a:gd name="T1" fmla="*/ 19 h 19"/>
                  <a:gd name="T2" fmla="*/ 1 w 3"/>
                  <a:gd name="T3" fmla="*/ 13 h 19"/>
                  <a:gd name="T4" fmla="*/ 3 w 3"/>
                  <a:gd name="T5" fmla="*/ 0 h 19"/>
                  <a:gd name="T6" fmla="*/ 0 60000 65536"/>
                  <a:gd name="T7" fmla="*/ 0 60000 65536"/>
                  <a:gd name="T8" fmla="*/ 0 60000 65536"/>
                  <a:gd name="T9" fmla="*/ 0 w 3"/>
                  <a:gd name="T10" fmla="*/ 0 h 19"/>
                  <a:gd name="T11" fmla="*/ 3 w 3"/>
                  <a:gd name="T12" fmla="*/ 19 h 19"/>
                </a:gdLst>
                <a:ahLst/>
                <a:cxnLst>
                  <a:cxn ang="T6">
                    <a:pos x="T0" y="T1"/>
                  </a:cxn>
                  <a:cxn ang="T7">
                    <a:pos x="T2" y="T3"/>
                  </a:cxn>
                  <a:cxn ang="T8">
                    <a:pos x="T4" y="T5"/>
                  </a:cxn>
                </a:cxnLst>
                <a:rect l="T9" t="T10" r="T11" b="T12"/>
                <a:pathLst>
                  <a:path w="3" h="19">
                    <a:moveTo>
                      <a:pt x="0" y="19"/>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2" name="Freeform 963"/>
              <p:cNvSpPr>
                <a:spLocks/>
              </p:cNvSpPr>
              <p:nvPr/>
            </p:nvSpPr>
            <p:spPr bwMode="auto">
              <a:xfrm>
                <a:off x="713" y="3137"/>
                <a:ext cx="4" cy="63"/>
              </a:xfrm>
              <a:custGeom>
                <a:avLst/>
                <a:gdLst>
                  <a:gd name="T0" fmla="*/ 0 w 4"/>
                  <a:gd name="T1" fmla="*/ 63 h 63"/>
                  <a:gd name="T2" fmla="*/ 0 w 4"/>
                  <a:gd name="T3" fmla="*/ 56 h 63"/>
                  <a:gd name="T4" fmla="*/ 1 w 4"/>
                  <a:gd name="T5" fmla="*/ 46 h 63"/>
                  <a:gd name="T6" fmla="*/ 1 w 4"/>
                  <a:gd name="T7" fmla="*/ 26 h 63"/>
                  <a:gd name="T8" fmla="*/ 2 w 4"/>
                  <a:gd name="T9" fmla="*/ 16 h 63"/>
                  <a:gd name="T10" fmla="*/ 2 w 4"/>
                  <a:gd name="T11" fmla="*/ 6 h 63"/>
                  <a:gd name="T12" fmla="*/ 4 w 4"/>
                  <a:gd name="T13" fmla="*/ 3 h 63"/>
                  <a:gd name="T14" fmla="*/ 4 w 4"/>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3"/>
                  <a:gd name="T26" fmla="*/ 4 w 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3">
                    <a:moveTo>
                      <a:pt x="0" y="63"/>
                    </a:moveTo>
                    <a:lnTo>
                      <a:pt x="0" y="56"/>
                    </a:lnTo>
                    <a:lnTo>
                      <a:pt x="1" y="46"/>
                    </a:lnTo>
                    <a:lnTo>
                      <a:pt x="1" y="26"/>
                    </a:lnTo>
                    <a:lnTo>
                      <a:pt x="2" y="16"/>
                    </a:lnTo>
                    <a:lnTo>
                      <a:pt x="2" y="6"/>
                    </a:lnTo>
                    <a:lnTo>
                      <a:pt x="4"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3" name="Freeform 964"/>
              <p:cNvSpPr>
                <a:spLocks/>
              </p:cNvSpPr>
              <p:nvPr/>
            </p:nvSpPr>
            <p:spPr bwMode="auto">
              <a:xfrm>
                <a:off x="717" y="3137"/>
                <a:ext cx="3" cy="63"/>
              </a:xfrm>
              <a:custGeom>
                <a:avLst/>
                <a:gdLst>
                  <a:gd name="T0" fmla="*/ 0 w 3"/>
                  <a:gd name="T1" fmla="*/ 0 h 63"/>
                  <a:gd name="T2" fmla="*/ 0 w 3"/>
                  <a:gd name="T3" fmla="*/ 3 h 63"/>
                  <a:gd name="T4" fmla="*/ 1 w 3"/>
                  <a:gd name="T5" fmla="*/ 6 h 63"/>
                  <a:gd name="T6" fmla="*/ 1 w 3"/>
                  <a:gd name="T7" fmla="*/ 16 h 63"/>
                  <a:gd name="T8" fmla="*/ 1 w 3"/>
                  <a:gd name="T9" fmla="*/ 26 h 63"/>
                  <a:gd name="T10" fmla="*/ 3 w 3"/>
                  <a:gd name="T11" fmla="*/ 46 h 63"/>
                  <a:gd name="T12" fmla="*/ 3 w 3"/>
                  <a:gd name="T13" fmla="*/ 56 h 63"/>
                  <a:gd name="T14" fmla="*/ 3 w 3"/>
                  <a:gd name="T15" fmla="*/ 63 h 6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3"/>
                  <a:gd name="T26" fmla="*/ 3 w 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3">
                    <a:moveTo>
                      <a:pt x="0" y="0"/>
                    </a:moveTo>
                    <a:lnTo>
                      <a:pt x="0" y="3"/>
                    </a:lnTo>
                    <a:lnTo>
                      <a:pt x="1" y="6"/>
                    </a:lnTo>
                    <a:lnTo>
                      <a:pt x="1" y="16"/>
                    </a:lnTo>
                    <a:lnTo>
                      <a:pt x="1" y="26"/>
                    </a:lnTo>
                    <a:lnTo>
                      <a:pt x="3" y="46"/>
                    </a:lnTo>
                    <a:lnTo>
                      <a:pt x="3" y="56"/>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4" name="Freeform 965"/>
              <p:cNvSpPr>
                <a:spLocks/>
              </p:cNvSpPr>
              <p:nvPr/>
            </p:nvSpPr>
            <p:spPr bwMode="auto">
              <a:xfrm>
                <a:off x="720" y="3200"/>
                <a:ext cx="3" cy="19"/>
              </a:xfrm>
              <a:custGeom>
                <a:avLst/>
                <a:gdLst>
                  <a:gd name="T0" fmla="*/ 0 w 3"/>
                  <a:gd name="T1" fmla="*/ 0 h 19"/>
                  <a:gd name="T2" fmla="*/ 1 w 3"/>
                  <a:gd name="T3" fmla="*/ 13 h 19"/>
                  <a:gd name="T4" fmla="*/ 3 w 3"/>
                  <a:gd name="T5" fmla="*/ 19 h 19"/>
                  <a:gd name="T6" fmla="*/ 0 60000 65536"/>
                  <a:gd name="T7" fmla="*/ 0 60000 65536"/>
                  <a:gd name="T8" fmla="*/ 0 60000 65536"/>
                  <a:gd name="T9" fmla="*/ 0 w 3"/>
                  <a:gd name="T10" fmla="*/ 0 h 19"/>
                  <a:gd name="T11" fmla="*/ 3 w 3"/>
                  <a:gd name="T12" fmla="*/ 19 h 19"/>
                </a:gdLst>
                <a:ahLst/>
                <a:cxnLst>
                  <a:cxn ang="T6">
                    <a:pos x="T0" y="T1"/>
                  </a:cxn>
                  <a:cxn ang="T7">
                    <a:pos x="T2" y="T3"/>
                  </a:cxn>
                  <a:cxn ang="T8">
                    <a:pos x="T4" y="T5"/>
                  </a:cxn>
                </a:cxnLst>
                <a:rect l="T9" t="T10" r="T11" b="T12"/>
                <a:pathLst>
                  <a:path w="3" h="19">
                    <a:moveTo>
                      <a:pt x="0" y="0"/>
                    </a:moveTo>
                    <a:lnTo>
                      <a:pt x="1" y="13"/>
                    </a:lnTo>
                    <a:lnTo>
                      <a:pt x="3" y="1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5" name="Freeform 966"/>
              <p:cNvSpPr>
                <a:spLocks/>
              </p:cNvSpPr>
              <p:nvPr/>
            </p:nvSpPr>
            <p:spPr bwMode="auto">
              <a:xfrm>
                <a:off x="723" y="3219"/>
                <a:ext cx="2" cy="20"/>
              </a:xfrm>
              <a:custGeom>
                <a:avLst/>
                <a:gdLst>
                  <a:gd name="T0" fmla="*/ 0 w 2"/>
                  <a:gd name="T1" fmla="*/ 0 h 20"/>
                  <a:gd name="T2" fmla="*/ 0 w 2"/>
                  <a:gd name="T3" fmla="*/ 7 h 20"/>
                  <a:gd name="T4" fmla="*/ 1 w 2"/>
                  <a:gd name="T5" fmla="*/ 14 h 20"/>
                  <a:gd name="T6" fmla="*/ 2 w 2"/>
                  <a:gd name="T7" fmla="*/ 20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0" y="0"/>
                    </a:moveTo>
                    <a:lnTo>
                      <a:pt x="0" y="7"/>
                    </a:lnTo>
                    <a:lnTo>
                      <a:pt x="1" y="14"/>
                    </a:lnTo>
                    <a:lnTo>
                      <a:pt x="2"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6" name="Freeform 967"/>
              <p:cNvSpPr>
                <a:spLocks/>
              </p:cNvSpPr>
              <p:nvPr/>
            </p:nvSpPr>
            <p:spPr bwMode="auto">
              <a:xfrm>
                <a:off x="725" y="3200"/>
                <a:ext cx="3" cy="39"/>
              </a:xfrm>
              <a:custGeom>
                <a:avLst/>
                <a:gdLst>
                  <a:gd name="T0" fmla="*/ 0 w 3"/>
                  <a:gd name="T1" fmla="*/ 39 h 39"/>
                  <a:gd name="T2" fmla="*/ 0 w 3"/>
                  <a:gd name="T3" fmla="*/ 33 h 39"/>
                  <a:gd name="T4" fmla="*/ 2 w 3"/>
                  <a:gd name="T5" fmla="*/ 23 h 39"/>
                  <a:gd name="T6" fmla="*/ 3 w 3"/>
                  <a:gd name="T7" fmla="*/ 10 h 39"/>
                  <a:gd name="T8" fmla="*/ 3 w 3"/>
                  <a:gd name="T9" fmla="*/ 0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39"/>
                    </a:moveTo>
                    <a:lnTo>
                      <a:pt x="0" y="33"/>
                    </a:lnTo>
                    <a:lnTo>
                      <a:pt x="2"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7" name="Freeform 968"/>
              <p:cNvSpPr>
                <a:spLocks/>
              </p:cNvSpPr>
              <p:nvPr/>
            </p:nvSpPr>
            <p:spPr bwMode="auto">
              <a:xfrm>
                <a:off x="728" y="3176"/>
                <a:ext cx="3" cy="24"/>
              </a:xfrm>
              <a:custGeom>
                <a:avLst/>
                <a:gdLst>
                  <a:gd name="T0" fmla="*/ 0 w 3"/>
                  <a:gd name="T1" fmla="*/ 24 h 24"/>
                  <a:gd name="T2" fmla="*/ 2 w 3"/>
                  <a:gd name="T3" fmla="*/ 10 h 24"/>
                  <a:gd name="T4" fmla="*/ 3 w 3"/>
                  <a:gd name="T5" fmla="*/ 0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8" name="Freeform 969"/>
              <p:cNvSpPr>
                <a:spLocks/>
              </p:cNvSpPr>
              <p:nvPr/>
            </p:nvSpPr>
            <p:spPr bwMode="auto">
              <a:xfrm>
                <a:off x="731" y="3156"/>
                <a:ext cx="3" cy="20"/>
              </a:xfrm>
              <a:custGeom>
                <a:avLst/>
                <a:gdLst>
                  <a:gd name="T0" fmla="*/ 0 w 3"/>
                  <a:gd name="T1" fmla="*/ 20 h 20"/>
                  <a:gd name="T2" fmla="*/ 2 w 3"/>
                  <a:gd name="T3" fmla="*/ 10 h 20"/>
                  <a:gd name="T4" fmla="*/ 2 w 3"/>
                  <a:gd name="T5" fmla="*/ 4 h 20"/>
                  <a:gd name="T6" fmla="*/ 3 w 3"/>
                  <a:gd name="T7" fmla="*/ 0 h 20"/>
                  <a:gd name="T8" fmla="*/ 0 60000 65536"/>
                  <a:gd name="T9" fmla="*/ 0 60000 65536"/>
                  <a:gd name="T10" fmla="*/ 0 60000 65536"/>
                  <a:gd name="T11" fmla="*/ 0 60000 65536"/>
                  <a:gd name="T12" fmla="*/ 0 w 3"/>
                  <a:gd name="T13" fmla="*/ 0 h 20"/>
                  <a:gd name="T14" fmla="*/ 3 w 3"/>
                  <a:gd name="T15" fmla="*/ 20 h 20"/>
                </a:gdLst>
                <a:ahLst/>
                <a:cxnLst>
                  <a:cxn ang="T8">
                    <a:pos x="T0" y="T1"/>
                  </a:cxn>
                  <a:cxn ang="T9">
                    <a:pos x="T2" y="T3"/>
                  </a:cxn>
                  <a:cxn ang="T10">
                    <a:pos x="T4" y="T5"/>
                  </a:cxn>
                  <a:cxn ang="T11">
                    <a:pos x="T6" y="T7"/>
                  </a:cxn>
                </a:cxnLst>
                <a:rect l="T12" t="T13" r="T14" b="T15"/>
                <a:pathLst>
                  <a:path w="3" h="20">
                    <a:moveTo>
                      <a:pt x="0" y="20"/>
                    </a:moveTo>
                    <a:lnTo>
                      <a:pt x="2" y="10"/>
                    </a:lnTo>
                    <a:lnTo>
                      <a:pt x="2"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69" name="Freeform 970"/>
              <p:cNvSpPr>
                <a:spLocks/>
              </p:cNvSpPr>
              <p:nvPr/>
            </p:nvSpPr>
            <p:spPr bwMode="auto">
              <a:xfrm>
                <a:off x="734" y="3156"/>
                <a:ext cx="4" cy="4"/>
              </a:xfrm>
              <a:custGeom>
                <a:avLst/>
                <a:gdLst>
                  <a:gd name="T0" fmla="*/ 0 w 4"/>
                  <a:gd name="T1" fmla="*/ 0 h 4"/>
                  <a:gd name="T2" fmla="*/ 1 w 4"/>
                  <a:gd name="T3" fmla="*/ 0 h 4"/>
                  <a:gd name="T4" fmla="*/ 1 w 4"/>
                  <a:gd name="T5" fmla="*/ 0 h 4"/>
                  <a:gd name="T6" fmla="*/ 3 w 4"/>
                  <a:gd name="T7" fmla="*/ 4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0"/>
                    </a:lnTo>
                    <a:lnTo>
                      <a:pt x="3" y="4"/>
                    </a:lnTo>
                    <a:lnTo>
                      <a:pt x="4" y="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0" name="Freeform 971"/>
              <p:cNvSpPr>
                <a:spLocks/>
              </p:cNvSpPr>
              <p:nvPr/>
            </p:nvSpPr>
            <p:spPr bwMode="auto">
              <a:xfrm>
                <a:off x="738" y="3143"/>
                <a:ext cx="3" cy="17"/>
              </a:xfrm>
              <a:custGeom>
                <a:avLst/>
                <a:gdLst>
                  <a:gd name="T0" fmla="*/ 0 w 3"/>
                  <a:gd name="T1" fmla="*/ 17 h 17"/>
                  <a:gd name="T2" fmla="*/ 2 w 3"/>
                  <a:gd name="T3" fmla="*/ 10 h 17"/>
                  <a:gd name="T4" fmla="*/ 3 w 3"/>
                  <a:gd name="T5" fmla="*/ 0 h 17"/>
                  <a:gd name="T6" fmla="*/ 0 60000 65536"/>
                  <a:gd name="T7" fmla="*/ 0 60000 65536"/>
                  <a:gd name="T8" fmla="*/ 0 60000 65536"/>
                  <a:gd name="T9" fmla="*/ 0 w 3"/>
                  <a:gd name="T10" fmla="*/ 0 h 17"/>
                  <a:gd name="T11" fmla="*/ 3 w 3"/>
                  <a:gd name="T12" fmla="*/ 17 h 17"/>
                </a:gdLst>
                <a:ahLst/>
                <a:cxnLst>
                  <a:cxn ang="T6">
                    <a:pos x="T0" y="T1"/>
                  </a:cxn>
                  <a:cxn ang="T7">
                    <a:pos x="T2" y="T3"/>
                  </a:cxn>
                  <a:cxn ang="T8">
                    <a:pos x="T4" y="T5"/>
                  </a:cxn>
                </a:cxnLst>
                <a:rect l="T9" t="T10" r="T11" b="T12"/>
                <a:pathLst>
                  <a:path w="3" h="17">
                    <a:moveTo>
                      <a:pt x="0" y="17"/>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1" name="Freeform 972"/>
              <p:cNvSpPr>
                <a:spLocks/>
              </p:cNvSpPr>
              <p:nvPr/>
            </p:nvSpPr>
            <p:spPr bwMode="auto">
              <a:xfrm>
                <a:off x="741" y="3110"/>
                <a:ext cx="3" cy="33"/>
              </a:xfrm>
              <a:custGeom>
                <a:avLst/>
                <a:gdLst>
                  <a:gd name="T0" fmla="*/ 0 w 3"/>
                  <a:gd name="T1" fmla="*/ 33 h 33"/>
                  <a:gd name="T2" fmla="*/ 0 w 3"/>
                  <a:gd name="T3" fmla="*/ 27 h 33"/>
                  <a:gd name="T4" fmla="*/ 2 w 3"/>
                  <a:gd name="T5" fmla="*/ 17 h 33"/>
                  <a:gd name="T6" fmla="*/ 3 w 3"/>
                  <a:gd name="T7" fmla="*/ 7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7"/>
                    </a:lnTo>
                    <a:lnTo>
                      <a:pt x="2"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2" name="Freeform 973"/>
              <p:cNvSpPr>
                <a:spLocks/>
              </p:cNvSpPr>
              <p:nvPr/>
            </p:nvSpPr>
            <p:spPr bwMode="auto">
              <a:xfrm>
                <a:off x="744" y="3103"/>
                <a:ext cx="3" cy="7"/>
              </a:xfrm>
              <a:custGeom>
                <a:avLst/>
                <a:gdLst>
                  <a:gd name="T0" fmla="*/ 0 w 3"/>
                  <a:gd name="T1" fmla="*/ 7 h 7"/>
                  <a:gd name="T2" fmla="*/ 1 w 3"/>
                  <a:gd name="T3" fmla="*/ 0 h 7"/>
                  <a:gd name="T4" fmla="*/ 3 w 3"/>
                  <a:gd name="T5" fmla="*/ 0 h 7"/>
                  <a:gd name="T6" fmla="*/ 3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7"/>
                    </a:moveTo>
                    <a:lnTo>
                      <a:pt x="1"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3" name="Freeform 974"/>
              <p:cNvSpPr>
                <a:spLocks/>
              </p:cNvSpPr>
              <p:nvPr/>
            </p:nvSpPr>
            <p:spPr bwMode="auto">
              <a:xfrm>
                <a:off x="747" y="3103"/>
                <a:ext cx="3" cy="50"/>
              </a:xfrm>
              <a:custGeom>
                <a:avLst/>
                <a:gdLst>
                  <a:gd name="T0" fmla="*/ 0 w 3"/>
                  <a:gd name="T1" fmla="*/ 0 h 50"/>
                  <a:gd name="T2" fmla="*/ 0 w 3"/>
                  <a:gd name="T3" fmla="*/ 10 h 50"/>
                  <a:gd name="T4" fmla="*/ 1 w 3"/>
                  <a:gd name="T5" fmla="*/ 24 h 50"/>
                  <a:gd name="T6" fmla="*/ 3 w 3"/>
                  <a:gd name="T7" fmla="*/ 40 h 50"/>
                  <a:gd name="T8" fmla="*/ 3 w 3"/>
                  <a:gd name="T9" fmla="*/ 5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0"/>
                    </a:moveTo>
                    <a:lnTo>
                      <a:pt x="0" y="10"/>
                    </a:lnTo>
                    <a:lnTo>
                      <a:pt x="1" y="24"/>
                    </a:lnTo>
                    <a:lnTo>
                      <a:pt x="3" y="40"/>
                    </a:lnTo>
                    <a:lnTo>
                      <a:pt x="3" y="5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4" name="Freeform 975"/>
              <p:cNvSpPr>
                <a:spLocks/>
              </p:cNvSpPr>
              <p:nvPr/>
            </p:nvSpPr>
            <p:spPr bwMode="auto">
              <a:xfrm>
                <a:off x="750" y="3153"/>
                <a:ext cx="2" cy="10"/>
              </a:xfrm>
              <a:custGeom>
                <a:avLst/>
                <a:gdLst>
                  <a:gd name="T0" fmla="*/ 0 w 2"/>
                  <a:gd name="T1" fmla="*/ 0 h 10"/>
                  <a:gd name="T2" fmla="*/ 1 w 2"/>
                  <a:gd name="T3" fmla="*/ 7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1" y="7"/>
                    </a:lnTo>
                    <a:lnTo>
                      <a:pt x="2" y="1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5" name="Freeform 976"/>
              <p:cNvSpPr>
                <a:spLocks/>
              </p:cNvSpPr>
              <p:nvPr/>
            </p:nvSpPr>
            <p:spPr bwMode="auto">
              <a:xfrm>
                <a:off x="752" y="3163"/>
                <a:ext cx="3" cy="20"/>
              </a:xfrm>
              <a:custGeom>
                <a:avLst/>
                <a:gdLst>
                  <a:gd name="T0" fmla="*/ 0 w 3"/>
                  <a:gd name="T1" fmla="*/ 0 h 20"/>
                  <a:gd name="T2" fmla="*/ 0 w 3"/>
                  <a:gd name="T3" fmla="*/ 3 h 20"/>
                  <a:gd name="T4" fmla="*/ 2 w 3"/>
                  <a:gd name="T5" fmla="*/ 10 h 20"/>
                  <a:gd name="T6" fmla="*/ 2 w 3"/>
                  <a:gd name="T7" fmla="*/ 17 h 20"/>
                  <a:gd name="T8" fmla="*/ 3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0" y="0"/>
                    </a:moveTo>
                    <a:lnTo>
                      <a:pt x="0" y="3"/>
                    </a:lnTo>
                    <a:lnTo>
                      <a:pt x="2" y="10"/>
                    </a:lnTo>
                    <a:lnTo>
                      <a:pt x="2" y="17"/>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6" name="Freeform 977"/>
              <p:cNvSpPr>
                <a:spLocks/>
              </p:cNvSpPr>
              <p:nvPr/>
            </p:nvSpPr>
            <p:spPr bwMode="auto">
              <a:xfrm>
                <a:off x="755" y="3173"/>
                <a:ext cx="5" cy="10"/>
              </a:xfrm>
              <a:custGeom>
                <a:avLst/>
                <a:gdLst>
                  <a:gd name="T0" fmla="*/ 0 w 5"/>
                  <a:gd name="T1" fmla="*/ 10 h 10"/>
                  <a:gd name="T2" fmla="*/ 2 w 5"/>
                  <a:gd name="T3" fmla="*/ 10 h 10"/>
                  <a:gd name="T4" fmla="*/ 2 w 5"/>
                  <a:gd name="T5" fmla="*/ 7 h 10"/>
                  <a:gd name="T6" fmla="*/ 5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10"/>
                    </a:moveTo>
                    <a:lnTo>
                      <a:pt x="2" y="10"/>
                    </a:lnTo>
                    <a:lnTo>
                      <a:pt x="2" y="7"/>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7" name="Freeform 978"/>
              <p:cNvSpPr>
                <a:spLocks/>
              </p:cNvSpPr>
              <p:nvPr/>
            </p:nvSpPr>
            <p:spPr bwMode="auto">
              <a:xfrm>
                <a:off x="760" y="3160"/>
                <a:ext cx="2" cy="13"/>
              </a:xfrm>
              <a:custGeom>
                <a:avLst/>
                <a:gdLst>
                  <a:gd name="T0" fmla="*/ 0 w 2"/>
                  <a:gd name="T1" fmla="*/ 13 h 13"/>
                  <a:gd name="T2" fmla="*/ 1 w 2"/>
                  <a:gd name="T3" fmla="*/ 6 h 13"/>
                  <a:gd name="T4" fmla="*/ 2 w 2"/>
                  <a:gd name="T5" fmla="*/ 0 h 13"/>
                  <a:gd name="T6" fmla="*/ 0 60000 65536"/>
                  <a:gd name="T7" fmla="*/ 0 60000 65536"/>
                  <a:gd name="T8" fmla="*/ 0 60000 65536"/>
                  <a:gd name="T9" fmla="*/ 0 w 2"/>
                  <a:gd name="T10" fmla="*/ 0 h 13"/>
                  <a:gd name="T11" fmla="*/ 2 w 2"/>
                  <a:gd name="T12" fmla="*/ 13 h 13"/>
                </a:gdLst>
                <a:ahLst/>
                <a:cxnLst>
                  <a:cxn ang="T6">
                    <a:pos x="T0" y="T1"/>
                  </a:cxn>
                  <a:cxn ang="T7">
                    <a:pos x="T2" y="T3"/>
                  </a:cxn>
                  <a:cxn ang="T8">
                    <a:pos x="T4" y="T5"/>
                  </a:cxn>
                </a:cxnLst>
                <a:rect l="T9" t="T10" r="T11" b="T12"/>
                <a:pathLst>
                  <a:path w="2" h="13">
                    <a:moveTo>
                      <a:pt x="0" y="13"/>
                    </a:moveTo>
                    <a:lnTo>
                      <a:pt x="1"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8" name="Freeform 979"/>
              <p:cNvSpPr>
                <a:spLocks/>
              </p:cNvSpPr>
              <p:nvPr/>
            </p:nvSpPr>
            <p:spPr bwMode="auto">
              <a:xfrm>
                <a:off x="762" y="3133"/>
                <a:ext cx="3" cy="27"/>
              </a:xfrm>
              <a:custGeom>
                <a:avLst/>
                <a:gdLst>
                  <a:gd name="T0" fmla="*/ 0 w 3"/>
                  <a:gd name="T1" fmla="*/ 27 h 27"/>
                  <a:gd name="T2" fmla="*/ 2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79" name="Freeform 980"/>
              <p:cNvSpPr>
                <a:spLocks/>
              </p:cNvSpPr>
              <p:nvPr/>
            </p:nvSpPr>
            <p:spPr bwMode="auto">
              <a:xfrm>
                <a:off x="765" y="3110"/>
                <a:ext cx="3" cy="23"/>
              </a:xfrm>
              <a:custGeom>
                <a:avLst/>
                <a:gdLst>
                  <a:gd name="T0" fmla="*/ 0 w 3"/>
                  <a:gd name="T1" fmla="*/ 23 h 23"/>
                  <a:gd name="T2" fmla="*/ 0 w 3"/>
                  <a:gd name="T3" fmla="*/ 17 h 23"/>
                  <a:gd name="T4" fmla="*/ 2 w 3"/>
                  <a:gd name="T5" fmla="*/ 7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7"/>
                    </a:lnTo>
                    <a:lnTo>
                      <a:pt x="2" y="7"/>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0" name="Freeform 981"/>
              <p:cNvSpPr>
                <a:spLocks/>
              </p:cNvSpPr>
              <p:nvPr/>
            </p:nvSpPr>
            <p:spPr bwMode="auto">
              <a:xfrm>
                <a:off x="768" y="3110"/>
                <a:ext cx="3" cy="30"/>
              </a:xfrm>
              <a:custGeom>
                <a:avLst/>
                <a:gdLst>
                  <a:gd name="T0" fmla="*/ 0 w 3"/>
                  <a:gd name="T1" fmla="*/ 0 h 30"/>
                  <a:gd name="T2" fmla="*/ 0 w 3"/>
                  <a:gd name="T3" fmla="*/ 3 h 30"/>
                  <a:gd name="T4" fmla="*/ 2 w 3"/>
                  <a:gd name="T5" fmla="*/ 13 h 30"/>
                  <a:gd name="T6" fmla="*/ 3 w 3"/>
                  <a:gd name="T7" fmla="*/ 23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3"/>
                    </a:lnTo>
                    <a:lnTo>
                      <a:pt x="2" y="13"/>
                    </a:lnTo>
                    <a:lnTo>
                      <a:pt x="3" y="23"/>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1" name="Freeform 982"/>
              <p:cNvSpPr>
                <a:spLocks/>
              </p:cNvSpPr>
              <p:nvPr/>
            </p:nvSpPr>
            <p:spPr bwMode="auto">
              <a:xfrm>
                <a:off x="771" y="3140"/>
                <a:ext cx="3" cy="20"/>
              </a:xfrm>
              <a:custGeom>
                <a:avLst/>
                <a:gdLst>
                  <a:gd name="T0" fmla="*/ 0 w 3"/>
                  <a:gd name="T1" fmla="*/ 0 h 20"/>
                  <a:gd name="T2" fmla="*/ 1 w 3"/>
                  <a:gd name="T3" fmla="*/ 10 h 20"/>
                  <a:gd name="T4" fmla="*/ 3 w 3"/>
                  <a:gd name="T5" fmla="*/ 2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0"/>
                    </a:moveTo>
                    <a:lnTo>
                      <a:pt x="1" y="10"/>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2" name="Freeform 983"/>
              <p:cNvSpPr>
                <a:spLocks/>
              </p:cNvSpPr>
              <p:nvPr/>
            </p:nvSpPr>
            <p:spPr bwMode="auto">
              <a:xfrm>
                <a:off x="774" y="3160"/>
                <a:ext cx="3" cy="23"/>
              </a:xfrm>
              <a:custGeom>
                <a:avLst/>
                <a:gdLst>
                  <a:gd name="T0" fmla="*/ 0 w 3"/>
                  <a:gd name="T1" fmla="*/ 0 h 23"/>
                  <a:gd name="T2" fmla="*/ 1 w 3"/>
                  <a:gd name="T3" fmla="*/ 10 h 23"/>
                  <a:gd name="T4" fmla="*/ 3 w 3"/>
                  <a:gd name="T5" fmla="*/ 23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0"/>
                    </a:moveTo>
                    <a:lnTo>
                      <a:pt x="1" y="1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3" name="Freeform 984"/>
              <p:cNvSpPr>
                <a:spLocks/>
              </p:cNvSpPr>
              <p:nvPr/>
            </p:nvSpPr>
            <p:spPr bwMode="auto">
              <a:xfrm>
                <a:off x="777" y="3183"/>
                <a:ext cx="3" cy="43"/>
              </a:xfrm>
              <a:custGeom>
                <a:avLst/>
                <a:gdLst>
                  <a:gd name="T0" fmla="*/ 0 w 3"/>
                  <a:gd name="T1" fmla="*/ 0 h 43"/>
                  <a:gd name="T2" fmla="*/ 0 w 3"/>
                  <a:gd name="T3" fmla="*/ 10 h 43"/>
                  <a:gd name="T4" fmla="*/ 1 w 3"/>
                  <a:gd name="T5" fmla="*/ 27 h 43"/>
                  <a:gd name="T6" fmla="*/ 1 w 3"/>
                  <a:gd name="T7" fmla="*/ 36 h 43"/>
                  <a:gd name="T8" fmla="*/ 3 w 3"/>
                  <a:gd name="T9" fmla="*/ 43 h 43"/>
                  <a:gd name="T10" fmla="*/ 3 w 3"/>
                  <a:gd name="T11" fmla="*/ 43 h 43"/>
                  <a:gd name="T12" fmla="*/ 0 60000 65536"/>
                  <a:gd name="T13" fmla="*/ 0 60000 65536"/>
                  <a:gd name="T14" fmla="*/ 0 60000 65536"/>
                  <a:gd name="T15" fmla="*/ 0 60000 65536"/>
                  <a:gd name="T16" fmla="*/ 0 60000 65536"/>
                  <a:gd name="T17" fmla="*/ 0 60000 65536"/>
                  <a:gd name="T18" fmla="*/ 0 w 3"/>
                  <a:gd name="T19" fmla="*/ 0 h 43"/>
                  <a:gd name="T20" fmla="*/ 3 w 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 h="43">
                    <a:moveTo>
                      <a:pt x="0" y="0"/>
                    </a:moveTo>
                    <a:lnTo>
                      <a:pt x="0" y="10"/>
                    </a:lnTo>
                    <a:lnTo>
                      <a:pt x="1" y="27"/>
                    </a:lnTo>
                    <a:lnTo>
                      <a:pt x="1" y="36"/>
                    </a:lnTo>
                    <a:lnTo>
                      <a:pt x="3" y="4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4" name="Freeform 985"/>
              <p:cNvSpPr>
                <a:spLocks/>
              </p:cNvSpPr>
              <p:nvPr/>
            </p:nvSpPr>
            <p:spPr bwMode="auto">
              <a:xfrm>
                <a:off x="780" y="3183"/>
                <a:ext cx="4" cy="43"/>
              </a:xfrm>
              <a:custGeom>
                <a:avLst/>
                <a:gdLst>
                  <a:gd name="T0" fmla="*/ 0 w 4"/>
                  <a:gd name="T1" fmla="*/ 43 h 43"/>
                  <a:gd name="T2" fmla="*/ 0 w 4"/>
                  <a:gd name="T3" fmla="*/ 43 h 43"/>
                  <a:gd name="T4" fmla="*/ 1 w 4"/>
                  <a:gd name="T5" fmla="*/ 36 h 43"/>
                  <a:gd name="T6" fmla="*/ 1 w 4"/>
                  <a:gd name="T7" fmla="*/ 23 h 43"/>
                  <a:gd name="T8" fmla="*/ 2 w 4"/>
                  <a:gd name="T9" fmla="*/ 10 h 43"/>
                  <a:gd name="T10" fmla="*/ 4 w 4"/>
                  <a:gd name="T11" fmla="*/ 3 h 43"/>
                  <a:gd name="T12" fmla="*/ 4 w 4"/>
                  <a:gd name="T13" fmla="*/ 0 h 43"/>
                  <a:gd name="T14" fmla="*/ 0 60000 65536"/>
                  <a:gd name="T15" fmla="*/ 0 60000 65536"/>
                  <a:gd name="T16" fmla="*/ 0 60000 65536"/>
                  <a:gd name="T17" fmla="*/ 0 60000 65536"/>
                  <a:gd name="T18" fmla="*/ 0 60000 65536"/>
                  <a:gd name="T19" fmla="*/ 0 60000 65536"/>
                  <a:gd name="T20" fmla="*/ 0 60000 65536"/>
                  <a:gd name="T21" fmla="*/ 0 w 4"/>
                  <a:gd name="T22" fmla="*/ 0 h 43"/>
                  <a:gd name="T23" fmla="*/ 4 w 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3">
                    <a:moveTo>
                      <a:pt x="0" y="43"/>
                    </a:moveTo>
                    <a:lnTo>
                      <a:pt x="0" y="43"/>
                    </a:lnTo>
                    <a:lnTo>
                      <a:pt x="1" y="36"/>
                    </a:lnTo>
                    <a:lnTo>
                      <a:pt x="1" y="23"/>
                    </a:lnTo>
                    <a:lnTo>
                      <a:pt x="2" y="10"/>
                    </a:lnTo>
                    <a:lnTo>
                      <a:pt x="4"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5" name="Freeform 986"/>
              <p:cNvSpPr>
                <a:spLocks/>
              </p:cNvSpPr>
              <p:nvPr/>
            </p:nvSpPr>
            <p:spPr bwMode="auto">
              <a:xfrm>
                <a:off x="784" y="3180"/>
                <a:ext cx="3" cy="3"/>
              </a:xfrm>
              <a:custGeom>
                <a:avLst/>
                <a:gdLst>
                  <a:gd name="T0" fmla="*/ 0 w 3"/>
                  <a:gd name="T1" fmla="*/ 3 h 3"/>
                  <a:gd name="T2" fmla="*/ 1 w 3"/>
                  <a:gd name="T3" fmla="*/ 0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1"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6" name="Freeform 987"/>
              <p:cNvSpPr>
                <a:spLocks/>
              </p:cNvSpPr>
              <p:nvPr/>
            </p:nvSpPr>
            <p:spPr bwMode="auto">
              <a:xfrm>
                <a:off x="787" y="3143"/>
                <a:ext cx="3" cy="37"/>
              </a:xfrm>
              <a:custGeom>
                <a:avLst/>
                <a:gdLst>
                  <a:gd name="T0" fmla="*/ 0 w 3"/>
                  <a:gd name="T1" fmla="*/ 37 h 37"/>
                  <a:gd name="T2" fmla="*/ 0 w 3"/>
                  <a:gd name="T3" fmla="*/ 30 h 37"/>
                  <a:gd name="T4" fmla="*/ 1 w 3"/>
                  <a:gd name="T5" fmla="*/ 20 h 37"/>
                  <a:gd name="T6" fmla="*/ 3 w 3"/>
                  <a:gd name="T7" fmla="*/ 0 h 37"/>
                  <a:gd name="T8" fmla="*/ 0 60000 65536"/>
                  <a:gd name="T9" fmla="*/ 0 60000 65536"/>
                  <a:gd name="T10" fmla="*/ 0 60000 65536"/>
                  <a:gd name="T11" fmla="*/ 0 60000 65536"/>
                  <a:gd name="T12" fmla="*/ 0 w 3"/>
                  <a:gd name="T13" fmla="*/ 0 h 37"/>
                  <a:gd name="T14" fmla="*/ 3 w 3"/>
                  <a:gd name="T15" fmla="*/ 37 h 37"/>
                </a:gdLst>
                <a:ahLst/>
                <a:cxnLst>
                  <a:cxn ang="T8">
                    <a:pos x="T0" y="T1"/>
                  </a:cxn>
                  <a:cxn ang="T9">
                    <a:pos x="T2" y="T3"/>
                  </a:cxn>
                  <a:cxn ang="T10">
                    <a:pos x="T4" y="T5"/>
                  </a:cxn>
                  <a:cxn ang="T11">
                    <a:pos x="T6" y="T7"/>
                  </a:cxn>
                </a:cxnLst>
                <a:rect l="T12" t="T13" r="T14" b="T15"/>
                <a:pathLst>
                  <a:path w="3" h="37">
                    <a:moveTo>
                      <a:pt x="0" y="37"/>
                    </a:moveTo>
                    <a:lnTo>
                      <a:pt x="0" y="30"/>
                    </a:lnTo>
                    <a:lnTo>
                      <a:pt x="1" y="2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7" name="Freeform 988"/>
              <p:cNvSpPr>
                <a:spLocks/>
              </p:cNvSpPr>
              <p:nvPr/>
            </p:nvSpPr>
            <p:spPr bwMode="auto">
              <a:xfrm>
                <a:off x="790" y="3110"/>
                <a:ext cx="2" cy="33"/>
              </a:xfrm>
              <a:custGeom>
                <a:avLst/>
                <a:gdLst>
                  <a:gd name="T0" fmla="*/ 0 w 2"/>
                  <a:gd name="T1" fmla="*/ 33 h 33"/>
                  <a:gd name="T2" fmla="*/ 0 w 2"/>
                  <a:gd name="T3" fmla="*/ 23 h 33"/>
                  <a:gd name="T4" fmla="*/ 1 w 2"/>
                  <a:gd name="T5" fmla="*/ 13 h 33"/>
                  <a:gd name="T6" fmla="*/ 2 w 2"/>
                  <a:gd name="T7" fmla="*/ 3 h 33"/>
                  <a:gd name="T8" fmla="*/ 2 w 2"/>
                  <a:gd name="T9" fmla="*/ 0 h 33"/>
                  <a:gd name="T10" fmla="*/ 0 60000 65536"/>
                  <a:gd name="T11" fmla="*/ 0 60000 65536"/>
                  <a:gd name="T12" fmla="*/ 0 60000 65536"/>
                  <a:gd name="T13" fmla="*/ 0 60000 65536"/>
                  <a:gd name="T14" fmla="*/ 0 60000 65536"/>
                  <a:gd name="T15" fmla="*/ 0 w 2"/>
                  <a:gd name="T16" fmla="*/ 0 h 33"/>
                  <a:gd name="T17" fmla="*/ 2 w 2"/>
                  <a:gd name="T18" fmla="*/ 33 h 33"/>
                </a:gdLst>
                <a:ahLst/>
                <a:cxnLst>
                  <a:cxn ang="T10">
                    <a:pos x="T0" y="T1"/>
                  </a:cxn>
                  <a:cxn ang="T11">
                    <a:pos x="T2" y="T3"/>
                  </a:cxn>
                  <a:cxn ang="T12">
                    <a:pos x="T4" y="T5"/>
                  </a:cxn>
                  <a:cxn ang="T13">
                    <a:pos x="T6" y="T7"/>
                  </a:cxn>
                  <a:cxn ang="T14">
                    <a:pos x="T8" y="T9"/>
                  </a:cxn>
                </a:cxnLst>
                <a:rect l="T15" t="T16" r="T17" b="T18"/>
                <a:pathLst>
                  <a:path w="2" h="33">
                    <a:moveTo>
                      <a:pt x="0" y="33"/>
                    </a:moveTo>
                    <a:lnTo>
                      <a:pt x="0" y="23"/>
                    </a:lnTo>
                    <a:lnTo>
                      <a:pt x="1" y="13"/>
                    </a:lnTo>
                    <a:lnTo>
                      <a:pt x="2"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8" name="Freeform 989"/>
              <p:cNvSpPr>
                <a:spLocks/>
              </p:cNvSpPr>
              <p:nvPr/>
            </p:nvSpPr>
            <p:spPr bwMode="auto">
              <a:xfrm>
                <a:off x="792" y="3110"/>
                <a:ext cx="3" cy="20"/>
              </a:xfrm>
              <a:custGeom>
                <a:avLst/>
                <a:gdLst>
                  <a:gd name="T0" fmla="*/ 0 w 3"/>
                  <a:gd name="T1" fmla="*/ 0 h 20"/>
                  <a:gd name="T2" fmla="*/ 0 w 3"/>
                  <a:gd name="T3" fmla="*/ 0 h 20"/>
                  <a:gd name="T4" fmla="*/ 2 w 3"/>
                  <a:gd name="T5" fmla="*/ 7 h 20"/>
                  <a:gd name="T6" fmla="*/ 3 w 3"/>
                  <a:gd name="T7" fmla="*/ 13 h 20"/>
                  <a:gd name="T8" fmla="*/ 3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0" y="0"/>
                    </a:moveTo>
                    <a:lnTo>
                      <a:pt x="0" y="0"/>
                    </a:lnTo>
                    <a:lnTo>
                      <a:pt x="2" y="7"/>
                    </a:lnTo>
                    <a:lnTo>
                      <a:pt x="3" y="13"/>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89" name="Freeform 990"/>
              <p:cNvSpPr>
                <a:spLocks/>
              </p:cNvSpPr>
              <p:nvPr/>
            </p:nvSpPr>
            <p:spPr bwMode="auto">
              <a:xfrm>
                <a:off x="795" y="3130"/>
                <a:ext cx="3" cy="23"/>
              </a:xfrm>
              <a:custGeom>
                <a:avLst/>
                <a:gdLst>
                  <a:gd name="T0" fmla="*/ 0 w 3"/>
                  <a:gd name="T1" fmla="*/ 0 h 23"/>
                  <a:gd name="T2" fmla="*/ 2 w 3"/>
                  <a:gd name="T3" fmla="*/ 10 h 23"/>
                  <a:gd name="T4" fmla="*/ 3 w 3"/>
                  <a:gd name="T5" fmla="*/ 23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0"/>
                    </a:moveTo>
                    <a:lnTo>
                      <a:pt x="2" y="1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0" name="Freeform 991"/>
              <p:cNvSpPr>
                <a:spLocks/>
              </p:cNvSpPr>
              <p:nvPr/>
            </p:nvSpPr>
            <p:spPr bwMode="auto">
              <a:xfrm>
                <a:off x="798" y="3153"/>
                <a:ext cx="3" cy="20"/>
              </a:xfrm>
              <a:custGeom>
                <a:avLst/>
                <a:gdLst>
                  <a:gd name="T0" fmla="*/ 0 w 3"/>
                  <a:gd name="T1" fmla="*/ 0 h 20"/>
                  <a:gd name="T2" fmla="*/ 2 w 3"/>
                  <a:gd name="T3" fmla="*/ 10 h 20"/>
                  <a:gd name="T4" fmla="*/ 3 w 3"/>
                  <a:gd name="T5" fmla="*/ 2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0"/>
                    </a:moveTo>
                    <a:lnTo>
                      <a:pt x="2" y="10"/>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1" name="Freeform 992"/>
              <p:cNvSpPr>
                <a:spLocks/>
              </p:cNvSpPr>
              <p:nvPr/>
            </p:nvSpPr>
            <p:spPr bwMode="auto">
              <a:xfrm>
                <a:off x="801" y="3173"/>
                <a:ext cx="4" cy="27"/>
              </a:xfrm>
              <a:custGeom>
                <a:avLst/>
                <a:gdLst>
                  <a:gd name="T0" fmla="*/ 0 w 4"/>
                  <a:gd name="T1" fmla="*/ 0 h 27"/>
                  <a:gd name="T2" fmla="*/ 1 w 4"/>
                  <a:gd name="T3" fmla="*/ 7 h 27"/>
                  <a:gd name="T4" fmla="*/ 1 w 4"/>
                  <a:gd name="T5" fmla="*/ 17 h 27"/>
                  <a:gd name="T6" fmla="*/ 3 w 4"/>
                  <a:gd name="T7" fmla="*/ 23 h 27"/>
                  <a:gd name="T8" fmla="*/ 4 w 4"/>
                  <a:gd name="T9" fmla="*/ 27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0" y="0"/>
                    </a:moveTo>
                    <a:lnTo>
                      <a:pt x="1" y="7"/>
                    </a:lnTo>
                    <a:lnTo>
                      <a:pt x="1" y="17"/>
                    </a:lnTo>
                    <a:lnTo>
                      <a:pt x="3" y="23"/>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2" name="Freeform 993"/>
              <p:cNvSpPr>
                <a:spLocks/>
              </p:cNvSpPr>
              <p:nvPr/>
            </p:nvSpPr>
            <p:spPr bwMode="auto">
              <a:xfrm>
                <a:off x="805" y="3176"/>
                <a:ext cx="3" cy="24"/>
              </a:xfrm>
              <a:custGeom>
                <a:avLst/>
                <a:gdLst>
                  <a:gd name="T0" fmla="*/ 0 w 3"/>
                  <a:gd name="T1" fmla="*/ 24 h 24"/>
                  <a:gd name="T2" fmla="*/ 2 w 3"/>
                  <a:gd name="T3" fmla="*/ 20 h 24"/>
                  <a:gd name="T4" fmla="*/ 2 w 3"/>
                  <a:gd name="T5" fmla="*/ 14 h 24"/>
                  <a:gd name="T6" fmla="*/ 3 w 3"/>
                  <a:gd name="T7" fmla="*/ 7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2" y="20"/>
                    </a:ln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3" name="Line 994"/>
              <p:cNvSpPr>
                <a:spLocks noChangeShapeType="1"/>
              </p:cNvSpPr>
              <p:nvPr/>
            </p:nvSpPr>
            <p:spPr bwMode="auto">
              <a:xfrm flipV="1">
                <a:off x="808"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394" name="Freeform 995"/>
              <p:cNvSpPr>
                <a:spLocks/>
              </p:cNvSpPr>
              <p:nvPr/>
            </p:nvSpPr>
            <p:spPr bwMode="auto">
              <a:xfrm>
                <a:off x="811" y="3137"/>
                <a:ext cx="3" cy="19"/>
              </a:xfrm>
              <a:custGeom>
                <a:avLst/>
                <a:gdLst>
                  <a:gd name="T0" fmla="*/ 0 w 3"/>
                  <a:gd name="T1" fmla="*/ 19 h 19"/>
                  <a:gd name="T2" fmla="*/ 1 w 3"/>
                  <a:gd name="T3" fmla="*/ 10 h 19"/>
                  <a:gd name="T4" fmla="*/ 3 w 3"/>
                  <a:gd name="T5" fmla="*/ 0 h 19"/>
                  <a:gd name="T6" fmla="*/ 0 60000 65536"/>
                  <a:gd name="T7" fmla="*/ 0 60000 65536"/>
                  <a:gd name="T8" fmla="*/ 0 60000 65536"/>
                  <a:gd name="T9" fmla="*/ 0 w 3"/>
                  <a:gd name="T10" fmla="*/ 0 h 19"/>
                  <a:gd name="T11" fmla="*/ 3 w 3"/>
                  <a:gd name="T12" fmla="*/ 19 h 19"/>
                </a:gdLst>
                <a:ahLst/>
                <a:cxnLst>
                  <a:cxn ang="T6">
                    <a:pos x="T0" y="T1"/>
                  </a:cxn>
                  <a:cxn ang="T7">
                    <a:pos x="T2" y="T3"/>
                  </a:cxn>
                  <a:cxn ang="T8">
                    <a:pos x="T4" y="T5"/>
                  </a:cxn>
                </a:cxnLst>
                <a:rect l="T9" t="T10" r="T11" b="T12"/>
                <a:pathLst>
                  <a:path w="3" h="19">
                    <a:moveTo>
                      <a:pt x="0" y="19"/>
                    </a:moveTo>
                    <a:lnTo>
                      <a:pt x="1"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5" name="Freeform 996"/>
              <p:cNvSpPr>
                <a:spLocks/>
              </p:cNvSpPr>
              <p:nvPr/>
            </p:nvSpPr>
            <p:spPr bwMode="auto">
              <a:xfrm>
                <a:off x="814" y="3107"/>
                <a:ext cx="3" cy="30"/>
              </a:xfrm>
              <a:custGeom>
                <a:avLst/>
                <a:gdLst>
                  <a:gd name="T0" fmla="*/ 0 w 3"/>
                  <a:gd name="T1" fmla="*/ 30 h 30"/>
                  <a:gd name="T2" fmla="*/ 0 w 3"/>
                  <a:gd name="T3" fmla="*/ 23 h 30"/>
                  <a:gd name="T4" fmla="*/ 1 w 3"/>
                  <a:gd name="T5" fmla="*/ 13 h 30"/>
                  <a:gd name="T6" fmla="*/ 3 w 3"/>
                  <a:gd name="T7" fmla="*/ 3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3"/>
                    </a:lnTo>
                    <a:lnTo>
                      <a:pt x="1"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6" name="Freeform 997"/>
              <p:cNvSpPr>
                <a:spLocks/>
              </p:cNvSpPr>
              <p:nvPr/>
            </p:nvSpPr>
            <p:spPr bwMode="auto">
              <a:xfrm>
                <a:off x="817" y="3107"/>
                <a:ext cx="3" cy="30"/>
              </a:xfrm>
              <a:custGeom>
                <a:avLst/>
                <a:gdLst>
                  <a:gd name="T0" fmla="*/ 0 w 3"/>
                  <a:gd name="T1" fmla="*/ 0 h 30"/>
                  <a:gd name="T2" fmla="*/ 0 w 3"/>
                  <a:gd name="T3" fmla="*/ 3 h 30"/>
                  <a:gd name="T4" fmla="*/ 1 w 3"/>
                  <a:gd name="T5" fmla="*/ 10 h 30"/>
                  <a:gd name="T6" fmla="*/ 3 w 3"/>
                  <a:gd name="T7" fmla="*/ 3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0"/>
                    </a:moveTo>
                    <a:lnTo>
                      <a:pt x="0" y="3"/>
                    </a:lnTo>
                    <a:lnTo>
                      <a:pt x="1" y="1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7" name="Freeform 998"/>
              <p:cNvSpPr>
                <a:spLocks/>
              </p:cNvSpPr>
              <p:nvPr/>
            </p:nvSpPr>
            <p:spPr bwMode="auto">
              <a:xfrm>
                <a:off x="820" y="3137"/>
                <a:ext cx="2" cy="46"/>
              </a:xfrm>
              <a:custGeom>
                <a:avLst/>
                <a:gdLst>
                  <a:gd name="T0" fmla="*/ 0 w 2"/>
                  <a:gd name="T1" fmla="*/ 0 h 46"/>
                  <a:gd name="T2" fmla="*/ 0 w 2"/>
                  <a:gd name="T3" fmla="*/ 13 h 46"/>
                  <a:gd name="T4" fmla="*/ 1 w 2"/>
                  <a:gd name="T5" fmla="*/ 26 h 46"/>
                  <a:gd name="T6" fmla="*/ 1 w 2"/>
                  <a:gd name="T7" fmla="*/ 39 h 46"/>
                  <a:gd name="T8" fmla="*/ 2 w 2"/>
                  <a:gd name="T9" fmla="*/ 46 h 46"/>
                  <a:gd name="T10" fmla="*/ 0 60000 65536"/>
                  <a:gd name="T11" fmla="*/ 0 60000 65536"/>
                  <a:gd name="T12" fmla="*/ 0 60000 65536"/>
                  <a:gd name="T13" fmla="*/ 0 60000 65536"/>
                  <a:gd name="T14" fmla="*/ 0 60000 65536"/>
                  <a:gd name="T15" fmla="*/ 0 w 2"/>
                  <a:gd name="T16" fmla="*/ 0 h 46"/>
                  <a:gd name="T17" fmla="*/ 2 w 2"/>
                  <a:gd name="T18" fmla="*/ 46 h 46"/>
                </a:gdLst>
                <a:ahLst/>
                <a:cxnLst>
                  <a:cxn ang="T10">
                    <a:pos x="T0" y="T1"/>
                  </a:cxn>
                  <a:cxn ang="T11">
                    <a:pos x="T2" y="T3"/>
                  </a:cxn>
                  <a:cxn ang="T12">
                    <a:pos x="T4" y="T5"/>
                  </a:cxn>
                  <a:cxn ang="T13">
                    <a:pos x="T6" y="T7"/>
                  </a:cxn>
                  <a:cxn ang="T14">
                    <a:pos x="T8" y="T9"/>
                  </a:cxn>
                </a:cxnLst>
                <a:rect l="T15" t="T16" r="T17" b="T18"/>
                <a:pathLst>
                  <a:path w="2" h="46">
                    <a:moveTo>
                      <a:pt x="0" y="0"/>
                    </a:moveTo>
                    <a:lnTo>
                      <a:pt x="0" y="13"/>
                    </a:lnTo>
                    <a:lnTo>
                      <a:pt x="1" y="26"/>
                    </a:lnTo>
                    <a:lnTo>
                      <a:pt x="1" y="39"/>
                    </a:lnTo>
                    <a:lnTo>
                      <a:pt x="2"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8" name="Freeform 999"/>
              <p:cNvSpPr>
                <a:spLocks/>
              </p:cNvSpPr>
              <p:nvPr/>
            </p:nvSpPr>
            <p:spPr bwMode="auto">
              <a:xfrm>
                <a:off x="822" y="3176"/>
                <a:ext cx="5" cy="7"/>
              </a:xfrm>
              <a:custGeom>
                <a:avLst/>
                <a:gdLst>
                  <a:gd name="T0" fmla="*/ 0 w 5"/>
                  <a:gd name="T1" fmla="*/ 7 h 7"/>
                  <a:gd name="T2" fmla="*/ 2 w 5"/>
                  <a:gd name="T3" fmla="*/ 7 h 7"/>
                  <a:gd name="T4" fmla="*/ 2 w 5"/>
                  <a:gd name="T5" fmla="*/ 4 h 7"/>
                  <a:gd name="T6" fmla="*/ 3 w 5"/>
                  <a:gd name="T7" fmla="*/ 0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7"/>
                    </a:moveTo>
                    <a:lnTo>
                      <a:pt x="2" y="7"/>
                    </a:lnTo>
                    <a:lnTo>
                      <a:pt x="2" y="4"/>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399" name="Freeform 1000"/>
              <p:cNvSpPr>
                <a:spLocks/>
              </p:cNvSpPr>
              <p:nvPr/>
            </p:nvSpPr>
            <p:spPr bwMode="auto">
              <a:xfrm>
                <a:off x="827" y="3176"/>
                <a:ext cx="3" cy="24"/>
              </a:xfrm>
              <a:custGeom>
                <a:avLst/>
                <a:gdLst>
                  <a:gd name="T0" fmla="*/ 0 w 3"/>
                  <a:gd name="T1" fmla="*/ 0 h 24"/>
                  <a:gd name="T2" fmla="*/ 1 w 3"/>
                  <a:gd name="T3" fmla="*/ 4 h 24"/>
                  <a:gd name="T4" fmla="*/ 1 w 3"/>
                  <a:gd name="T5" fmla="*/ 14 h 24"/>
                  <a:gd name="T6" fmla="*/ 3 w 3"/>
                  <a:gd name="T7" fmla="*/ 20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1" y="4"/>
                    </a:lnTo>
                    <a:lnTo>
                      <a:pt x="1" y="14"/>
                    </a:lnTo>
                    <a:lnTo>
                      <a:pt x="3" y="20"/>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0" name="Freeform 1001"/>
              <p:cNvSpPr>
                <a:spLocks/>
              </p:cNvSpPr>
              <p:nvPr/>
            </p:nvSpPr>
            <p:spPr bwMode="auto">
              <a:xfrm>
                <a:off x="830" y="3183"/>
                <a:ext cx="2" cy="17"/>
              </a:xfrm>
              <a:custGeom>
                <a:avLst/>
                <a:gdLst>
                  <a:gd name="T0" fmla="*/ 0 w 2"/>
                  <a:gd name="T1" fmla="*/ 17 h 17"/>
                  <a:gd name="T2" fmla="*/ 0 w 2"/>
                  <a:gd name="T3" fmla="*/ 17 h 17"/>
                  <a:gd name="T4" fmla="*/ 1 w 2"/>
                  <a:gd name="T5" fmla="*/ 10 h 17"/>
                  <a:gd name="T6" fmla="*/ 2 w 2"/>
                  <a:gd name="T7" fmla="*/ 0 h 17"/>
                  <a:gd name="T8" fmla="*/ 0 60000 65536"/>
                  <a:gd name="T9" fmla="*/ 0 60000 65536"/>
                  <a:gd name="T10" fmla="*/ 0 60000 65536"/>
                  <a:gd name="T11" fmla="*/ 0 60000 65536"/>
                  <a:gd name="T12" fmla="*/ 0 w 2"/>
                  <a:gd name="T13" fmla="*/ 0 h 17"/>
                  <a:gd name="T14" fmla="*/ 2 w 2"/>
                  <a:gd name="T15" fmla="*/ 17 h 17"/>
                </a:gdLst>
                <a:ahLst/>
                <a:cxnLst>
                  <a:cxn ang="T8">
                    <a:pos x="T0" y="T1"/>
                  </a:cxn>
                  <a:cxn ang="T9">
                    <a:pos x="T2" y="T3"/>
                  </a:cxn>
                  <a:cxn ang="T10">
                    <a:pos x="T4" y="T5"/>
                  </a:cxn>
                  <a:cxn ang="T11">
                    <a:pos x="T6" y="T7"/>
                  </a:cxn>
                </a:cxnLst>
                <a:rect l="T12" t="T13" r="T14" b="T15"/>
                <a:pathLst>
                  <a:path w="2" h="17">
                    <a:moveTo>
                      <a:pt x="0" y="17"/>
                    </a:moveTo>
                    <a:lnTo>
                      <a:pt x="0" y="17"/>
                    </a:ln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1" name="Freeform 1002"/>
              <p:cNvSpPr>
                <a:spLocks/>
              </p:cNvSpPr>
              <p:nvPr/>
            </p:nvSpPr>
            <p:spPr bwMode="auto">
              <a:xfrm>
                <a:off x="832" y="3160"/>
                <a:ext cx="3" cy="23"/>
              </a:xfrm>
              <a:custGeom>
                <a:avLst/>
                <a:gdLst>
                  <a:gd name="T0" fmla="*/ 0 w 3"/>
                  <a:gd name="T1" fmla="*/ 23 h 23"/>
                  <a:gd name="T2" fmla="*/ 2 w 3"/>
                  <a:gd name="T3" fmla="*/ 10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2" name="Freeform 1003"/>
              <p:cNvSpPr>
                <a:spLocks/>
              </p:cNvSpPr>
              <p:nvPr/>
            </p:nvSpPr>
            <p:spPr bwMode="auto">
              <a:xfrm>
                <a:off x="835" y="3147"/>
                <a:ext cx="3" cy="13"/>
              </a:xfrm>
              <a:custGeom>
                <a:avLst/>
                <a:gdLst>
                  <a:gd name="T0" fmla="*/ 0 w 3"/>
                  <a:gd name="T1" fmla="*/ 13 h 13"/>
                  <a:gd name="T2" fmla="*/ 2 w 3"/>
                  <a:gd name="T3" fmla="*/ 6 h 13"/>
                  <a:gd name="T4" fmla="*/ 3 w 3"/>
                  <a:gd name="T5" fmla="*/ 0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lnTo>
                      <a:pt x="2"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3" name="Freeform 1004"/>
              <p:cNvSpPr>
                <a:spLocks/>
              </p:cNvSpPr>
              <p:nvPr/>
            </p:nvSpPr>
            <p:spPr bwMode="auto">
              <a:xfrm>
                <a:off x="838" y="3094"/>
                <a:ext cx="3" cy="53"/>
              </a:xfrm>
              <a:custGeom>
                <a:avLst/>
                <a:gdLst>
                  <a:gd name="T0" fmla="*/ 0 w 3"/>
                  <a:gd name="T1" fmla="*/ 53 h 53"/>
                  <a:gd name="T2" fmla="*/ 0 w 3"/>
                  <a:gd name="T3" fmla="*/ 39 h 53"/>
                  <a:gd name="T4" fmla="*/ 2 w 3"/>
                  <a:gd name="T5" fmla="*/ 23 h 53"/>
                  <a:gd name="T6" fmla="*/ 3 w 3"/>
                  <a:gd name="T7" fmla="*/ 9 h 53"/>
                  <a:gd name="T8" fmla="*/ 3 w 3"/>
                  <a:gd name="T9" fmla="*/ 3 h 53"/>
                  <a:gd name="T10" fmla="*/ 3 w 3"/>
                  <a:gd name="T11" fmla="*/ 0 h 53"/>
                  <a:gd name="T12" fmla="*/ 0 60000 65536"/>
                  <a:gd name="T13" fmla="*/ 0 60000 65536"/>
                  <a:gd name="T14" fmla="*/ 0 60000 65536"/>
                  <a:gd name="T15" fmla="*/ 0 60000 65536"/>
                  <a:gd name="T16" fmla="*/ 0 60000 65536"/>
                  <a:gd name="T17" fmla="*/ 0 60000 65536"/>
                  <a:gd name="T18" fmla="*/ 0 w 3"/>
                  <a:gd name="T19" fmla="*/ 0 h 53"/>
                  <a:gd name="T20" fmla="*/ 3 w 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3" h="53">
                    <a:moveTo>
                      <a:pt x="0" y="53"/>
                    </a:moveTo>
                    <a:lnTo>
                      <a:pt x="0" y="39"/>
                    </a:lnTo>
                    <a:lnTo>
                      <a:pt x="2" y="23"/>
                    </a:lnTo>
                    <a:lnTo>
                      <a:pt x="3"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4" name="Freeform 1005"/>
              <p:cNvSpPr>
                <a:spLocks/>
              </p:cNvSpPr>
              <p:nvPr/>
            </p:nvSpPr>
            <p:spPr bwMode="auto">
              <a:xfrm>
                <a:off x="841" y="3094"/>
                <a:ext cx="3" cy="16"/>
              </a:xfrm>
              <a:custGeom>
                <a:avLst/>
                <a:gdLst>
                  <a:gd name="T0" fmla="*/ 0 w 3"/>
                  <a:gd name="T1" fmla="*/ 0 h 16"/>
                  <a:gd name="T2" fmla="*/ 0 w 3"/>
                  <a:gd name="T3" fmla="*/ 0 h 16"/>
                  <a:gd name="T4" fmla="*/ 1 w 3"/>
                  <a:gd name="T5" fmla="*/ 3 h 16"/>
                  <a:gd name="T6" fmla="*/ 3 w 3"/>
                  <a:gd name="T7" fmla="*/ 16 h 16"/>
                  <a:gd name="T8" fmla="*/ 0 60000 65536"/>
                  <a:gd name="T9" fmla="*/ 0 60000 65536"/>
                  <a:gd name="T10" fmla="*/ 0 60000 65536"/>
                  <a:gd name="T11" fmla="*/ 0 60000 65536"/>
                  <a:gd name="T12" fmla="*/ 0 w 3"/>
                  <a:gd name="T13" fmla="*/ 0 h 16"/>
                  <a:gd name="T14" fmla="*/ 3 w 3"/>
                  <a:gd name="T15" fmla="*/ 16 h 16"/>
                </a:gdLst>
                <a:ahLst/>
                <a:cxnLst>
                  <a:cxn ang="T8">
                    <a:pos x="T0" y="T1"/>
                  </a:cxn>
                  <a:cxn ang="T9">
                    <a:pos x="T2" y="T3"/>
                  </a:cxn>
                  <a:cxn ang="T10">
                    <a:pos x="T4" y="T5"/>
                  </a:cxn>
                  <a:cxn ang="T11">
                    <a:pos x="T6" y="T7"/>
                  </a:cxn>
                </a:cxnLst>
                <a:rect l="T12" t="T13" r="T14" b="T15"/>
                <a:pathLst>
                  <a:path w="3" h="16">
                    <a:moveTo>
                      <a:pt x="0" y="0"/>
                    </a:moveTo>
                    <a:lnTo>
                      <a:pt x="0" y="0"/>
                    </a:lnTo>
                    <a:lnTo>
                      <a:pt x="1" y="3"/>
                    </a:lnTo>
                    <a:lnTo>
                      <a:pt x="3"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5" name="Freeform 1006"/>
              <p:cNvSpPr>
                <a:spLocks/>
              </p:cNvSpPr>
              <p:nvPr/>
            </p:nvSpPr>
            <p:spPr bwMode="auto">
              <a:xfrm>
                <a:off x="844" y="3110"/>
                <a:ext cx="3" cy="66"/>
              </a:xfrm>
              <a:custGeom>
                <a:avLst/>
                <a:gdLst>
                  <a:gd name="T0" fmla="*/ 0 w 3"/>
                  <a:gd name="T1" fmla="*/ 0 h 66"/>
                  <a:gd name="T2" fmla="*/ 0 w 3"/>
                  <a:gd name="T3" fmla="*/ 7 h 66"/>
                  <a:gd name="T4" fmla="*/ 0 w 3"/>
                  <a:gd name="T5" fmla="*/ 17 h 66"/>
                  <a:gd name="T6" fmla="*/ 1 w 3"/>
                  <a:gd name="T7" fmla="*/ 40 h 66"/>
                  <a:gd name="T8" fmla="*/ 1 w 3"/>
                  <a:gd name="T9" fmla="*/ 50 h 66"/>
                  <a:gd name="T10" fmla="*/ 1 w 3"/>
                  <a:gd name="T11" fmla="*/ 60 h 66"/>
                  <a:gd name="T12" fmla="*/ 3 w 3"/>
                  <a:gd name="T13" fmla="*/ 63 h 66"/>
                  <a:gd name="T14" fmla="*/ 3 w 3"/>
                  <a:gd name="T15" fmla="*/ 66 h 6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6"/>
                  <a:gd name="T26" fmla="*/ 3 w 3"/>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6">
                    <a:moveTo>
                      <a:pt x="0" y="0"/>
                    </a:moveTo>
                    <a:lnTo>
                      <a:pt x="0" y="7"/>
                    </a:lnTo>
                    <a:lnTo>
                      <a:pt x="0" y="17"/>
                    </a:lnTo>
                    <a:lnTo>
                      <a:pt x="1" y="40"/>
                    </a:lnTo>
                    <a:lnTo>
                      <a:pt x="1" y="50"/>
                    </a:lnTo>
                    <a:lnTo>
                      <a:pt x="1" y="60"/>
                    </a:lnTo>
                    <a:lnTo>
                      <a:pt x="3" y="63"/>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6" name="Freeform 1007"/>
              <p:cNvSpPr>
                <a:spLocks/>
              </p:cNvSpPr>
              <p:nvPr/>
            </p:nvSpPr>
            <p:spPr bwMode="auto">
              <a:xfrm>
                <a:off x="847" y="3107"/>
                <a:ext cx="4" cy="69"/>
              </a:xfrm>
              <a:custGeom>
                <a:avLst/>
                <a:gdLst>
                  <a:gd name="T0" fmla="*/ 0 w 4"/>
                  <a:gd name="T1" fmla="*/ 69 h 69"/>
                  <a:gd name="T2" fmla="*/ 0 w 4"/>
                  <a:gd name="T3" fmla="*/ 66 h 69"/>
                  <a:gd name="T4" fmla="*/ 1 w 4"/>
                  <a:gd name="T5" fmla="*/ 59 h 69"/>
                  <a:gd name="T6" fmla="*/ 1 w 4"/>
                  <a:gd name="T7" fmla="*/ 46 h 69"/>
                  <a:gd name="T8" fmla="*/ 1 w 4"/>
                  <a:gd name="T9" fmla="*/ 33 h 69"/>
                  <a:gd name="T10" fmla="*/ 2 w 4"/>
                  <a:gd name="T11" fmla="*/ 23 h 69"/>
                  <a:gd name="T12" fmla="*/ 2 w 4"/>
                  <a:gd name="T13" fmla="*/ 10 h 69"/>
                  <a:gd name="T14" fmla="*/ 4 w 4"/>
                  <a:gd name="T15" fmla="*/ 3 h 69"/>
                  <a:gd name="T16" fmla="*/ 4 w 4"/>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9"/>
                  <a:gd name="T29" fmla="*/ 4 w 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9">
                    <a:moveTo>
                      <a:pt x="0" y="69"/>
                    </a:moveTo>
                    <a:lnTo>
                      <a:pt x="0" y="66"/>
                    </a:lnTo>
                    <a:lnTo>
                      <a:pt x="1" y="59"/>
                    </a:lnTo>
                    <a:lnTo>
                      <a:pt x="1" y="46"/>
                    </a:lnTo>
                    <a:lnTo>
                      <a:pt x="1" y="33"/>
                    </a:lnTo>
                    <a:lnTo>
                      <a:pt x="2" y="23"/>
                    </a:lnTo>
                    <a:lnTo>
                      <a:pt x="2" y="10"/>
                    </a:lnTo>
                    <a:lnTo>
                      <a:pt x="4"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7" name="Freeform 1008"/>
              <p:cNvSpPr>
                <a:spLocks/>
              </p:cNvSpPr>
              <p:nvPr/>
            </p:nvSpPr>
            <p:spPr bwMode="auto">
              <a:xfrm>
                <a:off x="851" y="3107"/>
                <a:ext cx="3" cy="69"/>
              </a:xfrm>
              <a:custGeom>
                <a:avLst/>
                <a:gdLst>
                  <a:gd name="T0" fmla="*/ 0 w 3"/>
                  <a:gd name="T1" fmla="*/ 0 h 69"/>
                  <a:gd name="T2" fmla="*/ 0 w 3"/>
                  <a:gd name="T3" fmla="*/ 3 h 69"/>
                  <a:gd name="T4" fmla="*/ 1 w 3"/>
                  <a:gd name="T5" fmla="*/ 10 h 69"/>
                  <a:gd name="T6" fmla="*/ 1 w 3"/>
                  <a:gd name="T7" fmla="*/ 20 h 69"/>
                  <a:gd name="T8" fmla="*/ 1 w 3"/>
                  <a:gd name="T9" fmla="*/ 30 h 69"/>
                  <a:gd name="T10" fmla="*/ 3 w 3"/>
                  <a:gd name="T11" fmla="*/ 53 h 69"/>
                  <a:gd name="T12" fmla="*/ 3 w 3"/>
                  <a:gd name="T13" fmla="*/ 63 h 69"/>
                  <a:gd name="T14" fmla="*/ 3 w 3"/>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9"/>
                  <a:gd name="T26" fmla="*/ 3 w 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9">
                    <a:moveTo>
                      <a:pt x="0" y="0"/>
                    </a:moveTo>
                    <a:lnTo>
                      <a:pt x="0" y="3"/>
                    </a:lnTo>
                    <a:lnTo>
                      <a:pt x="1" y="10"/>
                    </a:lnTo>
                    <a:lnTo>
                      <a:pt x="1" y="20"/>
                    </a:lnTo>
                    <a:lnTo>
                      <a:pt x="1" y="30"/>
                    </a:lnTo>
                    <a:lnTo>
                      <a:pt x="3" y="53"/>
                    </a:lnTo>
                    <a:lnTo>
                      <a:pt x="3" y="63"/>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8" name="Freeform 1009"/>
              <p:cNvSpPr>
                <a:spLocks/>
              </p:cNvSpPr>
              <p:nvPr/>
            </p:nvSpPr>
            <p:spPr bwMode="auto">
              <a:xfrm>
                <a:off x="854" y="3176"/>
                <a:ext cx="3" cy="4"/>
              </a:xfrm>
              <a:custGeom>
                <a:avLst/>
                <a:gdLst>
                  <a:gd name="T0" fmla="*/ 0 w 3"/>
                  <a:gd name="T1" fmla="*/ 0 h 4"/>
                  <a:gd name="T2" fmla="*/ 1 w 3"/>
                  <a:gd name="T3" fmla="*/ 4 h 4"/>
                  <a:gd name="T4" fmla="*/ 3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09" name="Freeform 1010"/>
              <p:cNvSpPr>
                <a:spLocks/>
              </p:cNvSpPr>
              <p:nvPr/>
            </p:nvSpPr>
            <p:spPr bwMode="auto">
              <a:xfrm>
                <a:off x="857" y="3113"/>
                <a:ext cx="2" cy="63"/>
              </a:xfrm>
              <a:custGeom>
                <a:avLst/>
                <a:gdLst>
                  <a:gd name="T0" fmla="*/ 0 w 2"/>
                  <a:gd name="T1" fmla="*/ 63 h 63"/>
                  <a:gd name="T2" fmla="*/ 0 w 2"/>
                  <a:gd name="T3" fmla="*/ 57 h 63"/>
                  <a:gd name="T4" fmla="*/ 0 w 2"/>
                  <a:gd name="T5" fmla="*/ 50 h 63"/>
                  <a:gd name="T6" fmla="*/ 1 w 2"/>
                  <a:gd name="T7" fmla="*/ 30 h 63"/>
                  <a:gd name="T8" fmla="*/ 2 w 2"/>
                  <a:gd name="T9" fmla="*/ 10 h 63"/>
                  <a:gd name="T10" fmla="*/ 2 w 2"/>
                  <a:gd name="T11" fmla="*/ 4 h 63"/>
                  <a:gd name="T12" fmla="*/ 2 w 2"/>
                  <a:gd name="T13" fmla="*/ 0 h 63"/>
                  <a:gd name="T14" fmla="*/ 0 60000 65536"/>
                  <a:gd name="T15" fmla="*/ 0 60000 65536"/>
                  <a:gd name="T16" fmla="*/ 0 60000 65536"/>
                  <a:gd name="T17" fmla="*/ 0 60000 65536"/>
                  <a:gd name="T18" fmla="*/ 0 60000 65536"/>
                  <a:gd name="T19" fmla="*/ 0 60000 65536"/>
                  <a:gd name="T20" fmla="*/ 0 60000 65536"/>
                  <a:gd name="T21" fmla="*/ 0 w 2"/>
                  <a:gd name="T22" fmla="*/ 0 h 63"/>
                  <a:gd name="T23" fmla="*/ 2 w 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3">
                    <a:moveTo>
                      <a:pt x="0" y="63"/>
                    </a:moveTo>
                    <a:lnTo>
                      <a:pt x="0" y="57"/>
                    </a:lnTo>
                    <a:lnTo>
                      <a:pt x="0" y="50"/>
                    </a:lnTo>
                    <a:lnTo>
                      <a:pt x="1" y="30"/>
                    </a:lnTo>
                    <a:lnTo>
                      <a:pt x="2" y="10"/>
                    </a:lnTo>
                    <a:lnTo>
                      <a:pt x="2"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0" name="Freeform 1011"/>
              <p:cNvSpPr>
                <a:spLocks/>
              </p:cNvSpPr>
              <p:nvPr/>
            </p:nvSpPr>
            <p:spPr bwMode="auto">
              <a:xfrm>
                <a:off x="859" y="3113"/>
                <a:ext cx="3" cy="24"/>
              </a:xfrm>
              <a:custGeom>
                <a:avLst/>
                <a:gdLst>
                  <a:gd name="T0" fmla="*/ 0 w 3"/>
                  <a:gd name="T1" fmla="*/ 0 h 24"/>
                  <a:gd name="T2" fmla="*/ 0 w 3"/>
                  <a:gd name="T3" fmla="*/ 0 h 24"/>
                  <a:gd name="T4" fmla="*/ 0 w 3"/>
                  <a:gd name="T5" fmla="*/ 0 h 24"/>
                  <a:gd name="T6" fmla="*/ 2 w 3"/>
                  <a:gd name="T7" fmla="*/ 10 h 24"/>
                  <a:gd name="T8" fmla="*/ 3 w 3"/>
                  <a:gd name="T9" fmla="*/ 20 h 24"/>
                  <a:gd name="T10" fmla="*/ 3 w 3"/>
                  <a:gd name="T11" fmla="*/ 24 h 24"/>
                  <a:gd name="T12" fmla="*/ 3 w 3"/>
                  <a:gd name="T13" fmla="*/ 24 h 24"/>
                  <a:gd name="T14" fmla="*/ 0 60000 65536"/>
                  <a:gd name="T15" fmla="*/ 0 60000 65536"/>
                  <a:gd name="T16" fmla="*/ 0 60000 65536"/>
                  <a:gd name="T17" fmla="*/ 0 60000 65536"/>
                  <a:gd name="T18" fmla="*/ 0 60000 65536"/>
                  <a:gd name="T19" fmla="*/ 0 60000 65536"/>
                  <a:gd name="T20" fmla="*/ 0 60000 65536"/>
                  <a:gd name="T21" fmla="*/ 0 w 3"/>
                  <a:gd name="T22" fmla="*/ 0 h 24"/>
                  <a:gd name="T23" fmla="*/ 3 w 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4">
                    <a:moveTo>
                      <a:pt x="0" y="0"/>
                    </a:moveTo>
                    <a:lnTo>
                      <a:pt x="0" y="0"/>
                    </a:lnTo>
                    <a:lnTo>
                      <a:pt x="2" y="10"/>
                    </a:lnTo>
                    <a:lnTo>
                      <a:pt x="3" y="20"/>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1" name="Freeform 1012"/>
              <p:cNvSpPr>
                <a:spLocks/>
              </p:cNvSpPr>
              <p:nvPr/>
            </p:nvSpPr>
            <p:spPr bwMode="auto">
              <a:xfrm>
                <a:off x="862" y="3094"/>
                <a:ext cx="3" cy="43"/>
              </a:xfrm>
              <a:custGeom>
                <a:avLst/>
                <a:gdLst>
                  <a:gd name="T0" fmla="*/ 0 w 3"/>
                  <a:gd name="T1" fmla="*/ 43 h 43"/>
                  <a:gd name="T2" fmla="*/ 0 w 3"/>
                  <a:gd name="T3" fmla="*/ 39 h 43"/>
                  <a:gd name="T4" fmla="*/ 0 w 3"/>
                  <a:gd name="T5" fmla="*/ 36 h 43"/>
                  <a:gd name="T6" fmla="*/ 2 w 3"/>
                  <a:gd name="T7" fmla="*/ 23 h 43"/>
                  <a:gd name="T8" fmla="*/ 3 w 3"/>
                  <a:gd name="T9" fmla="*/ 6 h 43"/>
                  <a:gd name="T10" fmla="*/ 3 w 3"/>
                  <a:gd name="T11" fmla="*/ 3 h 43"/>
                  <a:gd name="T12" fmla="*/ 3 w 3"/>
                  <a:gd name="T13" fmla="*/ 0 h 43"/>
                  <a:gd name="T14" fmla="*/ 0 60000 65536"/>
                  <a:gd name="T15" fmla="*/ 0 60000 65536"/>
                  <a:gd name="T16" fmla="*/ 0 60000 65536"/>
                  <a:gd name="T17" fmla="*/ 0 60000 65536"/>
                  <a:gd name="T18" fmla="*/ 0 60000 65536"/>
                  <a:gd name="T19" fmla="*/ 0 60000 65536"/>
                  <a:gd name="T20" fmla="*/ 0 60000 65536"/>
                  <a:gd name="T21" fmla="*/ 0 w 3"/>
                  <a:gd name="T22" fmla="*/ 0 h 43"/>
                  <a:gd name="T23" fmla="*/ 3 w 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3">
                    <a:moveTo>
                      <a:pt x="0" y="43"/>
                    </a:moveTo>
                    <a:lnTo>
                      <a:pt x="0" y="39"/>
                    </a:lnTo>
                    <a:lnTo>
                      <a:pt x="0" y="36"/>
                    </a:lnTo>
                    <a:lnTo>
                      <a:pt x="2" y="23"/>
                    </a:lnTo>
                    <a:lnTo>
                      <a:pt x="3" y="6"/>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2" name="Freeform 1013"/>
              <p:cNvSpPr>
                <a:spLocks/>
              </p:cNvSpPr>
              <p:nvPr/>
            </p:nvSpPr>
            <p:spPr bwMode="auto">
              <a:xfrm>
                <a:off x="865" y="3094"/>
                <a:ext cx="3" cy="19"/>
              </a:xfrm>
              <a:custGeom>
                <a:avLst/>
                <a:gdLst>
                  <a:gd name="T0" fmla="*/ 0 w 3"/>
                  <a:gd name="T1" fmla="*/ 0 h 19"/>
                  <a:gd name="T2" fmla="*/ 0 w 3"/>
                  <a:gd name="T3" fmla="*/ 0 h 19"/>
                  <a:gd name="T4" fmla="*/ 2 w 3"/>
                  <a:gd name="T5" fmla="*/ 6 h 19"/>
                  <a:gd name="T6" fmla="*/ 2 w 3"/>
                  <a:gd name="T7" fmla="*/ 13 h 19"/>
                  <a:gd name="T8" fmla="*/ 3 w 3"/>
                  <a:gd name="T9" fmla="*/ 19 h 19"/>
                  <a:gd name="T10" fmla="*/ 0 60000 65536"/>
                  <a:gd name="T11" fmla="*/ 0 60000 65536"/>
                  <a:gd name="T12" fmla="*/ 0 60000 65536"/>
                  <a:gd name="T13" fmla="*/ 0 60000 65536"/>
                  <a:gd name="T14" fmla="*/ 0 60000 65536"/>
                  <a:gd name="T15" fmla="*/ 0 w 3"/>
                  <a:gd name="T16" fmla="*/ 0 h 19"/>
                  <a:gd name="T17" fmla="*/ 3 w 3"/>
                  <a:gd name="T18" fmla="*/ 19 h 19"/>
                </a:gdLst>
                <a:ahLst/>
                <a:cxnLst>
                  <a:cxn ang="T10">
                    <a:pos x="T0" y="T1"/>
                  </a:cxn>
                  <a:cxn ang="T11">
                    <a:pos x="T2" y="T3"/>
                  </a:cxn>
                  <a:cxn ang="T12">
                    <a:pos x="T4" y="T5"/>
                  </a:cxn>
                  <a:cxn ang="T13">
                    <a:pos x="T6" y="T7"/>
                  </a:cxn>
                  <a:cxn ang="T14">
                    <a:pos x="T8" y="T9"/>
                  </a:cxn>
                </a:cxnLst>
                <a:rect l="T15" t="T16" r="T17" b="T18"/>
                <a:pathLst>
                  <a:path w="3" h="19">
                    <a:moveTo>
                      <a:pt x="0" y="0"/>
                    </a:moveTo>
                    <a:lnTo>
                      <a:pt x="0" y="0"/>
                    </a:lnTo>
                    <a:lnTo>
                      <a:pt x="2" y="6"/>
                    </a:lnTo>
                    <a:lnTo>
                      <a:pt x="2" y="13"/>
                    </a:lnTo>
                    <a:lnTo>
                      <a:pt x="3" y="1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3" name="Freeform 1014"/>
              <p:cNvSpPr>
                <a:spLocks/>
              </p:cNvSpPr>
              <p:nvPr/>
            </p:nvSpPr>
            <p:spPr bwMode="auto">
              <a:xfrm>
                <a:off x="868" y="3110"/>
                <a:ext cx="4" cy="3"/>
              </a:xfrm>
              <a:custGeom>
                <a:avLst/>
                <a:gdLst>
                  <a:gd name="T0" fmla="*/ 0 w 4"/>
                  <a:gd name="T1" fmla="*/ 3 h 3"/>
                  <a:gd name="T2" fmla="*/ 1 w 4"/>
                  <a:gd name="T3" fmla="*/ 3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1" y="3"/>
                    </a:lnTo>
                    <a:lnTo>
                      <a:pt x="3" y="0"/>
                    </a:lnTo>
                    <a:lnTo>
                      <a:pt x="4"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4" name="Freeform 1015"/>
              <p:cNvSpPr>
                <a:spLocks/>
              </p:cNvSpPr>
              <p:nvPr/>
            </p:nvSpPr>
            <p:spPr bwMode="auto">
              <a:xfrm>
                <a:off x="872" y="3113"/>
                <a:ext cx="3" cy="63"/>
              </a:xfrm>
              <a:custGeom>
                <a:avLst/>
                <a:gdLst>
                  <a:gd name="T0" fmla="*/ 0 w 3"/>
                  <a:gd name="T1" fmla="*/ 0 h 63"/>
                  <a:gd name="T2" fmla="*/ 0 w 3"/>
                  <a:gd name="T3" fmla="*/ 7 h 63"/>
                  <a:gd name="T4" fmla="*/ 2 w 3"/>
                  <a:gd name="T5" fmla="*/ 14 h 63"/>
                  <a:gd name="T6" fmla="*/ 2 w 3"/>
                  <a:gd name="T7" fmla="*/ 30 h 63"/>
                  <a:gd name="T8" fmla="*/ 3 w 3"/>
                  <a:gd name="T9" fmla="*/ 50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7"/>
                    </a:lnTo>
                    <a:lnTo>
                      <a:pt x="2" y="14"/>
                    </a:lnTo>
                    <a:lnTo>
                      <a:pt x="2" y="30"/>
                    </a:lnTo>
                    <a:lnTo>
                      <a:pt x="3" y="50"/>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5" name="Freeform 1016"/>
              <p:cNvSpPr>
                <a:spLocks/>
              </p:cNvSpPr>
              <p:nvPr/>
            </p:nvSpPr>
            <p:spPr bwMode="auto">
              <a:xfrm>
                <a:off x="875" y="3176"/>
                <a:ext cx="3" cy="24"/>
              </a:xfrm>
              <a:custGeom>
                <a:avLst/>
                <a:gdLst>
                  <a:gd name="T0" fmla="*/ 0 w 3"/>
                  <a:gd name="T1" fmla="*/ 0 h 24"/>
                  <a:gd name="T2" fmla="*/ 0 w 3"/>
                  <a:gd name="T3" fmla="*/ 10 h 24"/>
                  <a:gd name="T4" fmla="*/ 2 w 3"/>
                  <a:gd name="T5" fmla="*/ 17 h 24"/>
                  <a:gd name="T6" fmla="*/ 3 w 3"/>
                  <a:gd name="T7" fmla="*/ 24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0" y="10"/>
                    </a:lnTo>
                    <a:lnTo>
                      <a:pt x="2" y="17"/>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6" name="Freeform 1017"/>
              <p:cNvSpPr>
                <a:spLocks/>
              </p:cNvSpPr>
              <p:nvPr/>
            </p:nvSpPr>
            <p:spPr bwMode="auto">
              <a:xfrm>
                <a:off x="878" y="3156"/>
                <a:ext cx="3" cy="44"/>
              </a:xfrm>
              <a:custGeom>
                <a:avLst/>
                <a:gdLst>
                  <a:gd name="T0" fmla="*/ 0 w 3"/>
                  <a:gd name="T1" fmla="*/ 44 h 44"/>
                  <a:gd name="T2" fmla="*/ 0 w 3"/>
                  <a:gd name="T3" fmla="*/ 37 h 44"/>
                  <a:gd name="T4" fmla="*/ 1 w 3"/>
                  <a:gd name="T5" fmla="*/ 24 h 44"/>
                  <a:gd name="T6" fmla="*/ 3 w 3"/>
                  <a:gd name="T7" fmla="*/ 10 h 44"/>
                  <a:gd name="T8" fmla="*/ 3 w 3"/>
                  <a:gd name="T9" fmla="*/ 0 h 44"/>
                  <a:gd name="T10" fmla="*/ 0 60000 65536"/>
                  <a:gd name="T11" fmla="*/ 0 60000 65536"/>
                  <a:gd name="T12" fmla="*/ 0 60000 65536"/>
                  <a:gd name="T13" fmla="*/ 0 60000 65536"/>
                  <a:gd name="T14" fmla="*/ 0 60000 65536"/>
                  <a:gd name="T15" fmla="*/ 0 w 3"/>
                  <a:gd name="T16" fmla="*/ 0 h 44"/>
                  <a:gd name="T17" fmla="*/ 3 w 3"/>
                  <a:gd name="T18" fmla="*/ 44 h 44"/>
                </a:gdLst>
                <a:ahLst/>
                <a:cxnLst>
                  <a:cxn ang="T10">
                    <a:pos x="T0" y="T1"/>
                  </a:cxn>
                  <a:cxn ang="T11">
                    <a:pos x="T2" y="T3"/>
                  </a:cxn>
                  <a:cxn ang="T12">
                    <a:pos x="T4" y="T5"/>
                  </a:cxn>
                  <a:cxn ang="T13">
                    <a:pos x="T6" y="T7"/>
                  </a:cxn>
                  <a:cxn ang="T14">
                    <a:pos x="T8" y="T9"/>
                  </a:cxn>
                </a:cxnLst>
                <a:rect l="T15" t="T16" r="T17" b="T18"/>
                <a:pathLst>
                  <a:path w="3" h="44">
                    <a:moveTo>
                      <a:pt x="0" y="44"/>
                    </a:moveTo>
                    <a:lnTo>
                      <a:pt x="0" y="37"/>
                    </a:lnTo>
                    <a:lnTo>
                      <a:pt x="1" y="24"/>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7" name="Freeform 1018"/>
              <p:cNvSpPr>
                <a:spLocks/>
              </p:cNvSpPr>
              <p:nvPr/>
            </p:nvSpPr>
            <p:spPr bwMode="auto">
              <a:xfrm>
                <a:off x="881" y="3137"/>
                <a:ext cx="3" cy="19"/>
              </a:xfrm>
              <a:custGeom>
                <a:avLst/>
                <a:gdLst>
                  <a:gd name="T0" fmla="*/ 0 w 3"/>
                  <a:gd name="T1" fmla="*/ 19 h 19"/>
                  <a:gd name="T2" fmla="*/ 0 w 3"/>
                  <a:gd name="T3" fmla="*/ 13 h 19"/>
                  <a:gd name="T4" fmla="*/ 1 w 3"/>
                  <a:gd name="T5" fmla="*/ 10 h 19"/>
                  <a:gd name="T6" fmla="*/ 3 w 3"/>
                  <a:gd name="T7" fmla="*/ 0 h 19"/>
                  <a:gd name="T8" fmla="*/ 0 60000 65536"/>
                  <a:gd name="T9" fmla="*/ 0 60000 65536"/>
                  <a:gd name="T10" fmla="*/ 0 60000 65536"/>
                  <a:gd name="T11" fmla="*/ 0 60000 65536"/>
                  <a:gd name="T12" fmla="*/ 0 w 3"/>
                  <a:gd name="T13" fmla="*/ 0 h 19"/>
                  <a:gd name="T14" fmla="*/ 3 w 3"/>
                  <a:gd name="T15" fmla="*/ 19 h 19"/>
                </a:gdLst>
                <a:ahLst/>
                <a:cxnLst>
                  <a:cxn ang="T8">
                    <a:pos x="T0" y="T1"/>
                  </a:cxn>
                  <a:cxn ang="T9">
                    <a:pos x="T2" y="T3"/>
                  </a:cxn>
                  <a:cxn ang="T10">
                    <a:pos x="T4" y="T5"/>
                  </a:cxn>
                  <a:cxn ang="T11">
                    <a:pos x="T6" y="T7"/>
                  </a:cxn>
                </a:cxnLst>
                <a:rect l="T12" t="T13" r="T14" b="T15"/>
                <a:pathLst>
                  <a:path w="3" h="19">
                    <a:moveTo>
                      <a:pt x="0" y="19"/>
                    </a:moveTo>
                    <a:lnTo>
                      <a:pt x="0" y="13"/>
                    </a:lnTo>
                    <a:lnTo>
                      <a:pt x="1"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8" name="Freeform 1019"/>
              <p:cNvSpPr>
                <a:spLocks/>
              </p:cNvSpPr>
              <p:nvPr/>
            </p:nvSpPr>
            <p:spPr bwMode="auto">
              <a:xfrm>
                <a:off x="884" y="3113"/>
                <a:ext cx="3" cy="24"/>
              </a:xfrm>
              <a:custGeom>
                <a:avLst/>
                <a:gdLst>
                  <a:gd name="T0" fmla="*/ 0 w 3"/>
                  <a:gd name="T1" fmla="*/ 24 h 24"/>
                  <a:gd name="T2" fmla="*/ 1 w 3"/>
                  <a:gd name="T3" fmla="*/ 10 h 24"/>
                  <a:gd name="T4" fmla="*/ 3 w 3"/>
                  <a:gd name="T5" fmla="*/ 0 h 24"/>
                  <a:gd name="T6" fmla="*/ 0 60000 65536"/>
                  <a:gd name="T7" fmla="*/ 0 60000 65536"/>
                  <a:gd name="T8" fmla="*/ 0 60000 65536"/>
                  <a:gd name="T9" fmla="*/ 0 w 3"/>
                  <a:gd name="T10" fmla="*/ 0 h 24"/>
                  <a:gd name="T11" fmla="*/ 3 w 3"/>
                  <a:gd name="T12" fmla="*/ 24 h 24"/>
                </a:gdLst>
                <a:ahLst/>
                <a:cxnLst>
                  <a:cxn ang="T6">
                    <a:pos x="T0" y="T1"/>
                  </a:cxn>
                  <a:cxn ang="T7">
                    <a:pos x="T2" y="T3"/>
                  </a:cxn>
                  <a:cxn ang="T8">
                    <a:pos x="T4" y="T5"/>
                  </a:cxn>
                </a:cxnLst>
                <a:rect l="T9" t="T10" r="T11" b="T12"/>
                <a:pathLst>
                  <a:path w="3" h="24">
                    <a:moveTo>
                      <a:pt x="0" y="24"/>
                    </a:moveTo>
                    <a:lnTo>
                      <a:pt x="1"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19" name="Freeform 1020"/>
              <p:cNvSpPr>
                <a:spLocks/>
              </p:cNvSpPr>
              <p:nvPr/>
            </p:nvSpPr>
            <p:spPr bwMode="auto">
              <a:xfrm>
                <a:off x="887" y="3103"/>
                <a:ext cx="2" cy="10"/>
              </a:xfrm>
              <a:custGeom>
                <a:avLst/>
                <a:gdLst>
                  <a:gd name="T0" fmla="*/ 0 w 2"/>
                  <a:gd name="T1" fmla="*/ 10 h 10"/>
                  <a:gd name="T2" fmla="*/ 1 w 2"/>
                  <a:gd name="T3" fmla="*/ 0 h 10"/>
                  <a:gd name="T4" fmla="*/ 1 w 2"/>
                  <a:gd name="T5" fmla="*/ 0 h 10"/>
                  <a:gd name="T6" fmla="*/ 2 w 2"/>
                  <a:gd name="T7" fmla="*/ 0 h 10"/>
                  <a:gd name="T8" fmla="*/ 0 60000 65536"/>
                  <a:gd name="T9" fmla="*/ 0 60000 65536"/>
                  <a:gd name="T10" fmla="*/ 0 60000 65536"/>
                  <a:gd name="T11" fmla="*/ 0 60000 65536"/>
                  <a:gd name="T12" fmla="*/ 0 w 2"/>
                  <a:gd name="T13" fmla="*/ 0 h 10"/>
                  <a:gd name="T14" fmla="*/ 2 w 2"/>
                  <a:gd name="T15" fmla="*/ 10 h 10"/>
                </a:gdLst>
                <a:ahLst/>
                <a:cxnLst>
                  <a:cxn ang="T8">
                    <a:pos x="T0" y="T1"/>
                  </a:cxn>
                  <a:cxn ang="T9">
                    <a:pos x="T2" y="T3"/>
                  </a:cxn>
                  <a:cxn ang="T10">
                    <a:pos x="T4" y="T5"/>
                  </a:cxn>
                  <a:cxn ang="T11">
                    <a:pos x="T6" y="T7"/>
                  </a:cxn>
                </a:cxnLst>
                <a:rect l="T12" t="T13" r="T14" b="T15"/>
                <a:pathLst>
                  <a:path w="2" h="10">
                    <a:moveTo>
                      <a:pt x="0" y="10"/>
                    </a:moveTo>
                    <a:lnTo>
                      <a:pt x="1" y="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0" name="Freeform 1021"/>
              <p:cNvSpPr>
                <a:spLocks/>
              </p:cNvSpPr>
              <p:nvPr/>
            </p:nvSpPr>
            <p:spPr bwMode="auto">
              <a:xfrm>
                <a:off x="889" y="3103"/>
                <a:ext cx="5" cy="34"/>
              </a:xfrm>
              <a:custGeom>
                <a:avLst/>
                <a:gdLst>
                  <a:gd name="T0" fmla="*/ 0 w 5"/>
                  <a:gd name="T1" fmla="*/ 0 h 34"/>
                  <a:gd name="T2" fmla="*/ 2 w 5"/>
                  <a:gd name="T3" fmla="*/ 7 h 34"/>
                  <a:gd name="T4" fmla="*/ 2 w 5"/>
                  <a:gd name="T5" fmla="*/ 14 h 34"/>
                  <a:gd name="T6" fmla="*/ 3 w 5"/>
                  <a:gd name="T7" fmla="*/ 24 h 34"/>
                  <a:gd name="T8" fmla="*/ 5 w 5"/>
                  <a:gd name="T9" fmla="*/ 34 h 34"/>
                  <a:gd name="T10" fmla="*/ 0 60000 65536"/>
                  <a:gd name="T11" fmla="*/ 0 60000 65536"/>
                  <a:gd name="T12" fmla="*/ 0 60000 65536"/>
                  <a:gd name="T13" fmla="*/ 0 60000 65536"/>
                  <a:gd name="T14" fmla="*/ 0 60000 65536"/>
                  <a:gd name="T15" fmla="*/ 0 w 5"/>
                  <a:gd name="T16" fmla="*/ 0 h 34"/>
                  <a:gd name="T17" fmla="*/ 5 w 5"/>
                  <a:gd name="T18" fmla="*/ 34 h 34"/>
                </a:gdLst>
                <a:ahLst/>
                <a:cxnLst>
                  <a:cxn ang="T10">
                    <a:pos x="T0" y="T1"/>
                  </a:cxn>
                  <a:cxn ang="T11">
                    <a:pos x="T2" y="T3"/>
                  </a:cxn>
                  <a:cxn ang="T12">
                    <a:pos x="T4" y="T5"/>
                  </a:cxn>
                  <a:cxn ang="T13">
                    <a:pos x="T6" y="T7"/>
                  </a:cxn>
                  <a:cxn ang="T14">
                    <a:pos x="T8" y="T9"/>
                  </a:cxn>
                </a:cxnLst>
                <a:rect l="T15" t="T16" r="T17" b="T18"/>
                <a:pathLst>
                  <a:path w="5" h="34">
                    <a:moveTo>
                      <a:pt x="0" y="0"/>
                    </a:moveTo>
                    <a:lnTo>
                      <a:pt x="2" y="7"/>
                    </a:lnTo>
                    <a:lnTo>
                      <a:pt x="2" y="14"/>
                    </a:lnTo>
                    <a:lnTo>
                      <a:pt x="3" y="24"/>
                    </a:lnTo>
                    <a:lnTo>
                      <a:pt x="5" y="3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1" name="Freeform 1022"/>
              <p:cNvSpPr>
                <a:spLocks/>
              </p:cNvSpPr>
              <p:nvPr/>
            </p:nvSpPr>
            <p:spPr bwMode="auto">
              <a:xfrm>
                <a:off x="894" y="3137"/>
                <a:ext cx="3" cy="19"/>
              </a:xfrm>
              <a:custGeom>
                <a:avLst/>
                <a:gdLst>
                  <a:gd name="T0" fmla="*/ 0 w 3"/>
                  <a:gd name="T1" fmla="*/ 0 h 19"/>
                  <a:gd name="T2" fmla="*/ 1 w 3"/>
                  <a:gd name="T3" fmla="*/ 13 h 19"/>
                  <a:gd name="T4" fmla="*/ 3 w 3"/>
                  <a:gd name="T5" fmla="*/ 19 h 19"/>
                  <a:gd name="T6" fmla="*/ 3 w 3"/>
                  <a:gd name="T7" fmla="*/ 19 h 19"/>
                  <a:gd name="T8" fmla="*/ 0 60000 65536"/>
                  <a:gd name="T9" fmla="*/ 0 60000 65536"/>
                  <a:gd name="T10" fmla="*/ 0 60000 65536"/>
                  <a:gd name="T11" fmla="*/ 0 60000 65536"/>
                  <a:gd name="T12" fmla="*/ 0 w 3"/>
                  <a:gd name="T13" fmla="*/ 0 h 19"/>
                  <a:gd name="T14" fmla="*/ 3 w 3"/>
                  <a:gd name="T15" fmla="*/ 19 h 19"/>
                </a:gdLst>
                <a:ahLst/>
                <a:cxnLst>
                  <a:cxn ang="T8">
                    <a:pos x="T0" y="T1"/>
                  </a:cxn>
                  <a:cxn ang="T9">
                    <a:pos x="T2" y="T3"/>
                  </a:cxn>
                  <a:cxn ang="T10">
                    <a:pos x="T4" y="T5"/>
                  </a:cxn>
                  <a:cxn ang="T11">
                    <a:pos x="T6" y="T7"/>
                  </a:cxn>
                </a:cxnLst>
                <a:rect l="T12" t="T13" r="T14" b="T15"/>
                <a:pathLst>
                  <a:path w="3" h="19">
                    <a:moveTo>
                      <a:pt x="0" y="0"/>
                    </a:moveTo>
                    <a:lnTo>
                      <a:pt x="1" y="13"/>
                    </a:lnTo>
                    <a:lnTo>
                      <a:pt x="3" y="1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2" name="Freeform 1023"/>
              <p:cNvSpPr>
                <a:spLocks/>
              </p:cNvSpPr>
              <p:nvPr/>
            </p:nvSpPr>
            <p:spPr bwMode="auto">
              <a:xfrm>
                <a:off x="897" y="3113"/>
                <a:ext cx="2" cy="43"/>
              </a:xfrm>
              <a:custGeom>
                <a:avLst/>
                <a:gdLst>
                  <a:gd name="T0" fmla="*/ 0 w 2"/>
                  <a:gd name="T1" fmla="*/ 43 h 43"/>
                  <a:gd name="T2" fmla="*/ 0 w 2"/>
                  <a:gd name="T3" fmla="*/ 37 h 43"/>
                  <a:gd name="T4" fmla="*/ 1 w 2"/>
                  <a:gd name="T5" fmla="*/ 27 h 43"/>
                  <a:gd name="T6" fmla="*/ 2 w 2"/>
                  <a:gd name="T7" fmla="*/ 17 h 43"/>
                  <a:gd name="T8" fmla="*/ 2 w 2"/>
                  <a:gd name="T9" fmla="*/ 0 h 43"/>
                  <a:gd name="T10" fmla="*/ 0 60000 65536"/>
                  <a:gd name="T11" fmla="*/ 0 60000 65536"/>
                  <a:gd name="T12" fmla="*/ 0 60000 65536"/>
                  <a:gd name="T13" fmla="*/ 0 60000 65536"/>
                  <a:gd name="T14" fmla="*/ 0 60000 65536"/>
                  <a:gd name="T15" fmla="*/ 0 w 2"/>
                  <a:gd name="T16" fmla="*/ 0 h 43"/>
                  <a:gd name="T17" fmla="*/ 2 w 2"/>
                  <a:gd name="T18" fmla="*/ 43 h 43"/>
                </a:gdLst>
                <a:ahLst/>
                <a:cxnLst>
                  <a:cxn ang="T10">
                    <a:pos x="T0" y="T1"/>
                  </a:cxn>
                  <a:cxn ang="T11">
                    <a:pos x="T2" y="T3"/>
                  </a:cxn>
                  <a:cxn ang="T12">
                    <a:pos x="T4" y="T5"/>
                  </a:cxn>
                  <a:cxn ang="T13">
                    <a:pos x="T6" y="T7"/>
                  </a:cxn>
                  <a:cxn ang="T14">
                    <a:pos x="T8" y="T9"/>
                  </a:cxn>
                </a:cxnLst>
                <a:rect l="T15" t="T16" r="T17" b="T18"/>
                <a:pathLst>
                  <a:path w="2" h="43">
                    <a:moveTo>
                      <a:pt x="0" y="43"/>
                    </a:moveTo>
                    <a:lnTo>
                      <a:pt x="0" y="37"/>
                    </a:lnTo>
                    <a:lnTo>
                      <a:pt x="1" y="27"/>
                    </a:lnTo>
                    <a:lnTo>
                      <a:pt x="2" y="1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3" name="Freeform 1024"/>
              <p:cNvSpPr>
                <a:spLocks/>
              </p:cNvSpPr>
              <p:nvPr/>
            </p:nvSpPr>
            <p:spPr bwMode="auto">
              <a:xfrm>
                <a:off x="899" y="3031"/>
                <a:ext cx="3" cy="82"/>
              </a:xfrm>
              <a:custGeom>
                <a:avLst/>
                <a:gdLst>
                  <a:gd name="T0" fmla="*/ 0 w 3"/>
                  <a:gd name="T1" fmla="*/ 82 h 82"/>
                  <a:gd name="T2" fmla="*/ 0 w 3"/>
                  <a:gd name="T3" fmla="*/ 72 h 82"/>
                  <a:gd name="T4" fmla="*/ 0 w 3"/>
                  <a:gd name="T5" fmla="*/ 63 h 82"/>
                  <a:gd name="T6" fmla="*/ 2 w 3"/>
                  <a:gd name="T7" fmla="*/ 36 h 82"/>
                  <a:gd name="T8" fmla="*/ 2 w 3"/>
                  <a:gd name="T9" fmla="*/ 23 h 82"/>
                  <a:gd name="T10" fmla="*/ 3 w 3"/>
                  <a:gd name="T11" fmla="*/ 13 h 82"/>
                  <a:gd name="T12" fmla="*/ 3 w 3"/>
                  <a:gd name="T13" fmla="*/ 3 h 82"/>
                  <a:gd name="T14" fmla="*/ 3 w 3"/>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2"/>
                  <a:gd name="T26" fmla="*/ 3 w 3"/>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2">
                    <a:moveTo>
                      <a:pt x="0" y="82"/>
                    </a:moveTo>
                    <a:lnTo>
                      <a:pt x="0" y="72"/>
                    </a:lnTo>
                    <a:lnTo>
                      <a:pt x="0" y="63"/>
                    </a:lnTo>
                    <a:lnTo>
                      <a:pt x="2" y="36"/>
                    </a:lnTo>
                    <a:lnTo>
                      <a:pt x="2" y="23"/>
                    </a:lnTo>
                    <a:lnTo>
                      <a:pt x="3"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4" name="Freeform 1025"/>
              <p:cNvSpPr>
                <a:spLocks/>
              </p:cNvSpPr>
              <p:nvPr/>
            </p:nvSpPr>
            <p:spPr bwMode="auto">
              <a:xfrm>
                <a:off x="902" y="3031"/>
                <a:ext cx="3" cy="43"/>
              </a:xfrm>
              <a:custGeom>
                <a:avLst/>
                <a:gdLst>
                  <a:gd name="T0" fmla="*/ 0 w 3"/>
                  <a:gd name="T1" fmla="*/ 0 h 43"/>
                  <a:gd name="T2" fmla="*/ 0 w 3"/>
                  <a:gd name="T3" fmla="*/ 0 h 43"/>
                  <a:gd name="T4" fmla="*/ 0 w 3"/>
                  <a:gd name="T5" fmla="*/ 0 h 43"/>
                  <a:gd name="T6" fmla="*/ 2 w 3"/>
                  <a:gd name="T7" fmla="*/ 9 h 43"/>
                  <a:gd name="T8" fmla="*/ 3 w 3"/>
                  <a:gd name="T9" fmla="*/ 26 h 43"/>
                  <a:gd name="T10" fmla="*/ 3 w 3"/>
                  <a:gd name="T11" fmla="*/ 43 h 43"/>
                  <a:gd name="T12" fmla="*/ 0 60000 65536"/>
                  <a:gd name="T13" fmla="*/ 0 60000 65536"/>
                  <a:gd name="T14" fmla="*/ 0 60000 65536"/>
                  <a:gd name="T15" fmla="*/ 0 60000 65536"/>
                  <a:gd name="T16" fmla="*/ 0 60000 65536"/>
                  <a:gd name="T17" fmla="*/ 0 60000 65536"/>
                  <a:gd name="T18" fmla="*/ 0 w 3"/>
                  <a:gd name="T19" fmla="*/ 0 h 43"/>
                  <a:gd name="T20" fmla="*/ 3 w 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 h="43">
                    <a:moveTo>
                      <a:pt x="0" y="0"/>
                    </a:moveTo>
                    <a:lnTo>
                      <a:pt x="0" y="0"/>
                    </a:lnTo>
                    <a:lnTo>
                      <a:pt x="2" y="9"/>
                    </a:lnTo>
                    <a:lnTo>
                      <a:pt x="3" y="26"/>
                    </a:lnTo>
                    <a:lnTo>
                      <a:pt x="3" y="4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5" name="Freeform 1026"/>
              <p:cNvSpPr>
                <a:spLocks/>
              </p:cNvSpPr>
              <p:nvPr/>
            </p:nvSpPr>
            <p:spPr bwMode="auto">
              <a:xfrm>
                <a:off x="905" y="3074"/>
                <a:ext cx="3" cy="82"/>
              </a:xfrm>
              <a:custGeom>
                <a:avLst/>
                <a:gdLst>
                  <a:gd name="T0" fmla="*/ 0 w 3"/>
                  <a:gd name="T1" fmla="*/ 0 h 82"/>
                  <a:gd name="T2" fmla="*/ 0 w 3"/>
                  <a:gd name="T3" fmla="*/ 10 h 82"/>
                  <a:gd name="T4" fmla="*/ 0 w 3"/>
                  <a:gd name="T5" fmla="*/ 20 h 82"/>
                  <a:gd name="T6" fmla="*/ 2 w 3"/>
                  <a:gd name="T7" fmla="*/ 46 h 82"/>
                  <a:gd name="T8" fmla="*/ 3 w 3"/>
                  <a:gd name="T9" fmla="*/ 69 h 82"/>
                  <a:gd name="T10" fmla="*/ 3 w 3"/>
                  <a:gd name="T11" fmla="*/ 76 h 82"/>
                  <a:gd name="T12" fmla="*/ 3 w 3"/>
                  <a:gd name="T13" fmla="*/ 82 h 82"/>
                  <a:gd name="T14" fmla="*/ 0 60000 65536"/>
                  <a:gd name="T15" fmla="*/ 0 60000 65536"/>
                  <a:gd name="T16" fmla="*/ 0 60000 65536"/>
                  <a:gd name="T17" fmla="*/ 0 60000 65536"/>
                  <a:gd name="T18" fmla="*/ 0 60000 65536"/>
                  <a:gd name="T19" fmla="*/ 0 60000 65536"/>
                  <a:gd name="T20" fmla="*/ 0 60000 65536"/>
                  <a:gd name="T21" fmla="*/ 0 w 3"/>
                  <a:gd name="T22" fmla="*/ 0 h 82"/>
                  <a:gd name="T23" fmla="*/ 3 w 3"/>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2">
                    <a:moveTo>
                      <a:pt x="0" y="0"/>
                    </a:moveTo>
                    <a:lnTo>
                      <a:pt x="0" y="10"/>
                    </a:lnTo>
                    <a:lnTo>
                      <a:pt x="0" y="20"/>
                    </a:lnTo>
                    <a:lnTo>
                      <a:pt x="2" y="46"/>
                    </a:lnTo>
                    <a:lnTo>
                      <a:pt x="3" y="69"/>
                    </a:lnTo>
                    <a:lnTo>
                      <a:pt x="3" y="76"/>
                    </a:lnTo>
                    <a:lnTo>
                      <a:pt x="3" y="8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6" name="Freeform 1027"/>
              <p:cNvSpPr>
                <a:spLocks/>
              </p:cNvSpPr>
              <p:nvPr/>
            </p:nvSpPr>
            <p:spPr bwMode="auto">
              <a:xfrm>
                <a:off x="908" y="3137"/>
                <a:ext cx="3" cy="23"/>
              </a:xfrm>
              <a:custGeom>
                <a:avLst/>
                <a:gdLst>
                  <a:gd name="T0" fmla="*/ 0 w 3"/>
                  <a:gd name="T1" fmla="*/ 19 h 23"/>
                  <a:gd name="T2" fmla="*/ 0 w 3"/>
                  <a:gd name="T3" fmla="*/ 23 h 23"/>
                  <a:gd name="T4" fmla="*/ 0 w 3"/>
                  <a:gd name="T5" fmla="*/ 23 h 23"/>
                  <a:gd name="T6" fmla="*/ 1 w 3"/>
                  <a:gd name="T7" fmla="*/ 16 h 23"/>
                  <a:gd name="T8" fmla="*/ 1 w 3"/>
                  <a:gd name="T9" fmla="*/ 6 h 23"/>
                  <a:gd name="T10" fmla="*/ 3 w 3"/>
                  <a:gd name="T11" fmla="*/ 0 h 23"/>
                  <a:gd name="T12" fmla="*/ 0 60000 65536"/>
                  <a:gd name="T13" fmla="*/ 0 60000 65536"/>
                  <a:gd name="T14" fmla="*/ 0 60000 65536"/>
                  <a:gd name="T15" fmla="*/ 0 60000 65536"/>
                  <a:gd name="T16" fmla="*/ 0 60000 65536"/>
                  <a:gd name="T17" fmla="*/ 0 60000 65536"/>
                  <a:gd name="T18" fmla="*/ 0 w 3"/>
                  <a:gd name="T19" fmla="*/ 0 h 23"/>
                  <a:gd name="T20" fmla="*/ 3 w 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 h="23">
                    <a:moveTo>
                      <a:pt x="0" y="19"/>
                    </a:moveTo>
                    <a:lnTo>
                      <a:pt x="0" y="23"/>
                    </a:lnTo>
                    <a:lnTo>
                      <a:pt x="1" y="16"/>
                    </a:lnTo>
                    <a:lnTo>
                      <a:pt x="1"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7" name="Freeform 1028"/>
              <p:cNvSpPr>
                <a:spLocks/>
              </p:cNvSpPr>
              <p:nvPr/>
            </p:nvSpPr>
            <p:spPr bwMode="auto">
              <a:xfrm>
                <a:off x="911" y="3107"/>
                <a:ext cx="4" cy="30"/>
              </a:xfrm>
              <a:custGeom>
                <a:avLst/>
                <a:gdLst>
                  <a:gd name="T0" fmla="*/ 0 w 4"/>
                  <a:gd name="T1" fmla="*/ 30 h 30"/>
                  <a:gd name="T2" fmla="*/ 1 w 4"/>
                  <a:gd name="T3" fmla="*/ 23 h 30"/>
                  <a:gd name="T4" fmla="*/ 1 w 4"/>
                  <a:gd name="T5" fmla="*/ 13 h 30"/>
                  <a:gd name="T6" fmla="*/ 3 w 4"/>
                  <a:gd name="T7" fmla="*/ 3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1" y="23"/>
                    </a:lnTo>
                    <a:lnTo>
                      <a:pt x="1" y="13"/>
                    </a:lnTo>
                    <a:lnTo>
                      <a:pt x="3"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8" name="Freeform 1029"/>
              <p:cNvSpPr>
                <a:spLocks/>
              </p:cNvSpPr>
              <p:nvPr/>
            </p:nvSpPr>
            <p:spPr bwMode="auto">
              <a:xfrm>
                <a:off x="915" y="3107"/>
                <a:ext cx="3" cy="23"/>
              </a:xfrm>
              <a:custGeom>
                <a:avLst/>
                <a:gdLst>
                  <a:gd name="T0" fmla="*/ 0 w 3"/>
                  <a:gd name="T1" fmla="*/ 0 h 23"/>
                  <a:gd name="T2" fmla="*/ 2 w 3"/>
                  <a:gd name="T3" fmla="*/ 0 h 23"/>
                  <a:gd name="T4" fmla="*/ 2 w 3"/>
                  <a:gd name="T5" fmla="*/ 6 h 23"/>
                  <a:gd name="T6" fmla="*/ 3 w 3"/>
                  <a:gd name="T7" fmla="*/ 23 h 23"/>
                  <a:gd name="T8" fmla="*/ 0 60000 65536"/>
                  <a:gd name="T9" fmla="*/ 0 60000 65536"/>
                  <a:gd name="T10" fmla="*/ 0 60000 65536"/>
                  <a:gd name="T11" fmla="*/ 0 60000 65536"/>
                  <a:gd name="T12" fmla="*/ 0 w 3"/>
                  <a:gd name="T13" fmla="*/ 0 h 23"/>
                  <a:gd name="T14" fmla="*/ 3 w 3"/>
                  <a:gd name="T15" fmla="*/ 23 h 23"/>
                </a:gdLst>
                <a:ahLst/>
                <a:cxnLst>
                  <a:cxn ang="T8">
                    <a:pos x="T0" y="T1"/>
                  </a:cxn>
                  <a:cxn ang="T9">
                    <a:pos x="T2" y="T3"/>
                  </a:cxn>
                  <a:cxn ang="T10">
                    <a:pos x="T4" y="T5"/>
                  </a:cxn>
                  <a:cxn ang="T11">
                    <a:pos x="T6" y="T7"/>
                  </a:cxn>
                </a:cxnLst>
                <a:rect l="T12" t="T13" r="T14" b="T15"/>
                <a:pathLst>
                  <a:path w="3" h="23">
                    <a:moveTo>
                      <a:pt x="0" y="0"/>
                    </a:moveTo>
                    <a:lnTo>
                      <a:pt x="2" y="0"/>
                    </a:lnTo>
                    <a:lnTo>
                      <a:pt x="2" y="6"/>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29" name="Freeform 1030"/>
              <p:cNvSpPr>
                <a:spLocks/>
              </p:cNvSpPr>
              <p:nvPr/>
            </p:nvSpPr>
            <p:spPr bwMode="auto">
              <a:xfrm>
                <a:off x="918" y="3130"/>
                <a:ext cx="3" cy="53"/>
              </a:xfrm>
              <a:custGeom>
                <a:avLst/>
                <a:gdLst>
                  <a:gd name="T0" fmla="*/ 0 w 3"/>
                  <a:gd name="T1" fmla="*/ 0 h 53"/>
                  <a:gd name="T2" fmla="*/ 0 w 3"/>
                  <a:gd name="T3" fmla="*/ 10 h 53"/>
                  <a:gd name="T4" fmla="*/ 1 w 3"/>
                  <a:gd name="T5" fmla="*/ 26 h 53"/>
                  <a:gd name="T6" fmla="*/ 3 w 3"/>
                  <a:gd name="T7" fmla="*/ 40 h 53"/>
                  <a:gd name="T8" fmla="*/ 3 w 3"/>
                  <a:gd name="T9" fmla="*/ 53 h 53"/>
                  <a:gd name="T10" fmla="*/ 0 60000 65536"/>
                  <a:gd name="T11" fmla="*/ 0 60000 65536"/>
                  <a:gd name="T12" fmla="*/ 0 60000 65536"/>
                  <a:gd name="T13" fmla="*/ 0 60000 65536"/>
                  <a:gd name="T14" fmla="*/ 0 60000 65536"/>
                  <a:gd name="T15" fmla="*/ 0 w 3"/>
                  <a:gd name="T16" fmla="*/ 0 h 53"/>
                  <a:gd name="T17" fmla="*/ 3 w 3"/>
                  <a:gd name="T18" fmla="*/ 53 h 53"/>
                </a:gdLst>
                <a:ahLst/>
                <a:cxnLst>
                  <a:cxn ang="T10">
                    <a:pos x="T0" y="T1"/>
                  </a:cxn>
                  <a:cxn ang="T11">
                    <a:pos x="T2" y="T3"/>
                  </a:cxn>
                  <a:cxn ang="T12">
                    <a:pos x="T4" y="T5"/>
                  </a:cxn>
                  <a:cxn ang="T13">
                    <a:pos x="T6" y="T7"/>
                  </a:cxn>
                  <a:cxn ang="T14">
                    <a:pos x="T8" y="T9"/>
                  </a:cxn>
                </a:cxnLst>
                <a:rect l="T15" t="T16" r="T17" b="T18"/>
                <a:pathLst>
                  <a:path w="3" h="53">
                    <a:moveTo>
                      <a:pt x="0" y="0"/>
                    </a:moveTo>
                    <a:lnTo>
                      <a:pt x="0" y="10"/>
                    </a:lnTo>
                    <a:lnTo>
                      <a:pt x="1" y="26"/>
                    </a:lnTo>
                    <a:lnTo>
                      <a:pt x="3" y="40"/>
                    </a:lnTo>
                    <a:lnTo>
                      <a:pt x="3" y="5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30" name="Freeform 1031"/>
              <p:cNvSpPr>
                <a:spLocks/>
              </p:cNvSpPr>
              <p:nvPr/>
            </p:nvSpPr>
            <p:spPr bwMode="auto">
              <a:xfrm>
                <a:off x="921" y="3183"/>
                <a:ext cx="3" cy="43"/>
              </a:xfrm>
              <a:custGeom>
                <a:avLst/>
                <a:gdLst>
                  <a:gd name="T0" fmla="*/ 0 w 3"/>
                  <a:gd name="T1" fmla="*/ 0 h 43"/>
                  <a:gd name="T2" fmla="*/ 0 w 3"/>
                  <a:gd name="T3" fmla="*/ 13 h 43"/>
                  <a:gd name="T4" fmla="*/ 1 w 3"/>
                  <a:gd name="T5" fmla="*/ 27 h 43"/>
                  <a:gd name="T6" fmla="*/ 3 w 3"/>
                  <a:gd name="T7" fmla="*/ 36 h 43"/>
                  <a:gd name="T8" fmla="*/ 3 w 3"/>
                  <a:gd name="T9" fmla="*/ 43 h 43"/>
                  <a:gd name="T10" fmla="*/ 0 60000 65536"/>
                  <a:gd name="T11" fmla="*/ 0 60000 65536"/>
                  <a:gd name="T12" fmla="*/ 0 60000 65536"/>
                  <a:gd name="T13" fmla="*/ 0 60000 65536"/>
                  <a:gd name="T14" fmla="*/ 0 60000 65536"/>
                  <a:gd name="T15" fmla="*/ 0 w 3"/>
                  <a:gd name="T16" fmla="*/ 0 h 43"/>
                  <a:gd name="T17" fmla="*/ 3 w 3"/>
                  <a:gd name="T18" fmla="*/ 43 h 43"/>
                </a:gdLst>
                <a:ahLst/>
                <a:cxnLst>
                  <a:cxn ang="T10">
                    <a:pos x="T0" y="T1"/>
                  </a:cxn>
                  <a:cxn ang="T11">
                    <a:pos x="T2" y="T3"/>
                  </a:cxn>
                  <a:cxn ang="T12">
                    <a:pos x="T4" y="T5"/>
                  </a:cxn>
                  <a:cxn ang="T13">
                    <a:pos x="T6" y="T7"/>
                  </a:cxn>
                  <a:cxn ang="T14">
                    <a:pos x="T8" y="T9"/>
                  </a:cxn>
                </a:cxnLst>
                <a:rect l="T15" t="T16" r="T17" b="T18"/>
                <a:pathLst>
                  <a:path w="3" h="43">
                    <a:moveTo>
                      <a:pt x="0" y="0"/>
                    </a:moveTo>
                    <a:lnTo>
                      <a:pt x="0" y="13"/>
                    </a:lnTo>
                    <a:lnTo>
                      <a:pt x="1" y="27"/>
                    </a:lnTo>
                    <a:lnTo>
                      <a:pt x="3" y="36"/>
                    </a:lnTo>
                    <a:lnTo>
                      <a:pt x="3" y="4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31" name="Freeform 1032"/>
              <p:cNvSpPr>
                <a:spLocks/>
              </p:cNvSpPr>
              <p:nvPr/>
            </p:nvSpPr>
            <p:spPr bwMode="auto">
              <a:xfrm>
                <a:off x="924" y="3200"/>
                <a:ext cx="3" cy="26"/>
              </a:xfrm>
              <a:custGeom>
                <a:avLst/>
                <a:gdLst>
                  <a:gd name="T0" fmla="*/ 0 w 3"/>
                  <a:gd name="T1" fmla="*/ 26 h 26"/>
                  <a:gd name="T2" fmla="*/ 0 w 3"/>
                  <a:gd name="T3" fmla="*/ 23 h 26"/>
                  <a:gd name="T4" fmla="*/ 1 w 3"/>
                  <a:gd name="T5" fmla="*/ 16 h 26"/>
                  <a:gd name="T6" fmla="*/ 3 w 3"/>
                  <a:gd name="T7" fmla="*/ 6 h 26"/>
                  <a:gd name="T8" fmla="*/ 3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26"/>
                    </a:moveTo>
                    <a:lnTo>
                      <a:pt x="0" y="23"/>
                    </a:lnTo>
                    <a:lnTo>
                      <a:pt x="1" y="16"/>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32" name="Line 1033"/>
              <p:cNvSpPr>
                <a:spLocks noChangeShapeType="1"/>
              </p:cNvSpPr>
              <p:nvPr/>
            </p:nvSpPr>
            <p:spPr bwMode="auto">
              <a:xfrm flipV="1">
                <a:off x="927" y="3176"/>
                <a:ext cx="2" cy="24"/>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33" name="Line 1034"/>
              <p:cNvSpPr>
                <a:spLocks noChangeShapeType="1"/>
              </p:cNvSpPr>
              <p:nvPr/>
            </p:nvSpPr>
            <p:spPr bwMode="auto">
              <a:xfrm flipV="1">
                <a:off x="929"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34" name="Line 1035"/>
              <p:cNvSpPr>
                <a:spLocks noChangeShapeType="1"/>
              </p:cNvSpPr>
              <p:nvPr/>
            </p:nvSpPr>
            <p:spPr bwMode="auto">
              <a:xfrm flipV="1">
                <a:off x="932"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35" name="Freeform 1036"/>
              <p:cNvSpPr>
                <a:spLocks/>
              </p:cNvSpPr>
              <p:nvPr/>
            </p:nvSpPr>
            <p:spPr bwMode="auto">
              <a:xfrm>
                <a:off x="935" y="3113"/>
                <a:ext cx="4" cy="24"/>
              </a:xfrm>
              <a:custGeom>
                <a:avLst/>
                <a:gdLst>
                  <a:gd name="T0" fmla="*/ 0 w 4"/>
                  <a:gd name="T1" fmla="*/ 24 h 24"/>
                  <a:gd name="T2" fmla="*/ 2 w 4"/>
                  <a:gd name="T3" fmla="*/ 17 h 24"/>
                  <a:gd name="T4" fmla="*/ 2 w 4"/>
                  <a:gd name="T5" fmla="*/ 10 h 24"/>
                  <a:gd name="T6" fmla="*/ 3 w 4"/>
                  <a:gd name="T7" fmla="*/ 4 h 24"/>
                  <a:gd name="T8" fmla="*/ 4 w 4"/>
                  <a:gd name="T9" fmla="*/ 0 h 24"/>
                  <a:gd name="T10" fmla="*/ 0 60000 65536"/>
                  <a:gd name="T11" fmla="*/ 0 60000 65536"/>
                  <a:gd name="T12" fmla="*/ 0 60000 65536"/>
                  <a:gd name="T13" fmla="*/ 0 60000 65536"/>
                  <a:gd name="T14" fmla="*/ 0 60000 65536"/>
                  <a:gd name="T15" fmla="*/ 0 w 4"/>
                  <a:gd name="T16" fmla="*/ 0 h 24"/>
                  <a:gd name="T17" fmla="*/ 4 w 4"/>
                  <a:gd name="T18" fmla="*/ 24 h 24"/>
                </a:gdLst>
                <a:ahLst/>
                <a:cxnLst>
                  <a:cxn ang="T10">
                    <a:pos x="T0" y="T1"/>
                  </a:cxn>
                  <a:cxn ang="T11">
                    <a:pos x="T2" y="T3"/>
                  </a:cxn>
                  <a:cxn ang="T12">
                    <a:pos x="T4" y="T5"/>
                  </a:cxn>
                  <a:cxn ang="T13">
                    <a:pos x="T6" y="T7"/>
                  </a:cxn>
                  <a:cxn ang="T14">
                    <a:pos x="T8" y="T9"/>
                  </a:cxn>
                </a:cxnLst>
                <a:rect l="T15" t="T16" r="T17" b="T18"/>
                <a:pathLst>
                  <a:path w="4" h="24">
                    <a:moveTo>
                      <a:pt x="0" y="24"/>
                    </a:moveTo>
                    <a:lnTo>
                      <a:pt x="2" y="17"/>
                    </a:lnTo>
                    <a:lnTo>
                      <a:pt x="2"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36" name="Freeform 1037"/>
              <p:cNvSpPr>
                <a:spLocks/>
              </p:cNvSpPr>
              <p:nvPr/>
            </p:nvSpPr>
            <p:spPr bwMode="auto">
              <a:xfrm>
                <a:off x="939" y="3113"/>
                <a:ext cx="3" cy="24"/>
              </a:xfrm>
              <a:custGeom>
                <a:avLst/>
                <a:gdLst>
                  <a:gd name="T0" fmla="*/ 0 w 3"/>
                  <a:gd name="T1" fmla="*/ 0 h 24"/>
                  <a:gd name="T2" fmla="*/ 2 w 3"/>
                  <a:gd name="T3" fmla="*/ 4 h 24"/>
                  <a:gd name="T4" fmla="*/ 2 w 3"/>
                  <a:gd name="T5" fmla="*/ 10 h 24"/>
                  <a:gd name="T6" fmla="*/ 3 w 3"/>
                  <a:gd name="T7" fmla="*/ 17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2" y="4"/>
                    </a:lnTo>
                    <a:lnTo>
                      <a:pt x="2" y="10"/>
                    </a:lnTo>
                    <a:lnTo>
                      <a:pt x="3" y="17"/>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37" name="Line 1038"/>
              <p:cNvSpPr>
                <a:spLocks noChangeShapeType="1"/>
              </p:cNvSpPr>
              <p:nvPr/>
            </p:nvSpPr>
            <p:spPr bwMode="auto">
              <a:xfrm>
                <a:off x="942"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38" name="Line 1039"/>
              <p:cNvSpPr>
                <a:spLocks noChangeShapeType="1"/>
              </p:cNvSpPr>
              <p:nvPr/>
            </p:nvSpPr>
            <p:spPr bwMode="auto">
              <a:xfrm>
                <a:off x="945"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39" name="Freeform 1040"/>
              <p:cNvSpPr>
                <a:spLocks/>
              </p:cNvSpPr>
              <p:nvPr/>
            </p:nvSpPr>
            <p:spPr bwMode="auto">
              <a:xfrm>
                <a:off x="948" y="3176"/>
                <a:ext cx="3" cy="24"/>
              </a:xfrm>
              <a:custGeom>
                <a:avLst/>
                <a:gdLst>
                  <a:gd name="T0" fmla="*/ 0 w 3"/>
                  <a:gd name="T1" fmla="*/ 0 h 24"/>
                  <a:gd name="T2" fmla="*/ 0 w 3"/>
                  <a:gd name="T3" fmla="*/ 7 h 24"/>
                  <a:gd name="T4" fmla="*/ 1 w 3"/>
                  <a:gd name="T5" fmla="*/ 14 h 24"/>
                  <a:gd name="T6" fmla="*/ 3 w 3"/>
                  <a:gd name="T7" fmla="*/ 20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0" y="7"/>
                    </a:lnTo>
                    <a:lnTo>
                      <a:pt x="1" y="14"/>
                    </a:lnTo>
                    <a:lnTo>
                      <a:pt x="3" y="20"/>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0" name="Freeform 1041"/>
              <p:cNvSpPr>
                <a:spLocks/>
              </p:cNvSpPr>
              <p:nvPr/>
            </p:nvSpPr>
            <p:spPr bwMode="auto">
              <a:xfrm>
                <a:off x="951" y="3176"/>
                <a:ext cx="3" cy="24"/>
              </a:xfrm>
              <a:custGeom>
                <a:avLst/>
                <a:gdLst>
                  <a:gd name="T0" fmla="*/ 0 w 3"/>
                  <a:gd name="T1" fmla="*/ 24 h 24"/>
                  <a:gd name="T2" fmla="*/ 0 w 3"/>
                  <a:gd name="T3" fmla="*/ 20 h 24"/>
                  <a:gd name="T4" fmla="*/ 1 w 3"/>
                  <a:gd name="T5" fmla="*/ 14 h 24"/>
                  <a:gd name="T6" fmla="*/ 3 w 3"/>
                  <a:gd name="T7" fmla="*/ 7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20"/>
                    </a:ln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1" name="Line 1042"/>
              <p:cNvSpPr>
                <a:spLocks noChangeShapeType="1"/>
              </p:cNvSpPr>
              <p:nvPr/>
            </p:nvSpPr>
            <p:spPr bwMode="auto">
              <a:xfrm flipV="1">
                <a:off x="954" y="3156"/>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42" name="Freeform 1043"/>
              <p:cNvSpPr>
                <a:spLocks/>
              </p:cNvSpPr>
              <p:nvPr/>
            </p:nvSpPr>
            <p:spPr bwMode="auto">
              <a:xfrm>
                <a:off x="956" y="3137"/>
                <a:ext cx="5" cy="19"/>
              </a:xfrm>
              <a:custGeom>
                <a:avLst/>
                <a:gdLst>
                  <a:gd name="T0" fmla="*/ 0 w 5"/>
                  <a:gd name="T1" fmla="*/ 19 h 19"/>
                  <a:gd name="T2" fmla="*/ 2 w 5"/>
                  <a:gd name="T3" fmla="*/ 10 h 19"/>
                  <a:gd name="T4" fmla="*/ 5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0" y="19"/>
                    </a:move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3" name="Freeform 1044"/>
              <p:cNvSpPr>
                <a:spLocks/>
              </p:cNvSpPr>
              <p:nvPr/>
            </p:nvSpPr>
            <p:spPr bwMode="auto">
              <a:xfrm>
                <a:off x="961" y="3113"/>
                <a:ext cx="3" cy="24"/>
              </a:xfrm>
              <a:custGeom>
                <a:avLst/>
                <a:gdLst>
                  <a:gd name="T0" fmla="*/ 0 w 3"/>
                  <a:gd name="T1" fmla="*/ 24 h 24"/>
                  <a:gd name="T2" fmla="*/ 1 w 3"/>
                  <a:gd name="T3" fmla="*/ 17 h 24"/>
                  <a:gd name="T4" fmla="*/ 1 w 3"/>
                  <a:gd name="T5" fmla="*/ 10 h 24"/>
                  <a:gd name="T6" fmla="*/ 3 w 3"/>
                  <a:gd name="T7" fmla="*/ 4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1" y="17"/>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4" name="Freeform 1045"/>
              <p:cNvSpPr>
                <a:spLocks/>
              </p:cNvSpPr>
              <p:nvPr/>
            </p:nvSpPr>
            <p:spPr bwMode="auto">
              <a:xfrm>
                <a:off x="964" y="3113"/>
                <a:ext cx="2" cy="24"/>
              </a:xfrm>
              <a:custGeom>
                <a:avLst/>
                <a:gdLst>
                  <a:gd name="T0" fmla="*/ 0 w 2"/>
                  <a:gd name="T1" fmla="*/ 0 h 24"/>
                  <a:gd name="T2" fmla="*/ 0 w 2"/>
                  <a:gd name="T3" fmla="*/ 4 h 24"/>
                  <a:gd name="T4" fmla="*/ 1 w 2"/>
                  <a:gd name="T5" fmla="*/ 10 h 24"/>
                  <a:gd name="T6" fmla="*/ 2 w 2"/>
                  <a:gd name="T7" fmla="*/ 20 h 24"/>
                  <a:gd name="T8" fmla="*/ 2 w 2"/>
                  <a:gd name="T9" fmla="*/ 24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0" y="0"/>
                    </a:moveTo>
                    <a:lnTo>
                      <a:pt x="0" y="4"/>
                    </a:lnTo>
                    <a:lnTo>
                      <a:pt x="1" y="10"/>
                    </a:lnTo>
                    <a:lnTo>
                      <a:pt x="2" y="20"/>
                    </a:lnTo>
                    <a:lnTo>
                      <a:pt x="2"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5" name="Freeform 1046"/>
              <p:cNvSpPr>
                <a:spLocks/>
              </p:cNvSpPr>
              <p:nvPr/>
            </p:nvSpPr>
            <p:spPr bwMode="auto">
              <a:xfrm>
                <a:off x="966" y="3113"/>
                <a:ext cx="3" cy="24"/>
              </a:xfrm>
              <a:custGeom>
                <a:avLst/>
                <a:gdLst>
                  <a:gd name="T0" fmla="*/ 0 w 3"/>
                  <a:gd name="T1" fmla="*/ 24 h 24"/>
                  <a:gd name="T2" fmla="*/ 0 w 3"/>
                  <a:gd name="T3" fmla="*/ 20 h 24"/>
                  <a:gd name="T4" fmla="*/ 2 w 3"/>
                  <a:gd name="T5" fmla="*/ 10 h 24"/>
                  <a:gd name="T6" fmla="*/ 3 w 3"/>
                  <a:gd name="T7" fmla="*/ 4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20"/>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6" name="Freeform 1047"/>
              <p:cNvSpPr>
                <a:spLocks/>
              </p:cNvSpPr>
              <p:nvPr/>
            </p:nvSpPr>
            <p:spPr bwMode="auto">
              <a:xfrm>
                <a:off x="969" y="3113"/>
                <a:ext cx="3" cy="24"/>
              </a:xfrm>
              <a:custGeom>
                <a:avLst/>
                <a:gdLst>
                  <a:gd name="T0" fmla="*/ 0 w 3"/>
                  <a:gd name="T1" fmla="*/ 0 h 24"/>
                  <a:gd name="T2" fmla="*/ 0 w 3"/>
                  <a:gd name="T3" fmla="*/ 4 h 24"/>
                  <a:gd name="T4" fmla="*/ 2 w 3"/>
                  <a:gd name="T5" fmla="*/ 10 h 24"/>
                  <a:gd name="T6" fmla="*/ 3 w 3"/>
                  <a:gd name="T7" fmla="*/ 17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0" y="4"/>
                    </a:lnTo>
                    <a:lnTo>
                      <a:pt x="2" y="10"/>
                    </a:lnTo>
                    <a:lnTo>
                      <a:pt x="3" y="17"/>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47" name="Line 1048"/>
              <p:cNvSpPr>
                <a:spLocks noChangeShapeType="1"/>
              </p:cNvSpPr>
              <p:nvPr/>
            </p:nvSpPr>
            <p:spPr bwMode="auto">
              <a:xfrm>
                <a:off x="972"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48" name="Line 1049"/>
              <p:cNvSpPr>
                <a:spLocks noChangeShapeType="1"/>
              </p:cNvSpPr>
              <p:nvPr/>
            </p:nvSpPr>
            <p:spPr bwMode="auto">
              <a:xfrm>
                <a:off x="975"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49" name="Freeform 1050"/>
              <p:cNvSpPr>
                <a:spLocks/>
              </p:cNvSpPr>
              <p:nvPr/>
            </p:nvSpPr>
            <p:spPr bwMode="auto">
              <a:xfrm>
                <a:off x="978" y="3176"/>
                <a:ext cx="4" cy="24"/>
              </a:xfrm>
              <a:custGeom>
                <a:avLst/>
                <a:gdLst>
                  <a:gd name="T0" fmla="*/ 0 w 4"/>
                  <a:gd name="T1" fmla="*/ 0 h 24"/>
                  <a:gd name="T2" fmla="*/ 1 w 4"/>
                  <a:gd name="T3" fmla="*/ 7 h 24"/>
                  <a:gd name="T4" fmla="*/ 1 w 4"/>
                  <a:gd name="T5" fmla="*/ 14 h 24"/>
                  <a:gd name="T6" fmla="*/ 3 w 4"/>
                  <a:gd name="T7" fmla="*/ 20 h 24"/>
                  <a:gd name="T8" fmla="*/ 4 w 4"/>
                  <a:gd name="T9" fmla="*/ 24 h 24"/>
                  <a:gd name="T10" fmla="*/ 0 60000 65536"/>
                  <a:gd name="T11" fmla="*/ 0 60000 65536"/>
                  <a:gd name="T12" fmla="*/ 0 60000 65536"/>
                  <a:gd name="T13" fmla="*/ 0 60000 65536"/>
                  <a:gd name="T14" fmla="*/ 0 60000 65536"/>
                  <a:gd name="T15" fmla="*/ 0 w 4"/>
                  <a:gd name="T16" fmla="*/ 0 h 24"/>
                  <a:gd name="T17" fmla="*/ 4 w 4"/>
                  <a:gd name="T18" fmla="*/ 24 h 24"/>
                </a:gdLst>
                <a:ahLst/>
                <a:cxnLst>
                  <a:cxn ang="T10">
                    <a:pos x="T0" y="T1"/>
                  </a:cxn>
                  <a:cxn ang="T11">
                    <a:pos x="T2" y="T3"/>
                  </a:cxn>
                  <a:cxn ang="T12">
                    <a:pos x="T4" y="T5"/>
                  </a:cxn>
                  <a:cxn ang="T13">
                    <a:pos x="T6" y="T7"/>
                  </a:cxn>
                  <a:cxn ang="T14">
                    <a:pos x="T8" y="T9"/>
                  </a:cxn>
                </a:cxnLst>
                <a:rect l="T15" t="T16" r="T17" b="T18"/>
                <a:pathLst>
                  <a:path w="4" h="24">
                    <a:moveTo>
                      <a:pt x="0" y="0"/>
                    </a:moveTo>
                    <a:lnTo>
                      <a:pt x="1" y="7"/>
                    </a:lnTo>
                    <a:lnTo>
                      <a:pt x="1" y="14"/>
                    </a:lnTo>
                    <a:lnTo>
                      <a:pt x="3" y="20"/>
                    </a:lnTo>
                    <a:lnTo>
                      <a:pt x="4"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50" name="Freeform 1051"/>
              <p:cNvSpPr>
                <a:spLocks/>
              </p:cNvSpPr>
              <p:nvPr/>
            </p:nvSpPr>
            <p:spPr bwMode="auto">
              <a:xfrm>
                <a:off x="982" y="3176"/>
                <a:ext cx="3" cy="24"/>
              </a:xfrm>
              <a:custGeom>
                <a:avLst/>
                <a:gdLst>
                  <a:gd name="T0" fmla="*/ 0 w 3"/>
                  <a:gd name="T1" fmla="*/ 24 h 24"/>
                  <a:gd name="T2" fmla="*/ 2 w 3"/>
                  <a:gd name="T3" fmla="*/ 20 h 24"/>
                  <a:gd name="T4" fmla="*/ 2 w 3"/>
                  <a:gd name="T5" fmla="*/ 14 h 24"/>
                  <a:gd name="T6" fmla="*/ 3 w 3"/>
                  <a:gd name="T7" fmla="*/ 7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2" y="20"/>
                    </a:ln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51" name="Line 1052"/>
              <p:cNvSpPr>
                <a:spLocks noChangeShapeType="1"/>
              </p:cNvSpPr>
              <p:nvPr/>
            </p:nvSpPr>
            <p:spPr bwMode="auto">
              <a:xfrm flipV="1">
                <a:off x="985"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52" name="Line 1053"/>
              <p:cNvSpPr>
                <a:spLocks noChangeShapeType="1"/>
              </p:cNvSpPr>
              <p:nvPr/>
            </p:nvSpPr>
            <p:spPr bwMode="auto">
              <a:xfrm flipV="1">
                <a:off x="988"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53" name="Freeform 1054"/>
              <p:cNvSpPr>
                <a:spLocks/>
              </p:cNvSpPr>
              <p:nvPr/>
            </p:nvSpPr>
            <p:spPr bwMode="auto">
              <a:xfrm>
                <a:off x="991" y="3113"/>
                <a:ext cx="3" cy="24"/>
              </a:xfrm>
              <a:custGeom>
                <a:avLst/>
                <a:gdLst>
                  <a:gd name="T0" fmla="*/ 0 w 3"/>
                  <a:gd name="T1" fmla="*/ 24 h 24"/>
                  <a:gd name="T2" fmla="*/ 0 w 3"/>
                  <a:gd name="T3" fmla="*/ 17 h 24"/>
                  <a:gd name="T4" fmla="*/ 1 w 3"/>
                  <a:gd name="T5" fmla="*/ 10 h 24"/>
                  <a:gd name="T6" fmla="*/ 3 w 3"/>
                  <a:gd name="T7" fmla="*/ 4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17"/>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54" name="Freeform 1055"/>
              <p:cNvSpPr>
                <a:spLocks/>
              </p:cNvSpPr>
              <p:nvPr/>
            </p:nvSpPr>
            <p:spPr bwMode="auto">
              <a:xfrm>
                <a:off x="994" y="3113"/>
                <a:ext cx="2" cy="24"/>
              </a:xfrm>
              <a:custGeom>
                <a:avLst/>
                <a:gdLst>
                  <a:gd name="T0" fmla="*/ 0 w 2"/>
                  <a:gd name="T1" fmla="*/ 0 h 24"/>
                  <a:gd name="T2" fmla="*/ 0 w 2"/>
                  <a:gd name="T3" fmla="*/ 4 h 24"/>
                  <a:gd name="T4" fmla="*/ 1 w 2"/>
                  <a:gd name="T5" fmla="*/ 10 h 24"/>
                  <a:gd name="T6" fmla="*/ 2 w 2"/>
                  <a:gd name="T7" fmla="*/ 17 h 24"/>
                  <a:gd name="T8" fmla="*/ 2 w 2"/>
                  <a:gd name="T9" fmla="*/ 24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0" y="0"/>
                    </a:moveTo>
                    <a:lnTo>
                      <a:pt x="0" y="4"/>
                    </a:lnTo>
                    <a:lnTo>
                      <a:pt x="1" y="10"/>
                    </a:lnTo>
                    <a:lnTo>
                      <a:pt x="2" y="17"/>
                    </a:lnTo>
                    <a:lnTo>
                      <a:pt x="2"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55" name="Line 1056"/>
              <p:cNvSpPr>
                <a:spLocks noChangeShapeType="1"/>
              </p:cNvSpPr>
              <p:nvPr/>
            </p:nvSpPr>
            <p:spPr bwMode="auto">
              <a:xfrm>
                <a:off x="996"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56" name="Line 1057"/>
              <p:cNvSpPr>
                <a:spLocks noChangeShapeType="1"/>
              </p:cNvSpPr>
              <p:nvPr/>
            </p:nvSpPr>
            <p:spPr bwMode="auto">
              <a:xfrm>
                <a:off x="999"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57" name="Freeform 1058"/>
              <p:cNvSpPr>
                <a:spLocks/>
              </p:cNvSpPr>
              <p:nvPr/>
            </p:nvSpPr>
            <p:spPr bwMode="auto">
              <a:xfrm>
                <a:off x="1002" y="3176"/>
                <a:ext cx="4" cy="24"/>
              </a:xfrm>
              <a:custGeom>
                <a:avLst/>
                <a:gdLst>
                  <a:gd name="T0" fmla="*/ 0 w 4"/>
                  <a:gd name="T1" fmla="*/ 0 h 24"/>
                  <a:gd name="T2" fmla="*/ 2 w 4"/>
                  <a:gd name="T3" fmla="*/ 7 h 24"/>
                  <a:gd name="T4" fmla="*/ 2 w 4"/>
                  <a:gd name="T5" fmla="*/ 14 h 24"/>
                  <a:gd name="T6" fmla="*/ 3 w 4"/>
                  <a:gd name="T7" fmla="*/ 20 h 24"/>
                  <a:gd name="T8" fmla="*/ 4 w 4"/>
                  <a:gd name="T9" fmla="*/ 24 h 24"/>
                  <a:gd name="T10" fmla="*/ 0 60000 65536"/>
                  <a:gd name="T11" fmla="*/ 0 60000 65536"/>
                  <a:gd name="T12" fmla="*/ 0 60000 65536"/>
                  <a:gd name="T13" fmla="*/ 0 60000 65536"/>
                  <a:gd name="T14" fmla="*/ 0 60000 65536"/>
                  <a:gd name="T15" fmla="*/ 0 w 4"/>
                  <a:gd name="T16" fmla="*/ 0 h 24"/>
                  <a:gd name="T17" fmla="*/ 4 w 4"/>
                  <a:gd name="T18" fmla="*/ 24 h 24"/>
                </a:gdLst>
                <a:ahLst/>
                <a:cxnLst>
                  <a:cxn ang="T10">
                    <a:pos x="T0" y="T1"/>
                  </a:cxn>
                  <a:cxn ang="T11">
                    <a:pos x="T2" y="T3"/>
                  </a:cxn>
                  <a:cxn ang="T12">
                    <a:pos x="T4" y="T5"/>
                  </a:cxn>
                  <a:cxn ang="T13">
                    <a:pos x="T6" y="T7"/>
                  </a:cxn>
                  <a:cxn ang="T14">
                    <a:pos x="T8" y="T9"/>
                  </a:cxn>
                </a:cxnLst>
                <a:rect l="T15" t="T16" r="T17" b="T18"/>
                <a:pathLst>
                  <a:path w="4" h="24">
                    <a:moveTo>
                      <a:pt x="0" y="0"/>
                    </a:moveTo>
                    <a:lnTo>
                      <a:pt x="2" y="7"/>
                    </a:lnTo>
                    <a:lnTo>
                      <a:pt x="2" y="14"/>
                    </a:lnTo>
                    <a:lnTo>
                      <a:pt x="3" y="20"/>
                    </a:lnTo>
                    <a:lnTo>
                      <a:pt x="4"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58" name="Freeform 1059"/>
              <p:cNvSpPr>
                <a:spLocks/>
              </p:cNvSpPr>
              <p:nvPr/>
            </p:nvSpPr>
            <p:spPr bwMode="auto">
              <a:xfrm>
                <a:off x="1006" y="3176"/>
                <a:ext cx="3" cy="24"/>
              </a:xfrm>
              <a:custGeom>
                <a:avLst/>
                <a:gdLst>
                  <a:gd name="T0" fmla="*/ 0 w 3"/>
                  <a:gd name="T1" fmla="*/ 24 h 24"/>
                  <a:gd name="T2" fmla="*/ 2 w 3"/>
                  <a:gd name="T3" fmla="*/ 20 h 24"/>
                  <a:gd name="T4" fmla="*/ 2 w 3"/>
                  <a:gd name="T5" fmla="*/ 14 h 24"/>
                  <a:gd name="T6" fmla="*/ 3 w 3"/>
                  <a:gd name="T7" fmla="*/ 7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2" y="20"/>
                    </a:ln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59" name="Line 1060"/>
              <p:cNvSpPr>
                <a:spLocks noChangeShapeType="1"/>
              </p:cNvSpPr>
              <p:nvPr/>
            </p:nvSpPr>
            <p:spPr bwMode="auto">
              <a:xfrm flipV="1">
                <a:off x="1009"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60" name="Line 1061"/>
              <p:cNvSpPr>
                <a:spLocks noChangeShapeType="1"/>
              </p:cNvSpPr>
              <p:nvPr/>
            </p:nvSpPr>
            <p:spPr bwMode="auto">
              <a:xfrm flipV="1">
                <a:off x="1012"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61" name="Freeform 1062"/>
              <p:cNvSpPr>
                <a:spLocks/>
              </p:cNvSpPr>
              <p:nvPr/>
            </p:nvSpPr>
            <p:spPr bwMode="auto">
              <a:xfrm>
                <a:off x="1015" y="3113"/>
                <a:ext cx="3" cy="24"/>
              </a:xfrm>
              <a:custGeom>
                <a:avLst/>
                <a:gdLst>
                  <a:gd name="T0" fmla="*/ 0 w 3"/>
                  <a:gd name="T1" fmla="*/ 24 h 24"/>
                  <a:gd name="T2" fmla="*/ 0 w 3"/>
                  <a:gd name="T3" fmla="*/ 17 h 24"/>
                  <a:gd name="T4" fmla="*/ 1 w 3"/>
                  <a:gd name="T5" fmla="*/ 10 h 24"/>
                  <a:gd name="T6" fmla="*/ 3 w 3"/>
                  <a:gd name="T7" fmla="*/ 4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17"/>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62" name="Freeform 1063"/>
              <p:cNvSpPr>
                <a:spLocks/>
              </p:cNvSpPr>
              <p:nvPr/>
            </p:nvSpPr>
            <p:spPr bwMode="auto">
              <a:xfrm>
                <a:off x="1018" y="3113"/>
                <a:ext cx="3" cy="24"/>
              </a:xfrm>
              <a:custGeom>
                <a:avLst/>
                <a:gdLst>
                  <a:gd name="T0" fmla="*/ 0 w 3"/>
                  <a:gd name="T1" fmla="*/ 0 h 24"/>
                  <a:gd name="T2" fmla="*/ 0 w 3"/>
                  <a:gd name="T3" fmla="*/ 4 h 24"/>
                  <a:gd name="T4" fmla="*/ 1 w 3"/>
                  <a:gd name="T5" fmla="*/ 10 h 24"/>
                  <a:gd name="T6" fmla="*/ 3 w 3"/>
                  <a:gd name="T7" fmla="*/ 17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0" y="4"/>
                    </a:lnTo>
                    <a:lnTo>
                      <a:pt x="1" y="10"/>
                    </a:lnTo>
                    <a:lnTo>
                      <a:pt x="3" y="17"/>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63" name="Line 1064"/>
              <p:cNvSpPr>
                <a:spLocks noChangeShapeType="1"/>
              </p:cNvSpPr>
              <p:nvPr/>
            </p:nvSpPr>
            <p:spPr bwMode="auto">
              <a:xfrm>
                <a:off x="1021"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64" name="Freeform 1065"/>
              <p:cNvSpPr>
                <a:spLocks/>
              </p:cNvSpPr>
              <p:nvPr/>
            </p:nvSpPr>
            <p:spPr bwMode="auto">
              <a:xfrm>
                <a:off x="1024" y="3156"/>
                <a:ext cx="4" cy="20"/>
              </a:xfrm>
              <a:custGeom>
                <a:avLst/>
                <a:gdLst>
                  <a:gd name="T0" fmla="*/ 0 w 4"/>
                  <a:gd name="T1" fmla="*/ 0 h 20"/>
                  <a:gd name="T2" fmla="*/ 1 w 4"/>
                  <a:gd name="T3" fmla="*/ 10 h 20"/>
                  <a:gd name="T4" fmla="*/ 4 w 4"/>
                  <a:gd name="T5" fmla="*/ 2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0" y="0"/>
                    </a:moveTo>
                    <a:lnTo>
                      <a:pt x="1" y="10"/>
                    </a:lnTo>
                    <a:lnTo>
                      <a:pt x="4"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65" name="Freeform 1066"/>
              <p:cNvSpPr>
                <a:spLocks/>
              </p:cNvSpPr>
              <p:nvPr/>
            </p:nvSpPr>
            <p:spPr bwMode="auto">
              <a:xfrm>
                <a:off x="1028" y="3176"/>
                <a:ext cx="3" cy="24"/>
              </a:xfrm>
              <a:custGeom>
                <a:avLst/>
                <a:gdLst>
                  <a:gd name="T0" fmla="*/ 0 w 3"/>
                  <a:gd name="T1" fmla="*/ 0 h 24"/>
                  <a:gd name="T2" fmla="*/ 1 w 3"/>
                  <a:gd name="T3" fmla="*/ 7 h 24"/>
                  <a:gd name="T4" fmla="*/ 1 w 3"/>
                  <a:gd name="T5" fmla="*/ 14 h 24"/>
                  <a:gd name="T6" fmla="*/ 3 w 3"/>
                  <a:gd name="T7" fmla="*/ 20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1" y="7"/>
                    </a:lnTo>
                    <a:lnTo>
                      <a:pt x="1" y="14"/>
                    </a:lnTo>
                    <a:lnTo>
                      <a:pt x="3" y="20"/>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66" name="Freeform 1067"/>
              <p:cNvSpPr>
                <a:spLocks/>
              </p:cNvSpPr>
              <p:nvPr/>
            </p:nvSpPr>
            <p:spPr bwMode="auto">
              <a:xfrm>
                <a:off x="1031" y="3176"/>
                <a:ext cx="3" cy="24"/>
              </a:xfrm>
              <a:custGeom>
                <a:avLst/>
                <a:gdLst>
                  <a:gd name="T0" fmla="*/ 0 w 3"/>
                  <a:gd name="T1" fmla="*/ 24 h 24"/>
                  <a:gd name="T2" fmla="*/ 0 w 3"/>
                  <a:gd name="T3" fmla="*/ 20 h 24"/>
                  <a:gd name="T4" fmla="*/ 1 w 3"/>
                  <a:gd name="T5" fmla="*/ 14 h 24"/>
                  <a:gd name="T6" fmla="*/ 3 w 3"/>
                  <a:gd name="T7" fmla="*/ 7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20"/>
                    </a:ln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67" name="Line 1068"/>
              <p:cNvSpPr>
                <a:spLocks noChangeShapeType="1"/>
              </p:cNvSpPr>
              <p:nvPr/>
            </p:nvSpPr>
            <p:spPr bwMode="auto">
              <a:xfrm flipV="1">
                <a:off x="1034" y="3156"/>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68" name="Line 1069"/>
              <p:cNvSpPr>
                <a:spLocks noChangeShapeType="1"/>
              </p:cNvSpPr>
              <p:nvPr/>
            </p:nvSpPr>
            <p:spPr bwMode="auto">
              <a:xfrm flipV="1">
                <a:off x="1036" y="3137"/>
                <a:ext cx="3"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69" name="Freeform 1070"/>
              <p:cNvSpPr>
                <a:spLocks/>
              </p:cNvSpPr>
              <p:nvPr/>
            </p:nvSpPr>
            <p:spPr bwMode="auto">
              <a:xfrm>
                <a:off x="1039" y="3113"/>
                <a:ext cx="3" cy="24"/>
              </a:xfrm>
              <a:custGeom>
                <a:avLst/>
                <a:gdLst>
                  <a:gd name="T0" fmla="*/ 0 w 3"/>
                  <a:gd name="T1" fmla="*/ 24 h 24"/>
                  <a:gd name="T2" fmla="*/ 0 w 3"/>
                  <a:gd name="T3" fmla="*/ 17 h 24"/>
                  <a:gd name="T4" fmla="*/ 2 w 3"/>
                  <a:gd name="T5" fmla="*/ 10 h 24"/>
                  <a:gd name="T6" fmla="*/ 3 w 3"/>
                  <a:gd name="T7" fmla="*/ 4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17"/>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0" name="Freeform 1071"/>
              <p:cNvSpPr>
                <a:spLocks/>
              </p:cNvSpPr>
              <p:nvPr/>
            </p:nvSpPr>
            <p:spPr bwMode="auto">
              <a:xfrm>
                <a:off x="1042" y="3113"/>
                <a:ext cx="3" cy="24"/>
              </a:xfrm>
              <a:custGeom>
                <a:avLst/>
                <a:gdLst>
                  <a:gd name="T0" fmla="*/ 0 w 3"/>
                  <a:gd name="T1" fmla="*/ 0 h 24"/>
                  <a:gd name="T2" fmla="*/ 0 w 3"/>
                  <a:gd name="T3" fmla="*/ 4 h 24"/>
                  <a:gd name="T4" fmla="*/ 1 w 3"/>
                  <a:gd name="T5" fmla="*/ 10 h 24"/>
                  <a:gd name="T6" fmla="*/ 1 w 3"/>
                  <a:gd name="T7" fmla="*/ 17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0" y="4"/>
                    </a:lnTo>
                    <a:lnTo>
                      <a:pt x="1" y="10"/>
                    </a:lnTo>
                    <a:lnTo>
                      <a:pt x="1" y="17"/>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1" name="Freeform 1072"/>
              <p:cNvSpPr>
                <a:spLocks/>
              </p:cNvSpPr>
              <p:nvPr/>
            </p:nvSpPr>
            <p:spPr bwMode="auto">
              <a:xfrm>
                <a:off x="1045" y="3137"/>
                <a:ext cx="4" cy="19"/>
              </a:xfrm>
              <a:custGeom>
                <a:avLst/>
                <a:gdLst>
                  <a:gd name="T0" fmla="*/ 0 w 4"/>
                  <a:gd name="T1" fmla="*/ 0 h 19"/>
                  <a:gd name="T2" fmla="*/ 1 w 4"/>
                  <a:gd name="T3" fmla="*/ 10 h 19"/>
                  <a:gd name="T4" fmla="*/ 4 w 4"/>
                  <a:gd name="T5" fmla="*/ 19 h 19"/>
                  <a:gd name="T6" fmla="*/ 0 60000 65536"/>
                  <a:gd name="T7" fmla="*/ 0 60000 65536"/>
                  <a:gd name="T8" fmla="*/ 0 60000 65536"/>
                  <a:gd name="T9" fmla="*/ 0 w 4"/>
                  <a:gd name="T10" fmla="*/ 0 h 19"/>
                  <a:gd name="T11" fmla="*/ 4 w 4"/>
                  <a:gd name="T12" fmla="*/ 19 h 19"/>
                </a:gdLst>
                <a:ahLst/>
                <a:cxnLst>
                  <a:cxn ang="T6">
                    <a:pos x="T0" y="T1"/>
                  </a:cxn>
                  <a:cxn ang="T7">
                    <a:pos x="T2" y="T3"/>
                  </a:cxn>
                  <a:cxn ang="T8">
                    <a:pos x="T4" y="T5"/>
                  </a:cxn>
                </a:cxnLst>
                <a:rect l="T9" t="T10" r="T11" b="T12"/>
                <a:pathLst>
                  <a:path w="4" h="19">
                    <a:moveTo>
                      <a:pt x="0" y="0"/>
                    </a:moveTo>
                    <a:lnTo>
                      <a:pt x="1" y="10"/>
                    </a:lnTo>
                    <a:lnTo>
                      <a:pt x="4" y="1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2" name="Line 1073"/>
              <p:cNvSpPr>
                <a:spLocks noChangeShapeType="1"/>
              </p:cNvSpPr>
              <p:nvPr/>
            </p:nvSpPr>
            <p:spPr bwMode="auto">
              <a:xfrm>
                <a:off x="1049"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73" name="Freeform 1074"/>
              <p:cNvSpPr>
                <a:spLocks/>
              </p:cNvSpPr>
              <p:nvPr/>
            </p:nvSpPr>
            <p:spPr bwMode="auto">
              <a:xfrm>
                <a:off x="1052" y="3176"/>
                <a:ext cx="3" cy="24"/>
              </a:xfrm>
              <a:custGeom>
                <a:avLst/>
                <a:gdLst>
                  <a:gd name="T0" fmla="*/ 0 w 3"/>
                  <a:gd name="T1" fmla="*/ 0 h 24"/>
                  <a:gd name="T2" fmla="*/ 0 w 3"/>
                  <a:gd name="T3" fmla="*/ 7 h 24"/>
                  <a:gd name="T4" fmla="*/ 1 w 3"/>
                  <a:gd name="T5" fmla="*/ 14 h 24"/>
                  <a:gd name="T6" fmla="*/ 3 w 3"/>
                  <a:gd name="T7" fmla="*/ 20 h 24"/>
                  <a:gd name="T8" fmla="*/ 3 w 3"/>
                  <a:gd name="T9" fmla="*/ 24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0"/>
                    </a:moveTo>
                    <a:lnTo>
                      <a:pt x="0" y="7"/>
                    </a:lnTo>
                    <a:lnTo>
                      <a:pt x="1" y="14"/>
                    </a:lnTo>
                    <a:lnTo>
                      <a:pt x="3" y="20"/>
                    </a:lnTo>
                    <a:lnTo>
                      <a:pt x="3"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4" name="Freeform 1075"/>
              <p:cNvSpPr>
                <a:spLocks/>
              </p:cNvSpPr>
              <p:nvPr/>
            </p:nvSpPr>
            <p:spPr bwMode="auto">
              <a:xfrm>
                <a:off x="1055" y="3176"/>
                <a:ext cx="3" cy="24"/>
              </a:xfrm>
              <a:custGeom>
                <a:avLst/>
                <a:gdLst>
                  <a:gd name="T0" fmla="*/ 0 w 3"/>
                  <a:gd name="T1" fmla="*/ 24 h 24"/>
                  <a:gd name="T2" fmla="*/ 0 w 3"/>
                  <a:gd name="T3" fmla="*/ 20 h 24"/>
                  <a:gd name="T4" fmla="*/ 1 w 3"/>
                  <a:gd name="T5" fmla="*/ 14 h 24"/>
                  <a:gd name="T6" fmla="*/ 3 w 3"/>
                  <a:gd name="T7" fmla="*/ 7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20"/>
                    </a:ln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5" name="Line 1076"/>
              <p:cNvSpPr>
                <a:spLocks noChangeShapeType="1"/>
              </p:cNvSpPr>
              <p:nvPr/>
            </p:nvSpPr>
            <p:spPr bwMode="auto">
              <a:xfrm flipV="1">
                <a:off x="1058"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76" name="Line 1077"/>
              <p:cNvSpPr>
                <a:spLocks noChangeShapeType="1"/>
              </p:cNvSpPr>
              <p:nvPr/>
            </p:nvSpPr>
            <p:spPr bwMode="auto">
              <a:xfrm flipV="1">
                <a:off x="1061" y="3137"/>
                <a:ext cx="2"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77" name="Freeform 1078"/>
              <p:cNvSpPr>
                <a:spLocks/>
              </p:cNvSpPr>
              <p:nvPr/>
            </p:nvSpPr>
            <p:spPr bwMode="auto">
              <a:xfrm>
                <a:off x="1063" y="3113"/>
                <a:ext cx="3" cy="24"/>
              </a:xfrm>
              <a:custGeom>
                <a:avLst/>
                <a:gdLst>
                  <a:gd name="T0" fmla="*/ 0 w 3"/>
                  <a:gd name="T1" fmla="*/ 24 h 24"/>
                  <a:gd name="T2" fmla="*/ 0 w 3"/>
                  <a:gd name="T3" fmla="*/ 17 h 24"/>
                  <a:gd name="T4" fmla="*/ 2 w 3"/>
                  <a:gd name="T5" fmla="*/ 10 h 24"/>
                  <a:gd name="T6" fmla="*/ 2 w 3"/>
                  <a:gd name="T7" fmla="*/ 4 h 24"/>
                  <a:gd name="T8" fmla="*/ 3 w 3"/>
                  <a:gd name="T9" fmla="*/ 0 h 24"/>
                  <a:gd name="T10" fmla="*/ 0 60000 65536"/>
                  <a:gd name="T11" fmla="*/ 0 60000 65536"/>
                  <a:gd name="T12" fmla="*/ 0 60000 65536"/>
                  <a:gd name="T13" fmla="*/ 0 60000 65536"/>
                  <a:gd name="T14" fmla="*/ 0 60000 65536"/>
                  <a:gd name="T15" fmla="*/ 0 w 3"/>
                  <a:gd name="T16" fmla="*/ 0 h 24"/>
                  <a:gd name="T17" fmla="*/ 3 w 3"/>
                  <a:gd name="T18" fmla="*/ 24 h 24"/>
                </a:gdLst>
                <a:ahLst/>
                <a:cxnLst>
                  <a:cxn ang="T10">
                    <a:pos x="T0" y="T1"/>
                  </a:cxn>
                  <a:cxn ang="T11">
                    <a:pos x="T2" y="T3"/>
                  </a:cxn>
                  <a:cxn ang="T12">
                    <a:pos x="T4" y="T5"/>
                  </a:cxn>
                  <a:cxn ang="T13">
                    <a:pos x="T6" y="T7"/>
                  </a:cxn>
                  <a:cxn ang="T14">
                    <a:pos x="T8" y="T9"/>
                  </a:cxn>
                </a:cxnLst>
                <a:rect l="T15" t="T16" r="T17" b="T18"/>
                <a:pathLst>
                  <a:path w="3" h="24">
                    <a:moveTo>
                      <a:pt x="0" y="24"/>
                    </a:moveTo>
                    <a:lnTo>
                      <a:pt x="0" y="17"/>
                    </a:lnTo>
                    <a:lnTo>
                      <a:pt x="2" y="10"/>
                    </a:lnTo>
                    <a:lnTo>
                      <a:pt x="2"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8" name="Freeform 1079"/>
              <p:cNvSpPr>
                <a:spLocks/>
              </p:cNvSpPr>
              <p:nvPr/>
            </p:nvSpPr>
            <p:spPr bwMode="auto">
              <a:xfrm>
                <a:off x="1066" y="3113"/>
                <a:ext cx="5" cy="24"/>
              </a:xfrm>
              <a:custGeom>
                <a:avLst/>
                <a:gdLst>
                  <a:gd name="T0" fmla="*/ 0 w 5"/>
                  <a:gd name="T1" fmla="*/ 0 h 24"/>
                  <a:gd name="T2" fmla="*/ 2 w 5"/>
                  <a:gd name="T3" fmla="*/ 4 h 24"/>
                  <a:gd name="T4" fmla="*/ 2 w 5"/>
                  <a:gd name="T5" fmla="*/ 10 h 24"/>
                  <a:gd name="T6" fmla="*/ 3 w 5"/>
                  <a:gd name="T7" fmla="*/ 17 h 24"/>
                  <a:gd name="T8" fmla="*/ 5 w 5"/>
                  <a:gd name="T9" fmla="*/ 24 h 24"/>
                  <a:gd name="T10" fmla="*/ 0 60000 65536"/>
                  <a:gd name="T11" fmla="*/ 0 60000 65536"/>
                  <a:gd name="T12" fmla="*/ 0 60000 65536"/>
                  <a:gd name="T13" fmla="*/ 0 60000 65536"/>
                  <a:gd name="T14" fmla="*/ 0 60000 65536"/>
                  <a:gd name="T15" fmla="*/ 0 w 5"/>
                  <a:gd name="T16" fmla="*/ 0 h 24"/>
                  <a:gd name="T17" fmla="*/ 5 w 5"/>
                  <a:gd name="T18" fmla="*/ 24 h 24"/>
                </a:gdLst>
                <a:ahLst/>
                <a:cxnLst>
                  <a:cxn ang="T10">
                    <a:pos x="T0" y="T1"/>
                  </a:cxn>
                  <a:cxn ang="T11">
                    <a:pos x="T2" y="T3"/>
                  </a:cxn>
                  <a:cxn ang="T12">
                    <a:pos x="T4" y="T5"/>
                  </a:cxn>
                  <a:cxn ang="T13">
                    <a:pos x="T6" y="T7"/>
                  </a:cxn>
                  <a:cxn ang="T14">
                    <a:pos x="T8" y="T9"/>
                  </a:cxn>
                </a:cxnLst>
                <a:rect l="T15" t="T16" r="T17" b="T18"/>
                <a:pathLst>
                  <a:path w="5" h="24">
                    <a:moveTo>
                      <a:pt x="0" y="0"/>
                    </a:moveTo>
                    <a:lnTo>
                      <a:pt x="2" y="4"/>
                    </a:lnTo>
                    <a:lnTo>
                      <a:pt x="2" y="10"/>
                    </a:lnTo>
                    <a:lnTo>
                      <a:pt x="3" y="17"/>
                    </a:lnTo>
                    <a:lnTo>
                      <a:pt x="5" y="2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79" name="Line 1080"/>
              <p:cNvSpPr>
                <a:spLocks noChangeShapeType="1"/>
              </p:cNvSpPr>
              <p:nvPr/>
            </p:nvSpPr>
            <p:spPr bwMode="auto">
              <a:xfrm>
                <a:off x="1071" y="3137"/>
                <a:ext cx="2" cy="1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80" name="Line 1081"/>
              <p:cNvSpPr>
                <a:spLocks noChangeShapeType="1"/>
              </p:cNvSpPr>
              <p:nvPr/>
            </p:nvSpPr>
            <p:spPr bwMode="auto">
              <a:xfrm>
                <a:off x="1073" y="3156"/>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81" name="Line 1082"/>
              <p:cNvSpPr>
                <a:spLocks noChangeShapeType="1"/>
              </p:cNvSpPr>
              <p:nvPr/>
            </p:nvSpPr>
            <p:spPr bwMode="auto">
              <a:xfrm>
                <a:off x="1076" y="3176"/>
                <a:ext cx="3" cy="24"/>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82" name="Line 1093"/>
              <p:cNvSpPr>
                <a:spLocks noChangeShapeType="1"/>
              </p:cNvSpPr>
              <p:nvPr/>
            </p:nvSpPr>
            <p:spPr bwMode="auto">
              <a:xfrm flipV="1">
                <a:off x="1077" y="3170"/>
                <a:ext cx="2" cy="23"/>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83" name="Freeform 1094"/>
              <p:cNvSpPr>
                <a:spLocks/>
              </p:cNvSpPr>
              <p:nvPr/>
            </p:nvSpPr>
            <p:spPr bwMode="auto">
              <a:xfrm>
                <a:off x="1079" y="3150"/>
                <a:ext cx="3" cy="20"/>
              </a:xfrm>
              <a:custGeom>
                <a:avLst/>
                <a:gdLst>
                  <a:gd name="T0" fmla="*/ 0 w 3"/>
                  <a:gd name="T1" fmla="*/ 20 h 20"/>
                  <a:gd name="T2" fmla="*/ 2 w 3"/>
                  <a:gd name="T3" fmla="*/ 10 h 20"/>
                  <a:gd name="T4" fmla="*/ 3 w 3"/>
                  <a:gd name="T5" fmla="*/ 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20"/>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84" name="Freeform 1095"/>
              <p:cNvSpPr>
                <a:spLocks/>
              </p:cNvSpPr>
              <p:nvPr/>
            </p:nvSpPr>
            <p:spPr bwMode="auto">
              <a:xfrm>
                <a:off x="1082" y="3140"/>
                <a:ext cx="3" cy="10"/>
              </a:xfrm>
              <a:custGeom>
                <a:avLst/>
                <a:gdLst>
                  <a:gd name="T0" fmla="*/ 0 w 3"/>
                  <a:gd name="T1" fmla="*/ 10 h 10"/>
                  <a:gd name="T2" fmla="*/ 2 w 3"/>
                  <a:gd name="T3" fmla="*/ 7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85" name="Freeform 1096"/>
              <p:cNvSpPr>
                <a:spLocks/>
              </p:cNvSpPr>
              <p:nvPr/>
            </p:nvSpPr>
            <p:spPr bwMode="auto">
              <a:xfrm>
                <a:off x="1085" y="3107"/>
                <a:ext cx="4" cy="33"/>
              </a:xfrm>
              <a:custGeom>
                <a:avLst/>
                <a:gdLst>
                  <a:gd name="T0" fmla="*/ 0 w 4"/>
                  <a:gd name="T1" fmla="*/ 33 h 33"/>
                  <a:gd name="T2" fmla="*/ 2 w 4"/>
                  <a:gd name="T3" fmla="*/ 26 h 33"/>
                  <a:gd name="T4" fmla="*/ 2 w 4"/>
                  <a:gd name="T5" fmla="*/ 20 h 33"/>
                  <a:gd name="T6" fmla="*/ 4 w 4"/>
                  <a:gd name="T7" fmla="*/ 0 h 33"/>
                  <a:gd name="T8" fmla="*/ 0 60000 65536"/>
                  <a:gd name="T9" fmla="*/ 0 60000 65536"/>
                  <a:gd name="T10" fmla="*/ 0 60000 65536"/>
                  <a:gd name="T11" fmla="*/ 0 60000 65536"/>
                  <a:gd name="T12" fmla="*/ 0 w 4"/>
                  <a:gd name="T13" fmla="*/ 0 h 33"/>
                  <a:gd name="T14" fmla="*/ 4 w 4"/>
                  <a:gd name="T15" fmla="*/ 33 h 33"/>
                </a:gdLst>
                <a:ahLst/>
                <a:cxnLst>
                  <a:cxn ang="T8">
                    <a:pos x="T0" y="T1"/>
                  </a:cxn>
                  <a:cxn ang="T9">
                    <a:pos x="T2" y="T3"/>
                  </a:cxn>
                  <a:cxn ang="T10">
                    <a:pos x="T4" y="T5"/>
                  </a:cxn>
                  <a:cxn ang="T11">
                    <a:pos x="T6" y="T7"/>
                  </a:cxn>
                </a:cxnLst>
                <a:rect l="T12" t="T13" r="T14" b="T15"/>
                <a:pathLst>
                  <a:path w="4" h="33">
                    <a:moveTo>
                      <a:pt x="0" y="33"/>
                    </a:moveTo>
                    <a:lnTo>
                      <a:pt x="2" y="26"/>
                    </a:lnTo>
                    <a:lnTo>
                      <a:pt x="2" y="2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86" name="Freeform 1097"/>
              <p:cNvSpPr>
                <a:spLocks/>
              </p:cNvSpPr>
              <p:nvPr/>
            </p:nvSpPr>
            <p:spPr bwMode="auto">
              <a:xfrm>
                <a:off x="1089" y="3067"/>
                <a:ext cx="3" cy="40"/>
              </a:xfrm>
              <a:custGeom>
                <a:avLst/>
                <a:gdLst>
                  <a:gd name="T0" fmla="*/ 0 w 3"/>
                  <a:gd name="T1" fmla="*/ 40 h 40"/>
                  <a:gd name="T2" fmla="*/ 2 w 3"/>
                  <a:gd name="T3" fmla="*/ 20 h 40"/>
                  <a:gd name="T4" fmla="*/ 3 w 3"/>
                  <a:gd name="T5" fmla="*/ 0 h 40"/>
                  <a:gd name="T6" fmla="*/ 0 60000 65536"/>
                  <a:gd name="T7" fmla="*/ 0 60000 65536"/>
                  <a:gd name="T8" fmla="*/ 0 60000 65536"/>
                  <a:gd name="T9" fmla="*/ 0 w 3"/>
                  <a:gd name="T10" fmla="*/ 0 h 40"/>
                  <a:gd name="T11" fmla="*/ 3 w 3"/>
                  <a:gd name="T12" fmla="*/ 40 h 40"/>
                </a:gdLst>
                <a:ahLst/>
                <a:cxnLst>
                  <a:cxn ang="T6">
                    <a:pos x="T0" y="T1"/>
                  </a:cxn>
                  <a:cxn ang="T7">
                    <a:pos x="T2" y="T3"/>
                  </a:cxn>
                  <a:cxn ang="T8">
                    <a:pos x="T4" y="T5"/>
                  </a:cxn>
                </a:cxnLst>
                <a:rect l="T9" t="T10" r="T11" b="T12"/>
                <a:pathLst>
                  <a:path w="3" h="40">
                    <a:moveTo>
                      <a:pt x="0" y="40"/>
                    </a:moveTo>
                    <a:lnTo>
                      <a:pt x="2" y="2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87" name="Freeform 1098"/>
              <p:cNvSpPr>
                <a:spLocks/>
              </p:cNvSpPr>
              <p:nvPr/>
            </p:nvSpPr>
            <p:spPr bwMode="auto">
              <a:xfrm>
                <a:off x="1092" y="3024"/>
                <a:ext cx="3" cy="43"/>
              </a:xfrm>
              <a:custGeom>
                <a:avLst/>
                <a:gdLst>
                  <a:gd name="T0" fmla="*/ 0 w 3"/>
                  <a:gd name="T1" fmla="*/ 43 h 43"/>
                  <a:gd name="T2" fmla="*/ 0 w 3"/>
                  <a:gd name="T3" fmla="*/ 30 h 43"/>
                  <a:gd name="T4" fmla="*/ 2 w 3"/>
                  <a:gd name="T5" fmla="*/ 13 h 43"/>
                  <a:gd name="T6" fmla="*/ 3 w 3"/>
                  <a:gd name="T7" fmla="*/ 4 h 43"/>
                  <a:gd name="T8" fmla="*/ 3 w 3"/>
                  <a:gd name="T9" fmla="*/ 0 h 43"/>
                  <a:gd name="T10" fmla="*/ 3 w 3"/>
                  <a:gd name="T11" fmla="*/ 0 h 43"/>
                  <a:gd name="T12" fmla="*/ 0 60000 65536"/>
                  <a:gd name="T13" fmla="*/ 0 60000 65536"/>
                  <a:gd name="T14" fmla="*/ 0 60000 65536"/>
                  <a:gd name="T15" fmla="*/ 0 60000 65536"/>
                  <a:gd name="T16" fmla="*/ 0 60000 65536"/>
                  <a:gd name="T17" fmla="*/ 0 60000 65536"/>
                  <a:gd name="T18" fmla="*/ 0 w 3"/>
                  <a:gd name="T19" fmla="*/ 0 h 43"/>
                  <a:gd name="T20" fmla="*/ 3 w 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 h="43">
                    <a:moveTo>
                      <a:pt x="0" y="43"/>
                    </a:moveTo>
                    <a:lnTo>
                      <a:pt x="0" y="30"/>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88" name="Freeform 1099"/>
              <p:cNvSpPr>
                <a:spLocks/>
              </p:cNvSpPr>
              <p:nvPr/>
            </p:nvSpPr>
            <p:spPr bwMode="auto">
              <a:xfrm>
                <a:off x="1095" y="3024"/>
                <a:ext cx="3" cy="83"/>
              </a:xfrm>
              <a:custGeom>
                <a:avLst/>
                <a:gdLst>
                  <a:gd name="T0" fmla="*/ 0 w 3"/>
                  <a:gd name="T1" fmla="*/ 0 h 83"/>
                  <a:gd name="T2" fmla="*/ 0 w 3"/>
                  <a:gd name="T3" fmla="*/ 4 h 83"/>
                  <a:gd name="T4" fmla="*/ 0 w 3"/>
                  <a:gd name="T5" fmla="*/ 13 h 83"/>
                  <a:gd name="T6" fmla="*/ 2 w 3"/>
                  <a:gd name="T7" fmla="*/ 23 h 83"/>
                  <a:gd name="T8" fmla="*/ 2 w 3"/>
                  <a:gd name="T9" fmla="*/ 37 h 83"/>
                  <a:gd name="T10" fmla="*/ 3 w 3"/>
                  <a:gd name="T11" fmla="*/ 60 h 83"/>
                  <a:gd name="T12" fmla="*/ 3 w 3"/>
                  <a:gd name="T13" fmla="*/ 73 h 83"/>
                  <a:gd name="T14" fmla="*/ 3 w 3"/>
                  <a:gd name="T15" fmla="*/ 83 h 8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3"/>
                  <a:gd name="T26" fmla="*/ 3 w 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3">
                    <a:moveTo>
                      <a:pt x="0" y="0"/>
                    </a:moveTo>
                    <a:lnTo>
                      <a:pt x="0" y="4"/>
                    </a:lnTo>
                    <a:lnTo>
                      <a:pt x="0" y="13"/>
                    </a:lnTo>
                    <a:lnTo>
                      <a:pt x="2" y="23"/>
                    </a:lnTo>
                    <a:lnTo>
                      <a:pt x="2" y="37"/>
                    </a:lnTo>
                    <a:lnTo>
                      <a:pt x="3" y="60"/>
                    </a:lnTo>
                    <a:lnTo>
                      <a:pt x="3" y="73"/>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89" name="Freeform 1100"/>
              <p:cNvSpPr>
                <a:spLocks/>
              </p:cNvSpPr>
              <p:nvPr/>
            </p:nvSpPr>
            <p:spPr bwMode="auto">
              <a:xfrm>
                <a:off x="1098" y="3107"/>
                <a:ext cx="3" cy="63"/>
              </a:xfrm>
              <a:custGeom>
                <a:avLst/>
                <a:gdLst>
                  <a:gd name="T0" fmla="*/ 0 w 3"/>
                  <a:gd name="T1" fmla="*/ 0 h 63"/>
                  <a:gd name="T2" fmla="*/ 1 w 3"/>
                  <a:gd name="T3" fmla="*/ 33 h 63"/>
                  <a:gd name="T4" fmla="*/ 3 w 3"/>
                  <a:gd name="T5" fmla="*/ 63 h 63"/>
                  <a:gd name="T6" fmla="*/ 0 60000 65536"/>
                  <a:gd name="T7" fmla="*/ 0 60000 65536"/>
                  <a:gd name="T8" fmla="*/ 0 60000 65536"/>
                  <a:gd name="T9" fmla="*/ 0 w 3"/>
                  <a:gd name="T10" fmla="*/ 0 h 63"/>
                  <a:gd name="T11" fmla="*/ 3 w 3"/>
                  <a:gd name="T12" fmla="*/ 63 h 63"/>
                </a:gdLst>
                <a:ahLst/>
                <a:cxnLst>
                  <a:cxn ang="T6">
                    <a:pos x="T0" y="T1"/>
                  </a:cxn>
                  <a:cxn ang="T7">
                    <a:pos x="T2" y="T3"/>
                  </a:cxn>
                  <a:cxn ang="T8">
                    <a:pos x="T4" y="T5"/>
                  </a:cxn>
                </a:cxnLst>
                <a:rect l="T9" t="T10" r="T11" b="T12"/>
                <a:pathLst>
                  <a:path w="3" h="63">
                    <a:moveTo>
                      <a:pt x="0" y="0"/>
                    </a:moveTo>
                    <a:lnTo>
                      <a:pt x="1" y="3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0" name="Freeform 1101"/>
              <p:cNvSpPr>
                <a:spLocks/>
              </p:cNvSpPr>
              <p:nvPr/>
            </p:nvSpPr>
            <p:spPr bwMode="auto">
              <a:xfrm>
                <a:off x="1101" y="3170"/>
                <a:ext cx="3" cy="36"/>
              </a:xfrm>
              <a:custGeom>
                <a:avLst/>
                <a:gdLst>
                  <a:gd name="T0" fmla="*/ 0 w 3"/>
                  <a:gd name="T1" fmla="*/ 0 h 36"/>
                  <a:gd name="T2" fmla="*/ 0 w 3"/>
                  <a:gd name="T3" fmla="*/ 13 h 36"/>
                  <a:gd name="T4" fmla="*/ 1 w 3"/>
                  <a:gd name="T5" fmla="*/ 26 h 36"/>
                  <a:gd name="T6" fmla="*/ 3 w 3"/>
                  <a:gd name="T7" fmla="*/ 33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0" y="13"/>
                    </a:lnTo>
                    <a:lnTo>
                      <a:pt x="1" y="26"/>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1" name="Freeform 1102"/>
              <p:cNvSpPr>
                <a:spLocks/>
              </p:cNvSpPr>
              <p:nvPr/>
            </p:nvSpPr>
            <p:spPr bwMode="auto">
              <a:xfrm>
                <a:off x="1104" y="3150"/>
                <a:ext cx="3" cy="56"/>
              </a:xfrm>
              <a:custGeom>
                <a:avLst/>
                <a:gdLst>
                  <a:gd name="T0" fmla="*/ 0 w 3"/>
                  <a:gd name="T1" fmla="*/ 56 h 56"/>
                  <a:gd name="T2" fmla="*/ 0 w 3"/>
                  <a:gd name="T3" fmla="*/ 53 h 56"/>
                  <a:gd name="T4" fmla="*/ 0 w 3"/>
                  <a:gd name="T5" fmla="*/ 46 h 56"/>
                  <a:gd name="T6" fmla="*/ 1 w 3"/>
                  <a:gd name="T7" fmla="*/ 33 h 56"/>
                  <a:gd name="T8" fmla="*/ 1 w 3"/>
                  <a:gd name="T9" fmla="*/ 13 h 56"/>
                  <a:gd name="T10" fmla="*/ 3 w 3"/>
                  <a:gd name="T11" fmla="*/ 7 h 56"/>
                  <a:gd name="T12" fmla="*/ 3 w 3"/>
                  <a:gd name="T13" fmla="*/ 0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56"/>
                    </a:moveTo>
                    <a:lnTo>
                      <a:pt x="0" y="53"/>
                    </a:lnTo>
                    <a:lnTo>
                      <a:pt x="0" y="46"/>
                    </a:lnTo>
                    <a:lnTo>
                      <a:pt x="1" y="33"/>
                    </a:lnTo>
                    <a:lnTo>
                      <a:pt x="1" y="13"/>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2" name="Freeform 1103"/>
              <p:cNvSpPr>
                <a:spLocks/>
              </p:cNvSpPr>
              <p:nvPr/>
            </p:nvSpPr>
            <p:spPr bwMode="auto">
              <a:xfrm>
                <a:off x="1107" y="3130"/>
                <a:ext cx="4" cy="20"/>
              </a:xfrm>
              <a:custGeom>
                <a:avLst/>
                <a:gdLst>
                  <a:gd name="T0" fmla="*/ 0 w 4"/>
                  <a:gd name="T1" fmla="*/ 20 h 20"/>
                  <a:gd name="T2" fmla="*/ 1 w 4"/>
                  <a:gd name="T3" fmla="*/ 13 h 20"/>
                  <a:gd name="T4" fmla="*/ 1 w 4"/>
                  <a:gd name="T5" fmla="*/ 7 h 20"/>
                  <a:gd name="T6" fmla="*/ 4 w 4"/>
                  <a:gd name="T7" fmla="*/ 0 h 20"/>
                  <a:gd name="T8" fmla="*/ 0 60000 65536"/>
                  <a:gd name="T9" fmla="*/ 0 60000 65536"/>
                  <a:gd name="T10" fmla="*/ 0 60000 65536"/>
                  <a:gd name="T11" fmla="*/ 0 60000 65536"/>
                  <a:gd name="T12" fmla="*/ 0 w 4"/>
                  <a:gd name="T13" fmla="*/ 0 h 20"/>
                  <a:gd name="T14" fmla="*/ 4 w 4"/>
                  <a:gd name="T15" fmla="*/ 20 h 20"/>
                </a:gdLst>
                <a:ahLst/>
                <a:cxnLst>
                  <a:cxn ang="T8">
                    <a:pos x="T0" y="T1"/>
                  </a:cxn>
                  <a:cxn ang="T9">
                    <a:pos x="T2" y="T3"/>
                  </a:cxn>
                  <a:cxn ang="T10">
                    <a:pos x="T4" y="T5"/>
                  </a:cxn>
                  <a:cxn ang="T11">
                    <a:pos x="T6" y="T7"/>
                  </a:cxn>
                </a:cxnLst>
                <a:rect l="T12" t="T13" r="T14" b="T15"/>
                <a:pathLst>
                  <a:path w="4" h="20">
                    <a:moveTo>
                      <a:pt x="0" y="20"/>
                    </a:moveTo>
                    <a:lnTo>
                      <a:pt x="1" y="13"/>
                    </a:lnTo>
                    <a:lnTo>
                      <a:pt x="1"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3" name="Freeform 1104"/>
              <p:cNvSpPr>
                <a:spLocks/>
              </p:cNvSpPr>
              <p:nvPr/>
            </p:nvSpPr>
            <p:spPr bwMode="auto">
              <a:xfrm>
                <a:off x="1111" y="3107"/>
                <a:ext cx="3" cy="23"/>
              </a:xfrm>
              <a:custGeom>
                <a:avLst/>
                <a:gdLst>
                  <a:gd name="T0" fmla="*/ 0 w 3"/>
                  <a:gd name="T1" fmla="*/ 23 h 23"/>
                  <a:gd name="T2" fmla="*/ 1 w 3"/>
                  <a:gd name="T3" fmla="*/ 17 h 23"/>
                  <a:gd name="T4" fmla="*/ 1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1" y="17"/>
                    </a:lnTo>
                    <a:lnTo>
                      <a:pt x="1"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4" name="Freeform 1105"/>
              <p:cNvSpPr>
                <a:spLocks/>
              </p:cNvSpPr>
              <p:nvPr/>
            </p:nvSpPr>
            <p:spPr bwMode="auto">
              <a:xfrm>
                <a:off x="1114" y="3107"/>
                <a:ext cx="3" cy="23"/>
              </a:xfrm>
              <a:custGeom>
                <a:avLst/>
                <a:gdLst>
                  <a:gd name="T0" fmla="*/ 0 w 3"/>
                  <a:gd name="T1" fmla="*/ 0 h 23"/>
                  <a:gd name="T2" fmla="*/ 0 w 3"/>
                  <a:gd name="T3" fmla="*/ 3 h 23"/>
                  <a:gd name="T4" fmla="*/ 1 w 3"/>
                  <a:gd name="T5" fmla="*/ 10 h 23"/>
                  <a:gd name="T6" fmla="*/ 3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3"/>
                    </a:lnTo>
                    <a:lnTo>
                      <a:pt x="1" y="10"/>
                    </a:lnTo>
                    <a:lnTo>
                      <a:pt x="3"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5" name="Line 1106"/>
              <p:cNvSpPr>
                <a:spLocks noChangeShapeType="1"/>
              </p:cNvSpPr>
              <p:nvPr/>
            </p:nvSpPr>
            <p:spPr bwMode="auto">
              <a:xfrm>
                <a:off x="1117" y="3130"/>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96" name="Line 1107"/>
              <p:cNvSpPr>
                <a:spLocks noChangeShapeType="1"/>
              </p:cNvSpPr>
              <p:nvPr/>
            </p:nvSpPr>
            <p:spPr bwMode="auto">
              <a:xfrm>
                <a:off x="1119"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497" name="Freeform 1108"/>
              <p:cNvSpPr>
                <a:spLocks/>
              </p:cNvSpPr>
              <p:nvPr/>
            </p:nvSpPr>
            <p:spPr bwMode="auto">
              <a:xfrm>
                <a:off x="1122" y="3170"/>
                <a:ext cx="3" cy="23"/>
              </a:xfrm>
              <a:custGeom>
                <a:avLst/>
                <a:gdLst>
                  <a:gd name="T0" fmla="*/ 0 w 3"/>
                  <a:gd name="T1" fmla="*/ 0 h 23"/>
                  <a:gd name="T2" fmla="*/ 0 w 3"/>
                  <a:gd name="T3" fmla="*/ 6 h 23"/>
                  <a:gd name="T4" fmla="*/ 2 w 3"/>
                  <a:gd name="T5" fmla="*/ 13 h 23"/>
                  <a:gd name="T6" fmla="*/ 3 w 3"/>
                  <a:gd name="T7" fmla="*/ 20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6"/>
                    </a:lnTo>
                    <a:lnTo>
                      <a:pt x="2" y="13"/>
                    </a:lnTo>
                    <a:lnTo>
                      <a:pt x="3" y="2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8" name="Freeform 1109"/>
              <p:cNvSpPr>
                <a:spLocks/>
              </p:cNvSpPr>
              <p:nvPr/>
            </p:nvSpPr>
            <p:spPr bwMode="auto">
              <a:xfrm>
                <a:off x="1125" y="3176"/>
                <a:ext cx="3" cy="17"/>
              </a:xfrm>
              <a:custGeom>
                <a:avLst/>
                <a:gdLst>
                  <a:gd name="T0" fmla="*/ 0 w 3"/>
                  <a:gd name="T1" fmla="*/ 17 h 17"/>
                  <a:gd name="T2" fmla="*/ 0 w 3"/>
                  <a:gd name="T3" fmla="*/ 17 h 17"/>
                  <a:gd name="T4" fmla="*/ 2 w 3"/>
                  <a:gd name="T5" fmla="*/ 10 h 17"/>
                  <a:gd name="T6" fmla="*/ 3 w 3"/>
                  <a:gd name="T7" fmla="*/ 0 h 17"/>
                  <a:gd name="T8" fmla="*/ 0 60000 65536"/>
                  <a:gd name="T9" fmla="*/ 0 60000 65536"/>
                  <a:gd name="T10" fmla="*/ 0 60000 65536"/>
                  <a:gd name="T11" fmla="*/ 0 60000 65536"/>
                  <a:gd name="T12" fmla="*/ 0 w 3"/>
                  <a:gd name="T13" fmla="*/ 0 h 17"/>
                  <a:gd name="T14" fmla="*/ 3 w 3"/>
                  <a:gd name="T15" fmla="*/ 17 h 17"/>
                </a:gdLst>
                <a:ahLst/>
                <a:cxnLst>
                  <a:cxn ang="T8">
                    <a:pos x="T0" y="T1"/>
                  </a:cxn>
                  <a:cxn ang="T9">
                    <a:pos x="T2" y="T3"/>
                  </a:cxn>
                  <a:cxn ang="T10">
                    <a:pos x="T4" y="T5"/>
                  </a:cxn>
                  <a:cxn ang="T11">
                    <a:pos x="T6" y="T7"/>
                  </a:cxn>
                </a:cxnLst>
                <a:rect l="T12" t="T13" r="T14" b="T15"/>
                <a:pathLst>
                  <a:path w="3" h="17">
                    <a:moveTo>
                      <a:pt x="0" y="17"/>
                    </a:moveTo>
                    <a:lnTo>
                      <a:pt x="0" y="17"/>
                    </a:ln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499" name="Freeform 1110"/>
              <p:cNvSpPr>
                <a:spLocks/>
              </p:cNvSpPr>
              <p:nvPr/>
            </p:nvSpPr>
            <p:spPr bwMode="auto">
              <a:xfrm>
                <a:off x="1128" y="3153"/>
                <a:ext cx="4" cy="23"/>
              </a:xfrm>
              <a:custGeom>
                <a:avLst/>
                <a:gdLst>
                  <a:gd name="T0" fmla="*/ 0 w 4"/>
                  <a:gd name="T1" fmla="*/ 23 h 23"/>
                  <a:gd name="T2" fmla="*/ 1 w 4"/>
                  <a:gd name="T3" fmla="*/ 10 h 23"/>
                  <a:gd name="T4" fmla="*/ 4 w 4"/>
                  <a:gd name="T5" fmla="*/ 0 h 23"/>
                  <a:gd name="T6" fmla="*/ 0 60000 65536"/>
                  <a:gd name="T7" fmla="*/ 0 60000 65536"/>
                  <a:gd name="T8" fmla="*/ 0 60000 65536"/>
                  <a:gd name="T9" fmla="*/ 0 w 4"/>
                  <a:gd name="T10" fmla="*/ 0 h 23"/>
                  <a:gd name="T11" fmla="*/ 4 w 4"/>
                  <a:gd name="T12" fmla="*/ 23 h 23"/>
                </a:gdLst>
                <a:ahLst/>
                <a:cxnLst>
                  <a:cxn ang="T6">
                    <a:pos x="T0" y="T1"/>
                  </a:cxn>
                  <a:cxn ang="T7">
                    <a:pos x="T2" y="T3"/>
                  </a:cxn>
                  <a:cxn ang="T8">
                    <a:pos x="T4" y="T5"/>
                  </a:cxn>
                </a:cxnLst>
                <a:rect l="T9" t="T10" r="T11" b="T12"/>
                <a:pathLst>
                  <a:path w="4" h="23">
                    <a:moveTo>
                      <a:pt x="0" y="23"/>
                    </a:moveTo>
                    <a:lnTo>
                      <a:pt x="1" y="1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0" name="Freeform 1111"/>
              <p:cNvSpPr>
                <a:spLocks/>
              </p:cNvSpPr>
              <p:nvPr/>
            </p:nvSpPr>
            <p:spPr bwMode="auto">
              <a:xfrm>
                <a:off x="1132" y="3137"/>
                <a:ext cx="3" cy="16"/>
              </a:xfrm>
              <a:custGeom>
                <a:avLst/>
                <a:gdLst>
                  <a:gd name="T0" fmla="*/ 0 w 3"/>
                  <a:gd name="T1" fmla="*/ 16 h 16"/>
                  <a:gd name="T2" fmla="*/ 2 w 3"/>
                  <a:gd name="T3" fmla="*/ 10 h 16"/>
                  <a:gd name="T4" fmla="*/ 3 w 3"/>
                  <a:gd name="T5" fmla="*/ 0 h 16"/>
                  <a:gd name="T6" fmla="*/ 0 60000 65536"/>
                  <a:gd name="T7" fmla="*/ 0 60000 65536"/>
                  <a:gd name="T8" fmla="*/ 0 60000 65536"/>
                  <a:gd name="T9" fmla="*/ 0 w 3"/>
                  <a:gd name="T10" fmla="*/ 0 h 16"/>
                  <a:gd name="T11" fmla="*/ 3 w 3"/>
                  <a:gd name="T12" fmla="*/ 16 h 16"/>
                </a:gdLst>
                <a:ahLst/>
                <a:cxnLst>
                  <a:cxn ang="T6">
                    <a:pos x="T0" y="T1"/>
                  </a:cxn>
                  <a:cxn ang="T7">
                    <a:pos x="T2" y="T3"/>
                  </a:cxn>
                  <a:cxn ang="T8">
                    <a:pos x="T4" y="T5"/>
                  </a:cxn>
                </a:cxnLst>
                <a:rect l="T9" t="T10" r="T11" b="T12"/>
                <a:pathLst>
                  <a:path w="3" h="16">
                    <a:moveTo>
                      <a:pt x="0" y="16"/>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1" name="Freeform 1112"/>
              <p:cNvSpPr>
                <a:spLocks/>
              </p:cNvSpPr>
              <p:nvPr/>
            </p:nvSpPr>
            <p:spPr bwMode="auto">
              <a:xfrm>
                <a:off x="1135" y="3107"/>
                <a:ext cx="3" cy="30"/>
              </a:xfrm>
              <a:custGeom>
                <a:avLst/>
                <a:gdLst>
                  <a:gd name="T0" fmla="*/ 0 w 3"/>
                  <a:gd name="T1" fmla="*/ 30 h 30"/>
                  <a:gd name="T2" fmla="*/ 0 w 3"/>
                  <a:gd name="T3" fmla="*/ 23 h 30"/>
                  <a:gd name="T4" fmla="*/ 2 w 3"/>
                  <a:gd name="T5" fmla="*/ 13 h 30"/>
                  <a:gd name="T6" fmla="*/ 3 w 3"/>
                  <a:gd name="T7" fmla="*/ 7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3"/>
                    </a:lnTo>
                    <a:lnTo>
                      <a:pt x="2" y="13"/>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2" name="Freeform 1113"/>
              <p:cNvSpPr>
                <a:spLocks/>
              </p:cNvSpPr>
              <p:nvPr/>
            </p:nvSpPr>
            <p:spPr bwMode="auto">
              <a:xfrm>
                <a:off x="1138" y="3104"/>
                <a:ext cx="3" cy="3"/>
              </a:xfrm>
              <a:custGeom>
                <a:avLst/>
                <a:gdLst>
                  <a:gd name="T0" fmla="*/ 0 w 3"/>
                  <a:gd name="T1" fmla="*/ 3 h 3"/>
                  <a:gd name="T2" fmla="*/ 1 w 3"/>
                  <a:gd name="T3" fmla="*/ 0 h 3"/>
                  <a:gd name="T4" fmla="*/ 3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1" y="0"/>
                    </a:lnTo>
                    <a:lnTo>
                      <a:pt x="3"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3" name="Freeform 1114"/>
              <p:cNvSpPr>
                <a:spLocks/>
              </p:cNvSpPr>
              <p:nvPr/>
            </p:nvSpPr>
            <p:spPr bwMode="auto">
              <a:xfrm>
                <a:off x="1141" y="3107"/>
                <a:ext cx="3" cy="40"/>
              </a:xfrm>
              <a:custGeom>
                <a:avLst/>
                <a:gdLst>
                  <a:gd name="T0" fmla="*/ 0 w 3"/>
                  <a:gd name="T1" fmla="*/ 0 h 40"/>
                  <a:gd name="T2" fmla="*/ 0 w 3"/>
                  <a:gd name="T3" fmla="*/ 7 h 40"/>
                  <a:gd name="T4" fmla="*/ 1 w 3"/>
                  <a:gd name="T5" fmla="*/ 20 h 40"/>
                  <a:gd name="T6" fmla="*/ 3 w 3"/>
                  <a:gd name="T7" fmla="*/ 30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7"/>
                    </a:lnTo>
                    <a:lnTo>
                      <a:pt x="1" y="20"/>
                    </a:lnTo>
                    <a:lnTo>
                      <a:pt x="3" y="30"/>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4" name="Freeform 1115"/>
              <p:cNvSpPr>
                <a:spLocks/>
              </p:cNvSpPr>
              <p:nvPr/>
            </p:nvSpPr>
            <p:spPr bwMode="auto">
              <a:xfrm>
                <a:off x="1144" y="3147"/>
                <a:ext cx="2" cy="10"/>
              </a:xfrm>
              <a:custGeom>
                <a:avLst/>
                <a:gdLst>
                  <a:gd name="T0" fmla="*/ 0 w 2"/>
                  <a:gd name="T1" fmla="*/ 0 h 10"/>
                  <a:gd name="T2" fmla="*/ 1 w 2"/>
                  <a:gd name="T3" fmla="*/ 6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1" y="6"/>
                    </a:lnTo>
                    <a:lnTo>
                      <a:pt x="2" y="1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5" name="Freeform 1116"/>
              <p:cNvSpPr>
                <a:spLocks/>
              </p:cNvSpPr>
              <p:nvPr/>
            </p:nvSpPr>
            <p:spPr bwMode="auto">
              <a:xfrm>
                <a:off x="1146" y="3157"/>
                <a:ext cx="3" cy="19"/>
              </a:xfrm>
              <a:custGeom>
                <a:avLst/>
                <a:gdLst>
                  <a:gd name="T0" fmla="*/ 0 w 3"/>
                  <a:gd name="T1" fmla="*/ 0 h 19"/>
                  <a:gd name="T2" fmla="*/ 0 w 3"/>
                  <a:gd name="T3" fmla="*/ 3 h 19"/>
                  <a:gd name="T4" fmla="*/ 2 w 3"/>
                  <a:gd name="T5" fmla="*/ 10 h 19"/>
                  <a:gd name="T6" fmla="*/ 2 w 3"/>
                  <a:gd name="T7" fmla="*/ 16 h 19"/>
                  <a:gd name="T8" fmla="*/ 3 w 3"/>
                  <a:gd name="T9" fmla="*/ 19 h 19"/>
                  <a:gd name="T10" fmla="*/ 0 60000 65536"/>
                  <a:gd name="T11" fmla="*/ 0 60000 65536"/>
                  <a:gd name="T12" fmla="*/ 0 60000 65536"/>
                  <a:gd name="T13" fmla="*/ 0 60000 65536"/>
                  <a:gd name="T14" fmla="*/ 0 60000 65536"/>
                  <a:gd name="T15" fmla="*/ 0 w 3"/>
                  <a:gd name="T16" fmla="*/ 0 h 19"/>
                  <a:gd name="T17" fmla="*/ 3 w 3"/>
                  <a:gd name="T18" fmla="*/ 19 h 19"/>
                </a:gdLst>
                <a:ahLst/>
                <a:cxnLst>
                  <a:cxn ang="T10">
                    <a:pos x="T0" y="T1"/>
                  </a:cxn>
                  <a:cxn ang="T11">
                    <a:pos x="T2" y="T3"/>
                  </a:cxn>
                  <a:cxn ang="T12">
                    <a:pos x="T4" y="T5"/>
                  </a:cxn>
                  <a:cxn ang="T13">
                    <a:pos x="T6" y="T7"/>
                  </a:cxn>
                  <a:cxn ang="T14">
                    <a:pos x="T8" y="T9"/>
                  </a:cxn>
                </a:cxnLst>
                <a:rect l="T15" t="T16" r="T17" b="T18"/>
                <a:pathLst>
                  <a:path w="3" h="19">
                    <a:moveTo>
                      <a:pt x="0" y="0"/>
                    </a:moveTo>
                    <a:lnTo>
                      <a:pt x="0" y="3"/>
                    </a:lnTo>
                    <a:lnTo>
                      <a:pt x="2" y="10"/>
                    </a:lnTo>
                    <a:lnTo>
                      <a:pt x="2" y="16"/>
                    </a:lnTo>
                    <a:lnTo>
                      <a:pt x="3" y="1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6" name="Freeform 1117"/>
              <p:cNvSpPr>
                <a:spLocks/>
              </p:cNvSpPr>
              <p:nvPr/>
            </p:nvSpPr>
            <p:spPr bwMode="auto">
              <a:xfrm>
                <a:off x="1149" y="3167"/>
                <a:ext cx="5" cy="9"/>
              </a:xfrm>
              <a:custGeom>
                <a:avLst/>
                <a:gdLst>
                  <a:gd name="T0" fmla="*/ 0 w 5"/>
                  <a:gd name="T1" fmla="*/ 9 h 9"/>
                  <a:gd name="T2" fmla="*/ 2 w 5"/>
                  <a:gd name="T3" fmla="*/ 9 h 9"/>
                  <a:gd name="T4" fmla="*/ 2 w 5"/>
                  <a:gd name="T5" fmla="*/ 6 h 9"/>
                  <a:gd name="T6" fmla="*/ 5 w 5"/>
                  <a:gd name="T7" fmla="*/ 0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0" y="9"/>
                    </a:moveTo>
                    <a:lnTo>
                      <a:pt x="2" y="9"/>
                    </a:lnTo>
                    <a:lnTo>
                      <a:pt x="2" y="6"/>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7" name="Freeform 1118"/>
              <p:cNvSpPr>
                <a:spLocks/>
              </p:cNvSpPr>
              <p:nvPr/>
            </p:nvSpPr>
            <p:spPr bwMode="auto">
              <a:xfrm>
                <a:off x="1154" y="3153"/>
                <a:ext cx="2" cy="14"/>
              </a:xfrm>
              <a:custGeom>
                <a:avLst/>
                <a:gdLst>
                  <a:gd name="T0" fmla="*/ 0 w 2"/>
                  <a:gd name="T1" fmla="*/ 14 h 14"/>
                  <a:gd name="T2" fmla="*/ 1 w 2"/>
                  <a:gd name="T3" fmla="*/ 7 h 14"/>
                  <a:gd name="T4" fmla="*/ 2 w 2"/>
                  <a:gd name="T5" fmla="*/ 0 h 14"/>
                  <a:gd name="T6" fmla="*/ 0 60000 65536"/>
                  <a:gd name="T7" fmla="*/ 0 60000 65536"/>
                  <a:gd name="T8" fmla="*/ 0 60000 65536"/>
                  <a:gd name="T9" fmla="*/ 0 w 2"/>
                  <a:gd name="T10" fmla="*/ 0 h 14"/>
                  <a:gd name="T11" fmla="*/ 2 w 2"/>
                  <a:gd name="T12" fmla="*/ 14 h 14"/>
                </a:gdLst>
                <a:ahLst/>
                <a:cxnLst>
                  <a:cxn ang="T6">
                    <a:pos x="T0" y="T1"/>
                  </a:cxn>
                  <a:cxn ang="T7">
                    <a:pos x="T2" y="T3"/>
                  </a:cxn>
                  <a:cxn ang="T8">
                    <a:pos x="T4" y="T5"/>
                  </a:cxn>
                </a:cxnLst>
                <a:rect l="T9" t="T10" r="T11" b="T12"/>
                <a:pathLst>
                  <a:path w="2" h="14">
                    <a:moveTo>
                      <a:pt x="0" y="14"/>
                    </a:moveTo>
                    <a:lnTo>
                      <a:pt x="1"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8" name="Freeform 1119"/>
              <p:cNvSpPr>
                <a:spLocks/>
              </p:cNvSpPr>
              <p:nvPr/>
            </p:nvSpPr>
            <p:spPr bwMode="auto">
              <a:xfrm>
                <a:off x="1156" y="3127"/>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09" name="Freeform 1120"/>
              <p:cNvSpPr>
                <a:spLocks/>
              </p:cNvSpPr>
              <p:nvPr/>
            </p:nvSpPr>
            <p:spPr bwMode="auto">
              <a:xfrm>
                <a:off x="1159" y="3104"/>
                <a:ext cx="3" cy="23"/>
              </a:xfrm>
              <a:custGeom>
                <a:avLst/>
                <a:gdLst>
                  <a:gd name="T0" fmla="*/ 0 w 3"/>
                  <a:gd name="T1" fmla="*/ 23 h 23"/>
                  <a:gd name="T2" fmla="*/ 0 w 3"/>
                  <a:gd name="T3" fmla="*/ 16 h 23"/>
                  <a:gd name="T4" fmla="*/ 2 w 3"/>
                  <a:gd name="T5" fmla="*/ 6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6"/>
                    </a:lnTo>
                    <a:lnTo>
                      <a:pt x="2" y="6"/>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0" name="Freeform 1121"/>
              <p:cNvSpPr>
                <a:spLocks/>
              </p:cNvSpPr>
              <p:nvPr/>
            </p:nvSpPr>
            <p:spPr bwMode="auto">
              <a:xfrm>
                <a:off x="1162" y="3104"/>
                <a:ext cx="3" cy="29"/>
              </a:xfrm>
              <a:custGeom>
                <a:avLst/>
                <a:gdLst>
                  <a:gd name="T0" fmla="*/ 0 w 3"/>
                  <a:gd name="T1" fmla="*/ 0 h 29"/>
                  <a:gd name="T2" fmla="*/ 0 w 3"/>
                  <a:gd name="T3" fmla="*/ 3 h 29"/>
                  <a:gd name="T4" fmla="*/ 2 w 3"/>
                  <a:gd name="T5" fmla="*/ 13 h 29"/>
                  <a:gd name="T6" fmla="*/ 3 w 3"/>
                  <a:gd name="T7" fmla="*/ 23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2" y="13"/>
                    </a:lnTo>
                    <a:lnTo>
                      <a:pt x="3" y="23"/>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1" name="Freeform 1122"/>
              <p:cNvSpPr>
                <a:spLocks/>
              </p:cNvSpPr>
              <p:nvPr/>
            </p:nvSpPr>
            <p:spPr bwMode="auto">
              <a:xfrm>
                <a:off x="1165" y="3133"/>
                <a:ext cx="3" cy="20"/>
              </a:xfrm>
              <a:custGeom>
                <a:avLst/>
                <a:gdLst>
                  <a:gd name="T0" fmla="*/ 0 w 3"/>
                  <a:gd name="T1" fmla="*/ 0 h 20"/>
                  <a:gd name="T2" fmla="*/ 1 w 3"/>
                  <a:gd name="T3" fmla="*/ 10 h 20"/>
                  <a:gd name="T4" fmla="*/ 3 w 3"/>
                  <a:gd name="T5" fmla="*/ 2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0"/>
                    </a:moveTo>
                    <a:lnTo>
                      <a:pt x="1" y="10"/>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2" name="Freeform 1123"/>
              <p:cNvSpPr>
                <a:spLocks/>
              </p:cNvSpPr>
              <p:nvPr/>
            </p:nvSpPr>
            <p:spPr bwMode="auto">
              <a:xfrm>
                <a:off x="1168" y="3153"/>
                <a:ext cx="3" cy="23"/>
              </a:xfrm>
              <a:custGeom>
                <a:avLst/>
                <a:gdLst>
                  <a:gd name="T0" fmla="*/ 0 w 3"/>
                  <a:gd name="T1" fmla="*/ 0 h 23"/>
                  <a:gd name="T2" fmla="*/ 1 w 3"/>
                  <a:gd name="T3" fmla="*/ 10 h 23"/>
                  <a:gd name="T4" fmla="*/ 3 w 3"/>
                  <a:gd name="T5" fmla="*/ 23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0"/>
                    </a:moveTo>
                    <a:lnTo>
                      <a:pt x="1" y="1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3" name="Freeform 1124"/>
              <p:cNvSpPr>
                <a:spLocks/>
              </p:cNvSpPr>
              <p:nvPr/>
            </p:nvSpPr>
            <p:spPr bwMode="auto">
              <a:xfrm>
                <a:off x="1171" y="3176"/>
                <a:ext cx="3" cy="43"/>
              </a:xfrm>
              <a:custGeom>
                <a:avLst/>
                <a:gdLst>
                  <a:gd name="T0" fmla="*/ 0 w 3"/>
                  <a:gd name="T1" fmla="*/ 0 h 43"/>
                  <a:gd name="T2" fmla="*/ 0 w 3"/>
                  <a:gd name="T3" fmla="*/ 10 h 43"/>
                  <a:gd name="T4" fmla="*/ 1 w 3"/>
                  <a:gd name="T5" fmla="*/ 27 h 43"/>
                  <a:gd name="T6" fmla="*/ 1 w 3"/>
                  <a:gd name="T7" fmla="*/ 37 h 43"/>
                  <a:gd name="T8" fmla="*/ 3 w 3"/>
                  <a:gd name="T9" fmla="*/ 43 h 43"/>
                  <a:gd name="T10" fmla="*/ 3 w 3"/>
                  <a:gd name="T11" fmla="*/ 43 h 43"/>
                  <a:gd name="T12" fmla="*/ 0 60000 65536"/>
                  <a:gd name="T13" fmla="*/ 0 60000 65536"/>
                  <a:gd name="T14" fmla="*/ 0 60000 65536"/>
                  <a:gd name="T15" fmla="*/ 0 60000 65536"/>
                  <a:gd name="T16" fmla="*/ 0 60000 65536"/>
                  <a:gd name="T17" fmla="*/ 0 60000 65536"/>
                  <a:gd name="T18" fmla="*/ 0 w 3"/>
                  <a:gd name="T19" fmla="*/ 0 h 43"/>
                  <a:gd name="T20" fmla="*/ 3 w 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 h="43">
                    <a:moveTo>
                      <a:pt x="0" y="0"/>
                    </a:moveTo>
                    <a:lnTo>
                      <a:pt x="0" y="10"/>
                    </a:lnTo>
                    <a:lnTo>
                      <a:pt x="1" y="27"/>
                    </a:lnTo>
                    <a:lnTo>
                      <a:pt x="1" y="37"/>
                    </a:lnTo>
                    <a:lnTo>
                      <a:pt x="3" y="4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4" name="Freeform 1125"/>
              <p:cNvSpPr>
                <a:spLocks/>
              </p:cNvSpPr>
              <p:nvPr/>
            </p:nvSpPr>
            <p:spPr bwMode="auto">
              <a:xfrm>
                <a:off x="1174" y="3176"/>
                <a:ext cx="4" cy="43"/>
              </a:xfrm>
              <a:custGeom>
                <a:avLst/>
                <a:gdLst>
                  <a:gd name="T0" fmla="*/ 0 w 4"/>
                  <a:gd name="T1" fmla="*/ 43 h 43"/>
                  <a:gd name="T2" fmla="*/ 0 w 4"/>
                  <a:gd name="T3" fmla="*/ 43 h 43"/>
                  <a:gd name="T4" fmla="*/ 1 w 4"/>
                  <a:gd name="T5" fmla="*/ 37 h 43"/>
                  <a:gd name="T6" fmla="*/ 1 w 4"/>
                  <a:gd name="T7" fmla="*/ 24 h 43"/>
                  <a:gd name="T8" fmla="*/ 2 w 4"/>
                  <a:gd name="T9" fmla="*/ 10 h 43"/>
                  <a:gd name="T10" fmla="*/ 4 w 4"/>
                  <a:gd name="T11" fmla="*/ 4 h 43"/>
                  <a:gd name="T12" fmla="*/ 4 w 4"/>
                  <a:gd name="T13" fmla="*/ 0 h 43"/>
                  <a:gd name="T14" fmla="*/ 0 60000 65536"/>
                  <a:gd name="T15" fmla="*/ 0 60000 65536"/>
                  <a:gd name="T16" fmla="*/ 0 60000 65536"/>
                  <a:gd name="T17" fmla="*/ 0 60000 65536"/>
                  <a:gd name="T18" fmla="*/ 0 60000 65536"/>
                  <a:gd name="T19" fmla="*/ 0 60000 65536"/>
                  <a:gd name="T20" fmla="*/ 0 60000 65536"/>
                  <a:gd name="T21" fmla="*/ 0 w 4"/>
                  <a:gd name="T22" fmla="*/ 0 h 43"/>
                  <a:gd name="T23" fmla="*/ 4 w 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3">
                    <a:moveTo>
                      <a:pt x="0" y="43"/>
                    </a:moveTo>
                    <a:lnTo>
                      <a:pt x="0" y="43"/>
                    </a:lnTo>
                    <a:lnTo>
                      <a:pt x="1" y="37"/>
                    </a:lnTo>
                    <a:lnTo>
                      <a:pt x="1" y="24"/>
                    </a:lnTo>
                    <a:lnTo>
                      <a:pt x="2" y="10"/>
                    </a:lnTo>
                    <a:lnTo>
                      <a:pt x="4"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5" name="Freeform 1126"/>
              <p:cNvSpPr>
                <a:spLocks/>
              </p:cNvSpPr>
              <p:nvPr/>
            </p:nvSpPr>
            <p:spPr bwMode="auto">
              <a:xfrm>
                <a:off x="1178" y="3173"/>
                <a:ext cx="3" cy="3"/>
              </a:xfrm>
              <a:custGeom>
                <a:avLst/>
                <a:gdLst>
                  <a:gd name="T0" fmla="*/ 0 w 3"/>
                  <a:gd name="T1" fmla="*/ 3 h 3"/>
                  <a:gd name="T2" fmla="*/ 1 w 3"/>
                  <a:gd name="T3" fmla="*/ 0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1"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6" name="Freeform 1127"/>
              <p:cNvSpPr>
                <a:spLocks/>
              </p:cNvSpPr>
              <p:nvPr/>
            </p:nvSpPr>
            <p:spPr bwMode="auto">
              <a:xfrm>
                <a:off x="1181" y="3137"/>
                <a:ext cx="3" cy="36"/>
              </a:xfrm>
              <a:custGeom>
                <a:avLst/>
                <a:gdLst>
                  <a:gd name="T0" fmla="*/ 0 w 3"/>
                  <a:gd name="T1" fmla="*/ 36 h 36"/>
                  <a:gd name="T2" fmla="*/ 0 w 3"/>
                  <a:gd name="T3" fmla="*/ 30 h 36"/>
                  <a:gd name="T4" fmla="*/ 1 w 3"/>
                  <a:gd name="T5" fmla="*/ 20 h 36"/>
                  <a:gd name="T6" fmla="*/ 3 w 3"/>
                  <a:gd name="T7" fmla="*/ 0 h 36"/>
                  <a:gd name="T8" fmla="*/ 0 60000 65536"/>
                  <a:gd name="T9" fmla="*/ 0 60000 65536"/>
                  <a:gd name="T10" fmla="*/ 0 60000 65536"/>
                  <a:gd name="T11" fmla="*/ 0 60000 65536"/>
                  <a:gd name="T12" fmla="*/ 0 w 3"/>
                  <a:gd name="T13" fmla="*/ 0 h 36"/>
                  <a:gd name="T14" fmla="*/ 3 w 3"/>
                  <a:gd name="T15" fmla="*/ 36 h 36"/>
                </a:gdLst>
                <a:ahLst/>
                <a:cxnLst>
                  <a:cxn ang="T8">
                    <a:pos x="T0" y="T1"/>
                  </a:cxn>
                  <a:cxn ang="T9">
                    <a:pos x="T2" y="T3"/>
                  </a:cxn>
                  <a:cxn ang="T10">
                    <a:pos x="T4" y="T5"/>
                  </a:cxn>
                  <a:cxn ang="T11">
                    <a:pos x="T6" y="T7"/>
                  </a:cxn>
                </a:cxnLst>
                <a:rect l="T12" t="T13" r="T14" b="T15"/>
                <a:pathLst>
                  <a:path w="3" h="36">
                    <a:moveTo>
                      <a:pt x="0" y="36"/>
                    </a:moveTo>
                    <a:lnTo>
                      <a:pt x="0" y="30"/>
                    </a:lnTo>
                    <a:lnTo>
                      <a:pt x="1" y="2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7" name="Freeform 1128"/>
              <p:cNvSpPr>
                <a:spLocks/>
              </p:cNvSpPr>
              <p:nvPr/>
            </p:nvSpPr>
            <p:spPr bwMode="auto">
              <a:xfrm>
                <a:off x="1184" y="3104"/>
                <a:ext cx="2" cy="33"/>
              </a:xfrm>
              <a:custGeom>
                <a:avLst/>
                <a:gdLst>
                  <a:gd name="T0" fmla="*/ 0 w 2"/>
                  <a:gd name="T1" fmla="*/ 33 h 33"/>
                  <a:gd name="T2" fmla="*/ 0 w 2"/>
                  <a:gd name="T3" fmla="*/ 23 h 33"/>
                  <a:gd name="T4" fmla="*/ 1 w 2"/>
                  <a:gd name="T5" fmla="*/ 13 h 33"/>
                  <a:gd name="T6" fmla="*/ 2 w 2"/>
                  <a:gd name="T7" fmla="*/ 3 h 33"/>
                  <a:gd name="T8" fmla="*/ 2 w 2"/>
                  <a:gd name="T9" fmla="*/ 0 h 33"/>
                  <a:gd name="T10" fmla="*/ 0 60000 65536"/>
                  <a:gd name="T11" fmla="*/ 0 60000 65536"/>
                  <a:gd name="T12" fmla="*/ 0 60000 65536"/>
                  <a:gd name="T13" fmla="*/ 0 60000 65536"/>
                  <a:gd name="T14" fmla="*/ 0 60000 65536"/>
                  <a:gd name="T15" fmla="*/ 0 w 2"/>
                  <a:gd name="T16" fmla="*/ 0 h 33"/>
                  <a:gd name="T17" fmla="*/ 2 w 2"/>
                  <a:gd name="T18" fmla="*/ 33 h 33"/>
                </a:gdLst>
                <a:ahLst/>
                <a:cxnLst>
                  <a:cxn ang="T10">
                    <a:pos x="T0" y="T1"/>
                  </a:cxn>
                  <a:cxn ang="T11">
                    <a:pos x="T2" y="T3"/>
                  </a:cxn>
                  <a:cxn ang="T12">
                    <a:pos x="T4" y="T5"/>
                  </a:cxn>
                  <a:cxn ang="T13">
                    <a:pos x="T6" y="T7"/>
                  </a:cxn>
                  <a:cxn ang="T14">
                    <a:pos x="T8" y="T9"/>
                  </a:cxn>
                </a:cxnLst>
                <a:rect l="T15" t="T16" r="T17" b="T18"/>
                <a:pathLst>
                  <a:path w="2" h="33">
                    <a:moveTo>
                      <a:pt x="0" y="33"/>
                    </a:moveTo>
                    <a:lnTo>
                      <a:pt x="0" y="23"/>
                    </a:lnTo>
                    <a:lnTo>
                      <a:pt x="1" y="13"/>
                    </a:lnTo>
                    <a:lnTo>
                      <a:pt x="2"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8" name="Freeform 1129"/>
              <p:cNvSpPr>
                <a:spLocks/>
              </p:cNvSpPr>
              <p:nvPr/>
            </p:nvSpPr>
            <p:spPr bwMode="auto">
              <a:xfrm>
                <a:off x="1186" y="3104"/>
                <a:ext cx="3" cy="20"/>
              </a:xfrm>
              <a:custGeom>
                <a:avLst/>
                <a:gdLst>
                  <a:gd name="T0" fmla="*/ 0 w 3"/>
                  <a:gd name="T1" fmla="*/ 0 h 20"/>
                  <a:gd name="T2" fmla="*/ 0 w 3"/>
                  <a:gd name="T3" fmla="*/ 0 h 20"/>
                  <a:gd name="T4" fmla="*/ 2 w 3"/>
                  <a:gd name="T5" fmla="*/ 6 h 20"/>
                  <a:gd name="T6" fmla="*/ 3 w 3"/>
                  <a:gd name="T7" fmla="*/ 13 h 20"/>
                  <a:gd name="T8" fmla="*/ 3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0" y="0"/>
                    </a:moveTo>
                    <a:lnTo>
                      <a:pt x="0" y="0"/>
                    </a:lnTo>
                    <a:lnTo>
                      <a:pt x="2" y="6"/>
                    </a:lnTo>
                    <a:lnTo>
                      <a:pt x="3" y="13"/>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19" name="Freeform 1130"/>
              <p:cNvSpPr>
                <a:spLocks/>
              </p:cNvSpPr>
              <p:nvPr/>
            </p:nvSpPr>
            <p:spPr bwMode="auto">
              <a:xfrm>
                <a:off x="1189" y="3124"/>
                <a:ext cx="3" cy="23"/>
              </a:xfrm>
              <a:custGeom>
                <a:avLst/>
                <a:gdLst>
                  <a:gd name="T0" fmla="*/ 0 w 3"/>
                  <a:gd name="T1" fmla="*/ 0 h 23"/>
                  <a:gd name="T2" fmla="*/ 2 w 3"/>
                  <a:gd name="T3" fmla="*/ 9 h 23"/>
                  <a:gd name="T4" fmla="*/ 3 w 3"/>
                  <a:gd name="T5" fmla="*/ 23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0"/>
                    </a:moveTo>
                    <a:lnTo>
                      <a:pt x="2" y="9"/>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0" name="Freeform 1131"/>
              <p:cNvSpPr>
                <a:spLocks/>
              </p:cNvSpPr>
              <p:nvPr/>
            </p:nvSpPr>
            <p:spPr bwMode="auto">
              <a:xfrm>
                <a:off x="1192" y="3147"/>
                <a:ext cx="3" cy="20"/>
              </a:xfrm>
              <a:custGeom>
                <a:avLst/>
                <a:gdLst>
                  <a:gd name="T0" fmla="*/ 0 w 3"/>
                  <a:gd name="T1" fmla="*/ 0 h 20"/>
                  <a:gd name="T2" fmla="*/ 2 w 3"/>
                  <a:gd name="T3" fmla="*/ 10 h 20"/>
                  <a:gd name="T4" fmla="*/ 3 w 3"/>
                  <a:gd name="T5" fmla="*/ 2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0"/>
                    </a:moveTo>
                    <a:lnTo>
                      <a:pt x="2" y="10"/>
                    </a:lnTo>
                    <a:lnTo>
                      <a:pt x="3"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1" name="Freeform 1132"/>
              <p:cNvSpPr>
                <a:spLocks/>
              </p:cNvSpPr>
              <p:nvPr/>
            </p:nvSpPr>
            <p:spPr bwMode="auto">
              <a:xfrm>
                <a:off x="1195" y="3167"/>
                <a:ext cx="4" cy="26"/>
              </a:xfrm>
              <a:custGeom>
                <a:avLst/>
                <a:gdLst>
                  <a:gd name="T0" fmla="*/ 0 w 4"/>
                  <a:gd name="T1" fmla="*/ 0 h 26"/>
                  <a:gd name="T2" fmla="*/ 1 w 4"/>
                  <a:gd name="T3" fmla="*/ 6 h 26"/>
                  <a:gd name="T4" fmla="*/ 1 w 4"/>
                  <a:gd name="T5" fmla="*/ 16 h 26"/>
                  <a:gd name="T6" fmla="*/ 3 w 4"/>
                  <a:gd name="T7" fmla="*/ 23 h 26"/>
                  <a:gd name="T8" fmla="*/ 4 w 4"/>
                  <a:gd name="T9" fmla="*/ 26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0" y="0"/>
                    </a:moveTo>
                    <a:lnTo>
                      <a:pt x="1" y="6"/>
                    </a:lnTo>
                    <a:lnTo>
                      <a:pt x="1" y="16"/>
                    </a:lnTo>
                    <a:lnTo>
                      <a:pt x="3" y="2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2" name="Freeform 1133"/>
              <p:cNvSpPr>
                <a:spLocks/>
              </p:cNvSpPr>
              <p:nvPr/>
            </p:nvSpPr>
            <p:spPr bwMode="auto">
              <a:xfrm>
                <a:off x="1199" y="3170"/>
                <a:ext cx="3" cy="23"/>
              </a:xfrm>
              <a:custGeom>
                <a:avLst/>
                <a:gdLst>
                  <a:gd name="T0" fmla="*/ 0 w 3"/>
                  <a:gd name="T1" fmla="*/ 23 h 23"/>
                  <a:gd name="T2" fmla="*/ 2 w 3"/>
                  <a:gd name="T3" fmla="*/ 20 h 23"/>
                  <a:gd name="T4" fmla="*/ 2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2" y="20"/>
                    </a:lnTo>
                    <a:lnTo>
                      <a:pt x="2"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3" name="Line 1134"/>
              <p:cNvSpPr>
                <a:spLocks noChangeShapeType="1"/>
              </p:cNvSpPr>
              <p:nvPr/>
            </p:nvSpPr>
            <p:spPr bwMode="auto">
              <a:xfrm flipV="1">
                <a:off x="1202"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24" name="Line 1135"/>
              <p:cNvSpPr>
                <a:spLocks noChangeShapeType="1"/>
              </p:cNvSpPr>
              <p:nvPr/>
            </p:nvSpPr>
            <p:spPr bwMode="auto">
              <a:xfrm flipV="1">
                <a:off x="1205"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25" name="Freeform 1136"/>
              <p:cNvSpPr>
                <a:spLocks/>
              </p:cNvSpPr>
              <p:nvPr/>
            </p:nvSpPr>
            <p:spPr bwMode="auto">
              <a:xfrm>
                <a:off x="1208" y="3107"/>
                <a:ext cx="3" cy="23"/>
              </a:xfrm>
              <a:custGeom>
                <a:avLst/>
                <a:gdLst>
                  <a:gd name="T0" fmla="*/ 0 w 3"/>
                  <a:gd name="T1" fmla="*/ 23 h 23"/>
                  <a:gd name="T2" fmla="*/ 0 w 3"/>
                  <a:gd name="T3" fmla="*/ 17 h 23"/>
                  <a:gd name="T4" fmla="*/ 1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7"/>
                    </a:lnTo>
                    <a:lnTo>
                      <a:pt x="1"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6" name="Freeform 1137"/>
              <p:cNvSpPr>
                <a:spLocks/>
              </p:cNvSpPr>
              <p:nvPr/>
            </p:nvSpPr>
            <p:spPr bwMode="auto">
              <a:xfrm>
                <a:off x="1211" y="3107"/>
                <a:ext cx="3" cy="23"/>
              </a:xfrm>
              <a:custGeom>
                <a:avLst/>
                <a:gdLst>
                  <a:gd name="T0" fmla="*/ 0 w 3"/>
                  <a:gd name="T1" fmla="*/ 0 h 23"/>
                  <a:gd name="T2" fmla="*/ 0 w 3"/>
                  <a:gd name="T3" fmla="*/ 3 h 23"/>
                  <a:gd name="T4" fmla="*/ 1 w 3"/>
                  <a:gd name="T5" fmla="*/ 10 h 23"/>
                  <a:gd name="T6" fmla="*/ 3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3"/>
                    </a:lnTo>
                    <a:lnTo>
                      <a:pt x="1" y="10"/>
                    </a:lnTo>
                    <a:lnTo>
                      <a:pt x="3"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7" name="Line 1138"/>
              <p:cNvSpPr>
                <a:spLocks noChangeShapeType="1"/>
              </p:cNvSpPr>
              <p:nvPr/>
            </p:nvSpPr>
            <p:spPr bwMode="auto">
              <a:xfrm>
                <a:off x="1214" y="3130"/>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28" name="Freeform 1139"/>
              <p:cNvSpPr>
                <a:spLocks/>
              </p:cNvSpPr>
              <p:nvPr/>
            </p:nvSpPr>
            <p:spPr bwMode="auto">
              <a:xfrm>
                <a:off x="1216" y="3150"/>
                <a:ext cx="5" cy="20"/>
              </a:xfrm>
              <a:custGeom>
                <a:avLst/>
                <a:gdLst>
                  <a:gd name="T0" fmla="*/ 0 w 5"/>
                  <a:gd name="T1" fmla="*/ 0 h 20"/>
                  <a:gd name="T2" fmla="*/ 2 w 5"/>
                  <a:gd name="T3" fmla="*/ 10 h 20"/>
                  <a:gd name="T4" fmla="*/ 5 w 5"/>
                  <a:gd name="T5" fmla="*/ 2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0" y="0"/>
                    </a:moveTo>
                    <a:lnTo>
                      <a:pt x="2" y="10"/>
                    </a:lnTo>
                    <a:lnTo>
                      <a:pt x="5"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29" name="Freeform 1140"/>
              <p:cNvSpPr>
                <a:spLocks/>
              </p:cNvSpPr>
              <p:nvPr/>
            </p:nvSpPr>
            <p:spPr bwMode="auto">
              <a:xfrm>
                <a:off x="1221" y="3170"/>
                <a:ext cx="3" cy="26"/>
              </a:xfrm>
              <a:custGeom>
                <a:avLst/>
                <a:gdLst>
                  <a:gd name="T0" fmla="*/ 0 w 3"/>
                  <a:gd name="T1" fmla="*/ 0 h 26"/>
                  <a:gd name="T2" fmla="*/ 1 w 3"/>
                  <a:gd name="T3" fmla="*/ 6 h 26"/>
                  <a:gd name="T4" fmla="*/ 1 w 3"/>
                  <a:gd name="T5" fmla="*/ 16 h 26"/>
                  <a:gd name="T6" fmla="*/ 3 w 3"/>
                  <a:gd name="T7" fmla="*/ 23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1" y="6"/>
                    </a:lnTo>
                    <a:lnTo>
                      <a:pt x="1" y="16"/>
                    </a:lnTo>
                    <a:lnTo>
                      <a:pt x="3" y="2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0" name="Freeform 1141"/>
              <p:cNvSpPr>
                <a:spLocks/>
              </p:cNvSpPr>
              <p:nvPr/>
            </p:nvSpPr>
            <p:spPr bwMode="auto">
              <a:xfrm>
                <a:off x="1224" y="3180"/>
                <a:ext cx="2" cy="16"/>
              </a:xfrm>
              <a:custGeom>
                <a:avLst/>
                <a:gdLst>
                  <a:gd name="T0" fmla="*/ 0 w 2"/>
                  <a:gd name="T1" fmla="*/ 16 h 16"/>
                  <a:gd name="T2" fmla="*/ 0 w 2"/>
                  <a:gd name="T3" fmla="*/ 16 h 16"/>
                  <a:gd name="T4" fmla="*/ 1 w 2"/>
                  <a:gd name="T5" fmla="*/ 10 h 16"/>
                  <a:gd name="T6" fmla="*/ 2 w 2"/>
                  <a:gd name="T7" fmla="*/ 3 h 16"/>
                  <a:gd name="T8" fmla="*/ 2 w 2"/>
                  <a:gd name="T9" fmla="*/ 0 h 16"/>
                  <a:gd name="T10" fmla="*/ 0 60000 65536"/>
                  <a:gd name="T11" fmla="*/ 0 60000 65536"/>
                  <a:gd name="T12" fmla="*/ 0 60000 65536"/>
                  <a:gd name="T13" fmla="*/ 0 60000 65536"/>
                  <a:gd name="T14" fmla="*/ 0 60000 65536"/>
                  <a:gd name="T15" fmla="*/ 0 w 2"/>
                  <a:gd name="T16" fmla="*/ 0 h 16"/>
                  <a:gd name="T17" fmla="*/ 2 w 2"/>
                  <a:gd name="T18" fmla="*/ 16 h 16"/>
                </a:gdLst>
                <a:ahLst/>
                <a:cxnLst>
                  <a:cxn ang="T10">
                    <a:pos x="T0" y="T1"/>
                  </a:cxn>
                  <a:cxn ang="T11">
                    <a:pos x="T2" y="T3"/>
                  </a:cxn>
                  <a:cxn ang="T12">
                    <a:pos x="T4" y="T5"/>
                  </a:cxn>
                  <a:cxn ang="T13">
                    <a:pos x="T6" y="T7"/>
                  </a:cxn>
                  <a:cxn ang="T14">
                    <a:pos x="T8" y="T9"/>
                  </a:cxn>
                </a:cxnLst>
                <a:rect l="T15" t="T16" r="T17" b="T18"/>
                <a:pathLst>
                  <a:path w="2" h="16">
                    <a:moveTo>
                      <a:pt x="0" y="16"/>
                    </a:moveTo>
                    <a:lnTo>
                      <a:pt x="0" y="16"/>
                    </a:lnTo>
                    <a:lnTo>
                      <a:pt x="1" y="10"/>
                    </a:lnTo>
                    <a:lnTo>
                      <a:pt x="2"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1" name="Freeform 1142"/>
              <p:cNvSpPr>
                <a:spLocks/>
              </p:cNvSpPr>
              <p:nvPr/>
            </p:nvSpPr>
            <p:spPr bwMode="auto">
              <a:xfrm>
                <a:off x="1226" y="3173"/>
                <a:ext cx="3" cy="7"/>
              </a:xfrm>
              <a:custGeom>
                <a:avLst/>
                <a:gdLst>
                  <a:gd name="T0" fmla="*/ 0 w 3"/>
                  <a:gd name="T1" fmla="*/ 7 h 7"/>
                  <a:gd name="T2" fmla="*/ 2 w 3"/>
                  <a:gd name="T3" fmla="*/ 3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2"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2" name="Freeform 1143"/>
              <p:cNvSpPr>
                <a:spLocks/>
              </p:cNvSpPr>
              <p:nvPr/>
            </p:nvSpPr>
            <p:spPr bwMode="auto">
              <a:xfrm>
                <a:off x="1229" y="3147"/>
                <a:ext cx="3" cy="26"/>
              </a:xfrm>
              <a:custGeom>
                <a:avLst/>
                <a:gdLst>
                  <a:gd name="T0" fmla="*/ 0 w 3"/>
                  <a:gd name="T1" fmla="*/ 26 h 26"/>
                  <a:gd name="T2" fmla="*/ 2 w 3"/>
                  <a:gd name="T3" fmla="*/ 16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3" name="Freeform 1144"/>
              <p:cNvSpPr>
                <a:spLocks/>
              </p:cNvSpPr>
              <p:nvPr/>
            </p:nvSpPr>
            <p:spPr bwMode="auto">
              <a:xfrm>
                <a:off x="1232" y="3097"/>
                <a:ext cx="3" cy="50"/>
              </a:xfrm>
              <a:custGeom>
                <a:avLst/>
                <a:gdLst>
                  <a:gd name="T0" fmla="*/ 0 w 3"/>
                  <a:gd name="T1" fmla="*/ 50 h 50"/>
                  <a:gd name="T2" fmla="*/ 0 w 3"/>
                  <a:gd name="T3" fmla="*/ 36 h 50"/>
                  <a:gd name="T4" fmla="*/ 2 w 3"/>
                  <a:gd name="T5" fmla="*/ 20 h 50"/>
                  <a:gd name="T6" fmla="*/ 3 w 3"/>
                  <a:gd name="T7" fmla="*/ 7 h 50"/>
                  <a:gd name="T8" fmla="*/ 3 w 3"/>
                  <a:gd name="T9" fmla="*/ 0 h 50"/>
                  <a:gd name="T10" fmla="*/ 3 w 3"/>
                  <a:gd name="T11" fmla="*/ 0 h 50"/>
                  <a:gd name="T12" fmla="*/ 0 60000 65536"/>
                  <a:gd name="T13" fmla="*/ 0 60000 65536"/>
                  <a:gd name="T14" fmla="*/ 0 60000 65536"/>
                  <a:gd name="T15" fmla="*/ 0 60000 65536"/>
                  <a:gd name="T16" fmla="*/ 0 60000 65536"/>
                  <a:gd name="T17" fmla="*/ 0 60000 65536"/>
                  <a:gd name="T18" fmla="*/ 0 w 3"/>
                  <a:gd name="T19" fmla="*/ 0 h 50"/>
                  <a:gd name="T20" fmla="*/ 3 w 3"/>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 h="50">
                    <a:moveTo>
                      <a:pt x="0" y="50"/>
                    </a:moveTo>
                    <a:lnTo>
                      <a:pt x="0" y="36"/>
                    </a:lnTo>
                    <a:lnTo>
                      <a:pt x="2" y="20"/>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4" name="Freeform 1145"/>
              <p:cNvSpPr>
                <a:spLocks/>
              </p:cNvSpPr>
              <p:nvPr/>
            </p:nvSpPr>
            <p:spPr bwMode="auto">
              <a:xfrm>
                <a:off x="1235" y="3097"/>
                <a:ext cx="3" cy="50"/>
              </a:xfrm>
              <a:custGeom>
                <a:avLst/>
                <a:gdLst>
                  <a:gd name="T0" fmla="*/ 0 w 3"/>
                  <a:gd name="T1" fmla="*/ 0 h 50"/>
                  <a:gd name="T2" fmla="*/ 0 w 3"/>
                  <a:gd name="T3" fmla="*/ 0 h 50"/>
                  <a:gd name="T4" fmla="*/ 0 w 3"/>
                  <a:gd name="T5" fmla="*/ 7 h 50"/>
                  <a:gd name="T6" fmla="*/ 1 w 3"/>
                  <a:gd name="T7" fmla="*/ 20 h 50"/>
                  <a:gd name="T8" fmla="*/ 3 w 3"/>
                  <a:gd name="T9" fmla="*/ 36 h 50"/>
                  <a:gd name="T10" fmla="*/ 3 w 3"/>
                  <a:gd name="T11" fmla="*/ 50 h 50"/>
                  <a:gd name="T12" fmla="*/ 0 60000 65536"/>
                  <a:gd name="T13" fmla="*/ 0 60000 65536"/>
                  <a:gd name="T14" fmla="*/ 0 60000 65536"/>
                  <a:gd name="T15" fmla="*/ 0 60000 65536"/>
                  <a:gd name="T16" fmla="*/ 0 60000 65536"/>
                  <a:gd name="T17" fmla="*/ 0 60000 65536"/>
                  <a:gd name="T18" fmla="*/ 0 w 3"/>
                  <a:gd name="T19" fmla="*/ 0 h 50"/>
                  <a:gd name="T20" fmla="*/ 3 w 3"/>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 h="50">
                    <a:moveTo>
                      <a:pt x="0" y="0"/>
                    </a:moveTo>
                    <a:lnTo>
                      <a:pt x="0" y="0"/>
                    </a:lnTo>
                    <a:lnTo>
                      <a:pt x="0" y="7"/>
                    </a:lnTo>
                    <a:lnTo>
                      <a:pt x="1" y="20"/>
                    </a:lnTo>
                    <a:lnTo>
                      <a:pt x="3" y="36"/>
                    </a:lnTo>
                    <a:lnTo>
                      <a:pt x="3" y="5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5" name="Freeform 1146"/>
              <p:cNvSpPr>
                <a:spLocks/>
              </p:cNvSpPr>
              <p:nvPr/>
            </p:nvSpPr>
            <p:spPr bwMode="auto">
              <a:xfrm>
                <a:off x="1238" y="3147"/>
                <a:ext cx="3" cy="49"/>
              </a:xfrm>
              <a:custGeom>
                <a:avLst/>
                <a:gdLst>
                  <a:gd name="T0" fmla="*/ 0 w 3"/>
                  <a:gd name="T1" fmla="*/ 0 h 49"/>
                  <a:gd name="T2" fmla="*/ 0 w 3"/>
                  <a:gd name="T3" fmla="*/ 16 h 49"/>
                  <a:gd name="T4" fmla="*/ 1 w 3"/>
                  <a:gd name="T5" fmla="*/ 33 h 49"/>
                  <a:gd name="T6" fmla="*/ 1 w 3"/>
                  <a:gd name="T7" fmla="*/ 39 h 49"/>
                  <a:gd name="T8" fmla="*/ 1 w 3"/>
                  <a:gd name="T9" fmla="*/ 46 h 49"/>
                  <a:gd name="T10" fmla="*/ 3 w 3"/>
                  <a:gd name="T11" fmla="*/ 49 h 49"/>
                  <a:gd name="T12" fmla="*/ 3 w 3"/>
                  <a:gd name="T13" fmla="*/ 49 h 49"/>
                  <a:gd name="T14" fmla="*/ 0 60000 65536"/>
                  <a:gd name="T15" fmla="*/ 0 60000 65536"/>
                  <a:gd name="T16" fmla="*/ 0 60000 65536"/>
                  <a:gd name="T17" fmla="*/ 0 60000 65536"/>
                  <a:gd name="T18" fmla="*/ 0 60000 65536"/>
                  <a:gd name="T19" fmla="*/ 0 60000 65536"/>
                  <a:gd name="T20" fmla="*/ 0 60000 65536"/>
                  <a:gd name="T21" fmla="*/ 0 w 3"/>
                  <a:gd name="T22" fmla="*/ 0 h 49"/>
                  <a:gd name="T23" fmla="*/ 3 w 3"/>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9">
                    <a:moveTo>
                      <a:pt x="0" y="0"/>
                    </a:moveTo>
                    <a:lnTo>
                      <a:pt x="0" y="16"/>
                    </a:lnTo>
                    <a:lnTo>
                      <a:pt x="1" y="33"/>
                    </a:lnTo>
                    <a:lnTo>
                      <a:pt x="1" y="39"/>
                    </a:lnTo>
                    <a:lnTo>
                      <a:pt x="1" y="46"/>
                    </a:lnTo>
                    <a:lnTo>
                      <a:pt x="3" y="4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6" name="Freeform 1147"/>
              <p:cNvSpPr>
                <a:spLocks/>
              </p:cNvSpPr>
              <p:nvPr/>
            </p:nvSpPr>
            <p:spPr bwMode="auto">
              <a:xfrm>
                <a:off x="1241" y="3107"/>
                <a:ext cx="4" cy="89"/>
              </a:xfrm>
              <a:custGeom>
                <a:avLst/>
                <a:gdLst>
                  <a:gd name="T0" fmla="*/ 0 w 4"/>
                  <a:gd name="T1" fmla="*/ 89 h 89"/>
                  <a:gd name="T2" fmla="*/ 0 w 4"/>
                  <a:gd name="T3" fmla="*/ 83 h 89"/>
                  <a:gd name="T4" fmla="*/ 1 w 4"/>
                  <a:gd name="T5" fmla="*/ 73 h 89"/>
                  <a:gd name="T6" fmla="*/ 1 w 4"/>
                  <a:gd name="T7" fmla="*/ 60 h 89"/>
                  <a:gd name="T8" fmla="*/ 1 w 4"/>
                  <a:gd name="T9" fmla="*/ 43 h 89"/>
                  <a:gd name="T10" fmla="*/ 2 w 4"/>
                  <a:gd name="T11" fmla="*/ 26 h 89"/>
                  <a:gd name="T12" fmla="*/ 2 w 4"/>
                  <a:gd name="T13" fmla="*/ 13 h 89"/>
                  <a:gd name="T14" fmla="*/ 4 w 4"/>
                  <a:gd name="T15" fmla="*/ 3 h 89"/>
                  <a:gd name="T16" fmla="*/ 4 w 4"/>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9"/>
                  <a:gd name="T29" fmla="*/ 4 w 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9">
                    <a:moveTo>
                      <a:pt x="0" y="89"/>
                    </a:moveTo>
                    <a:lnTo>
                      <a:pt x="0" y="83"/>
                    </a:lnTo>
                    <a:lnTo>
                      <a:pt x="1" y="73"/>
                    </a:lnTo>
                    <a:lnTo>
                      <a:pt x="1" y="60"/>
                    </a:lnTo>
                    <a:lnTo>
                      <a:pt x="1" y="43"/>
                    </a:lnTo>
                    <a:lnTo>
                      <a:pt x="2" y="26"/>
                    </a:lnTo>
                    <a:lnTo>
                      <a:pt x="2" y="13"/>
                    </a:lnTo>
                    <a:lnTo>
                      <a:pt x="4"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7" name="Freeform 1148"/>
              <p:cNvSpPr>
                <a:spLocks/>
              </p:cNvSpPr>
              <p:nvPr/>
            </p:nvSpPr>
            <p:spPr bwMode="auto">
              <a:xfrm>
                <a:off x="1245" y="3107"/>
                <a:ext cx="3" cy="86"/>
              </a:xfrm>
              <a:custGeom>
                <a:avLst/>
                <a:gdLst>
                  <a:gd name="T0" fmla="*/ 0 w 3"/>
                  <a:gd name="T1" fmla="*/ 0 h 86"/>
                  <a:gd name="T2" fmla="*/ 0 w 3"/>
                  <a:gd name="T3" fmla="*/ 3 h 86"/>
                  <a:gd name="T4" fmla="*/ 1 w 3"/>
                  <a:gd name="T5" fmla="*/ 13 h 86"/>
                  <a:gd name="T6" fmla="*/ 1 w 3"/>
                  <a:gd name="T7" fmla="*/ 23 h 86"/>
                  <a:gd name="T8" fmla="*/ 1 w 3"/>
                  <a:gd name="T9" fmla="*/ 40 h 86"/>
                  <a:gd name="T10" fmla="*/ 1 w 3"/>
                  <a:gd name="T11" fmla="*/ 53 h 86"/>
                  <a:gd name="T12" fmla="*/ 3 w 3"/>
                  <a:gd name="T13" fmla="*/ 69 h 86"/>
                  <a:gd name="T14" fmla="*/ 3 w 3"/>
                  <a:gd name="T15" fmla="*/ 79 h 86"/>
                  <a:gd name="T16" fmla="*/ 3 w 3"/>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86"/>
                  <a:gd name="T29" fmla="*/ 3 w 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86">
                    <a:moveTo>
                      <a:pt x="0" y="0"/>
                    </a:moveTo>
                    <a:lnTo>
                      <a:pt x="0" y="3"/>
                    </a:lnTo>
                    <a:lnTo>
                      <a:pt x="1" y="13"/>
                    </a:lnTo>
                    <a:lnTo>
                      <a:pt x="1" y="23"/>
                    </a:lnTo>
                    <a:lnTo>
                      <a:pt x="1" y="40"/>
                    </a:lnTo>
                    <a:lnTo>
                      <a:pt x="1" y="53"/>
                    </a:lnTo>
                    <a:lnTo>
                      <a:pt x="3" y="69"/>
                    </a:lnTo>
                    <a:lnTo>
                      <a:pt x="3" y="79"/>
                    </a:lnTo>
                    <a:lnTo>
                      <a:pt x="3" y="8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8" name="Freeform 1149"/>
              <p:cNvSpPr>
                <a:spLocks/>
              </p:cNvSpPr>
              <p:nvPr/>
            </p:nvSpPr>
            <p:spPr bwMode="auto">
              <a:xfrm>
                <a:off x="1248" y="3170"/>
                <a:ext cx="3" cy="26"/>
              </a:xfrm>
              <a:custGeom>
                <a:avLst/>
                <a:gdLst>
                  <a:gd name="T0" fmla="*/ 0 w 3"/>
                  <a:gd name="T1" fmla="*/ 23 h 26"/>
                  <a:gd name="T2" fmla="*/ 0 w 3"/>
                  <a:gd name="T3" fmla="*/ 26 h 26"/>
                  <a:gd name="T4" fmla="*/ 0 w 3"/>
                  <a:gd name="T5" fmla="*/ 26 h 26"/>
                  <a:gd name="T6" fmla="*/ 1 w 3"/>
                  <a:gd name="T7" fmla="*/ 16 h 26"/>
                  <a:gd name="T8" fmla="*/ 3 w 3"/>
                  <a:gd name="T9" fmla="*/ 6 h 26"/>
                  <a:gd name="T10" fmla="*/ 3 w 3"/>
                  <a:gd name="T11" fmla="*/ 0 h 26"/>
                  <a:gd name="T12" fmla="*/ 0 60000 65536"/>
                  <a:gd name="T13" fmla="*/ 0 60000 65536"/>
                  <a:gd name="T14" fmla="*/ 0 60000 65536"/>
                  <a:gd name="T15" fmla="*/ 0 60000 65536"/>
                  <a:gd name="T16" fmla="*/ 0 60000 65536"/>
                  <a:gd name="T17" fmla="*/ 0 60000 65536"/>
                  <a:gd name="T18" fmla="*/ 0 w 3"/>
                  <a:gd name="T19" fmla="*/ 0 h 26"/>
                  <a:gd name="T20" fmla="*/ 3 w 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 h="26">
                    <a:moveTo>
                      <a:pt x="0" y="23"/>
                    </a:moveTo>
                    <a:lnTo>
                      <a:pt x="0" y="26"/>
                    </a:lnTo>
                    <a:lnTo>
                      <a:pt x="1" y="16"/>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39" name="Line 1150"/>
              <p:cNvSpPr>
                <a:spLocks noChangeShapeType="1"/>
              </p:cNvSpPr>
              <p:nvPr/>
            </p:nvSpPr>
            <p:spPr bwMode="auto">
              <a:xfrm flipV="1">
                <a:off x="1251" y="3150"/>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40" name="Line 1151"/>
              <p:cNvSpPr>
                <a:spLocks noChangeShapeType="1"/>
              </p:cNvSpPr>
              <p:nvPr/>
            </p:nvSpPr>
            <p:spPr bwMode="auto">
              <a:xfrm flipV="1">
                <a:off x="1253"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41" name="Freeform 1152"/>
              <p:cNvSpPr>
                <a:spLocks/>
              </p:cNvSpPr>
              <p:nvPr/>
            </p:nvSpPr>
            <p:spPr bwMode="auto">
              <a:xfrm>
                <a:off x="1256" y="3107"/>
                <a:ext cx="3" cy="23"/>
              </a:xfrm>
              <a:custGeom>
                <a:avLst/>
                <a:gdLst>
                  <a:gd name="T0" fmla="*/ 0 w 3"/>
                  <a:gd name="T1" fmla="*/ 23 h 23"/>
                  <a:gd name="T2" fmla="*/ 0 w 3"/>
                  <a:gd name="T3" fmla="*/ 17 h 23"/>
                  <a:gd name="T4" fmla="*/ 2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7"/>
                    </a:lnTo>
                    <a:lnTo>
                      <a:pt x="2"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42" name="Freeform 1153"/>
              <p:cNvSpPr>
                <a:spLocks/>
              </p:cNvSpPr>
              <p:nvPr/>
            </p:nvSpPr>
            <p:spPr bwMode="auto">
              <a:xfrm>
                <a:off x="1259" y="3107"/>
                <a:ext cx="3" cy="23"/>
              </a:xfrm>
              <a:custGeom>
                <a:avLst/>
                <a:gdLst>
                  <a:gd name="T0" fmla="*/ 0 w 3"/>
                  <a:gd name="T1" fmla="*/ 0 h 23"/>
                  <a:gd name="T2" fmla="*/ 0 w 3"/>
                  <a:gd name="T3" fmla="*/ 3 h 23"/>
                  <a:gd name="T4" fmla="*/ 2 w 3"/>
                  <a:gd name="T5" fmla="*/ 10 h 23"/>
                  <a:gd name="T6" fmla="*/ 2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3"/>
                    </a:lnTo>
                    <a:lnTo>
                      <a:pt x="2" y="10"/>
                    </a:lnTo>
                    <a:lnTo>
                      <a:pt x="2"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43" name="Freeform 1154"/>
              <p:cNvSpPr>
                <a:spLocks/>
              </p:cNvSpPr>
              <p:nvPr/>
            </p:nvSpPr>
            <p:spPr bwMode="auto">
              <a:xfrm>
                <a:off x="1262" y="3130"/>
                <a:ext cx="4" cy="20"/>
              </a:xfrm>
              <a:custGeom>
                <a:avLst/>
                <a:gdLst>
                  <a:gd name="T0" fmla="*/ 0 w 4"/>
                  <a:gd name="T1" fmla="*/ 0 h 20"/>
                  <a:gd name="T2" fmla="*/ 1 w 4"/>
                  <a:gd name="T3" fmla="*/ 10 h 20"/>
                  <a:gd name="T4" fmla="*/ 4 w 4"/>
                  <a:gd name="T5" fmla="*/ 2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0" y="0"/>
                    </a:moveTo>
                    <a:lnTo>
                      <a:pt x="1" y="10"/>
                    </a:lnTo>
                    <a:lnTo>
                      <a:pt x="4"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44" name="Line 1155"/>
              <p:cNvSpPr>
                <a:spLocks noChangeShapeType="1"/>
              </p:cNvSpPr>
              <p:nvPr/>
            </p:nvSpPr>
            <p:spPr bwMode="auto">
              <a:xfrm>
                <a:off x="1266"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45" name="Freeform 1156"/>
              <p:cNvSpPr>
                <a:spLocks/>
              </p:cNvSpPr>
              <p:nvPr/>
            </p:nvSpPr>
            <p:spPr bwMode="auto">
              <a:xfrm>
                <a:off x="1269" y="3170"/>
                <a:ext cx="3" cy="23"/>
              </a:xfrm>
              <a:custGeom>
                <a:avLst/>
                <a:gdLst>
                  <a:gd name="T0" fmla="*/ 0 w 3"/>
                  <a:gd name="T1" fmla="*/ 0 h 23"/>
                  <a:gd name="T2" fmla="*/ 0 w 3"/>
                  <a:gd name="T3" fmla="*/ 6 h 23"/>
                  <a:gd name="T4" fmla="*/ 2 w 3"/>
                  <a:gd name="T5" fmla="*/ 13 h 23"/>
                  <a:gd name="T6" fmla="*/ 3 w 3"/>
                  <a:gd name="T7" fmla="*/ 20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6"/>
                    </a:lnTo>
                    <a:lnTo>
                      <a:pt x="2" y="13"/>
                    </a:lnTo>
                    <a:lnTo>
                      <a:pt x="3" y="2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46" name="Freeform 1157"/>
              <p:cNvSpPr>
                <a:spLocks/>
              </p:cNvSpPr>
              <p:nvPr/>
            </p:nvSpPr>
            <p:spPr bwMode="auto">
              <a:xfrm>
                <a:off x="1272" y="3170"/>
                <a:ext cx="3" cy="23"/>
              </a:xfrm>
              <a:custGeom>
                <a:avLst/>
                <a:gdLst>
                  <a:gd name="T0" fmla="*/ 0 w 3"/>
                  <a:gd name="T1" fmla="*/ 23 h 23"/>
                  <a:gd name="T2" fmla="*/ 0 w 3"/>
                  <a:gd name="T3" fmla="*/ 20 h 23"/>
                  <a:gd name="T4" fmla="*/ 1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1"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47" name="Line 1158"/>
              <p:cNvSpPr>
                <a:spLocks noChangeShapeType="1"/>
              </p:cNvSpPr>
              <p:nvPr/>
            </p:nvSpPr>
            <p:spPr bwMode="auto">
              <a:xfrm flipV="1">
                <a:off x="1275"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48" name="Line 1159"/>
              <p:cNvSpPr>
                <a:spLocks noChangeShapeType="1"/>
              </p:cNvSpPr>
              <p:nvPr/>
            </p:nvSpPr>
            <p:spPr bwMode="auto">
              <a:xfrm flipV="1">
                <a:off x="1278"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49" name="Freeform 1160"/>
              <p:cNvSpPr>
                <a:spLocks/>
              </p:cNvSpPr>
              <p:nvPr/>
            </p:nvSpPr>
            <p:spPr bwMode="auto">
              <a:xfrm>
                <a:off x="1281" y="3107"/>
                <a:ext cx="2" cy="23"/>
              </a:xfrm>
              <a:custGeom>
                <a:avLst/>
                <a:gdLst>
                  <a:gd name="T0" fmla="*/ 0 w 2"/>
                  <a:gd name="T1" fmla="*/ 23 h 23"/>
                  <a:gd name="T2" fmla="*/ 0 w 2"/>
                  <a:gd name="T3" fmla="*/ 17 h 23"/>
                  <a:gd name="T4" fmla="*/ 1 w 2"/>
                  <a:gd name="T5" fmla="*/ 10 h 23"/>
                  <a:gd name="T6" fmla="*/ 1 w 2"/>
                  <a:gd name="T7" fmla="*/ 3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17"/>
                    </a:lnTo>
                    <a:lnTo>
                      <a:pt x="1" y="10"/>
                    </a:lnTo>
                    <a:lnTo>
                      <a:pt x="1"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50" name="Freeform 1161"/>
              <p:cNvSpPr>
                <a:spLocks/>
              </p:cNvSpPr>
              <p:nvPr/>
            </p:nvSpPr>
            <p:spPr bwMode="auto">
              <a:xfrm>
                <a:off x="1283" y="3107"/>
                <a:ext cx="5" cy="23"/>
              </a:xfrm>
              <a:custGeom>
                <a:avLst/>
                <a:gdLst>
                  <a:gd name="T0" fmla="*/ 0 w 5"/>
                  <a:gd name="T1" fmla="*/ 0 h 23"/>
                  <a:gd name="T2" fmla="*/ 2 w 5"/>
                  <a:gd name="T3" fmla="*/ 3 h 23"/>
                  <a:gd name="T4" fmla="*/ 2 w 5"/>
                  <a:gd name="T5" fmla="*/ 10 h 23"/>
                  <a:gd name="T6" fmla="*/ 3 w 5"/>
                  <a:gd name="T7" fmla="*/ 17 h 23"/>
                  <a:gd name="T8" fmla="*/ 5 w 5"/>
                  <a:gd name="T9" fmla="*/ 23 h 23"/>
                  <a:gd name="T10" fmla="*/ 0 60000 65536"/>
                  <a:gd name="T11" fmla="*/ 0 60000 65536"/>
                  <a:gd name="T12" fmla="*/ 0 60000 65536"/>
                  <a:gd name="T13" fmla="*/ 0 60000 65536"/>
                  <a:gd name="T14" fmla="*/ 0 60000 65536"/>
                  <a:gd name="T15" fmla="*/ 0 w 5"/>
                  <a:gd name="T16" fmla="*/ 0 h 23"/>
                  <a:gd name="T17" fmla="*/ 5 w 5"/>
                  <a:gd name="T18" fmla="*/ 23 h 23"/>
                </a:gdLst>
                <a:ahLst/>
                <a:cxnLst>
                  <a:cxn ang="T10">
                    <a:pos x="T0" y="T1"/>
                  </a:cxn>
                  <a:cxn ang="T11">
                    <a:pos x="T2" y="T3"/>
                  </a:cxn>
                  <a:cxn ang="T12">
                    <a:pos x="T4" y="T5"/>
                  </a:cxn>
                  <a:cxn ang="T13">
                    <a:pos x="T6" y="T7"/>
                  </a:cxn>
                  <a:cxn ang="T14">
                    <a:pos x="T8" y="T9"/>
                  </a:cxn>
                </a:cxnLst>
                <a:rect l="T15" t="T16" r="T17" b="T18"/>
                <a:pathLst>
                  <a:path w="5" h="23">
                    <a:moveTo>
                      <a:pt x="0" y="0"/>
                    </a:moveTo>
                    <a:lnTo>
                      <a:pt x="2" y="3"/>
                    </a:lnTo>
                    <a:lnTo>
                      <a:pt x="2" y="10"/>
                    </a:lnTo>
                    <a:lnTo>
                      <a:pt x="3" y="17"/>
                    </a:lnTo>
                    <a:lnTo>
                      <a:pt x="5"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51" name="Line 1162"/>
              <p:cNvSpPr>
                <a:spLocks noChangeShapeType="1"/>
              </p:cNvSpPr>
              <p:nvPr/>
            </p:nvSpPr>
            <p:spPr bwMode="auto">
              <a:xfrm>
                <a:off x="1288"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52" name="Line 1163"/>
              <p:cNvSpPr>
                <a:spLocks noChangeShapeType="1"/>
              </p:cNvSpPr>
              <p:nvPr/>
            </p:nvSpPr>
            <p:spPr bwMode="auto">
              <a:xfrm>
                <a:off x="1291" y="3150"/>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53" name="Freeform 1164"/>
              <p:cNvSpPr>
                <a:spLocks/>
              </p:cNvSpPr>
              <p:nvPr/>
            </p:nvSpPr>
            <p:spPr bwMode="auto">
              <a:xfrm>
                <a:off x="1293" y="3170"/>
                <a:ext cx="3" cy="23"/>
              </a:xfrm>
              <a:custGeom>
                <a:avLst/>
                <a:gdLst>
                  <a:gd name="T0" fmla="*/ 0 w 3"/>
                  <a:gd name="T1" fmla="*/ 0 h 23"/>
                  <a:gd name="T2" fmla="*/ 0 w 3"/>
                  <a:gd name="T3" fmla="*/ 6 h 23"/>
                  <a:gd name="T4" fmla="*/ 2 w 3"/>
                  <a:gd name="T5" fmla="*/ 13 h 23"/>
                  <a:gd name="T6" fmla="*/ 3 w 3"/>
                  <a:gd name="T7" fmla="*/ 20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6"/>
                    </a:lnTo>
                    <a:lnTo>
                      <a:pt x="2" y="13"/>
                    </a:lnTo>
                    <a:lnTo>
                      <a:pt x="3" y="2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54" name="Freeform 1165"/>
              <p:cNvSpPr>
                <a:spLocks/>
              </p:cNvSpPr>
              <p:nvPr/>
            </p:nvSpPr>
            <p:spPr bwMode="auto">
              <a:xfrm>
                <a:off x="1296" y="3170"/>
                <a:ext cx="3" cy="23"/>
              </a:xfrm>
              <a:custGeom>
                <a:avLst/>
                <a:gdLst>
                  <a:gd name="T0" fmla="*/ 0 w 3"/>
                  <a:gd name="T1" fmla="*/ 23 h 23"/>
                  <a:gd name="T2" fmla="*/ 0 w 3"/>
                  <a:gd name="T3" fmla="*/ 20 h 23"/>
                  <a:gd name="T4" fmla="*/ 2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2"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55" name="Line 1166"/>
              <p:cNvSpPr>
                <a:spLocks noChangeShapeType="1"/>
              </p:cNvSpPr>
              <p:nvPr/>
            </p:nvSpPr>
            <p:spPr bwMode="auto">
              <a:xfrm flipV="1">
                <a:off x="1299"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56" name="Line 1167"/>
              <p:cNvSpPr>
                <a:spLocks noChangeShapeType="1"/>
              </p:cNvSpPr>
              <p:nvPr/>
            </p:nvSpPr>
            <p:spPr bwMode="auto">
              <a:xfrm flipV="1">
                <a:off x="1302"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57" name="Freeform 1168"/>
              <p:cNvSpPr>
                <a:spLocks/>
              </p:cNvSpPr>
              <p:nvPr/>
            </p:nvSpPr>
            <p:spPr bwMode="auto">
              <a:xfrm>
                <a:off x="1305" y="3107"/>
                <a:ext cx="4" cy="23"/>
              </a:xfrm>
              <a:custGeom>
                <a:avLst/>
                <a:gdLst>
                  <a:gd name="T0" fmla="*/ 0 w 4"/>
                  <a:gd name="T1" fmla="*/ 23 h 23"/>
                  <a:gd name="T2" fmla="*/ 1 w 4"/>
                  <a:gd name="T3" fmla="*/ 17 h 23"/>
                  <a:gd name="T4" fmla="*/ 1 w 4"/>
                  <a:gd name="T5" fmla="*/ 10 h 23"/>
                  <a:gd name="T6" fmla="*/ 3 w 4"/>
                  <a:gd name="T7" fmla="*/ 3 h 23"/>
                  <a:gd name="T8" fmla="*/ 4 w 4"/>
                  <a:gd name="T9" fmla="*/ 0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0" y="23"/>
                    </a:moveTo>
                    <a:lnTo>
                      <a:pt x="1" y="17"/>
                    </a:lnTo>
                    <a:lnTo>
                      <a:pt x="1" y="10"/>
                    </a:lnTo>
                    <a:lnTo>
                      <a:pt x="3"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58" name="Freeform 1169"/>
              <p:cNvSpPr>
                <a:spLocks/>
              </p:cNvSpPr>
              <p:nvPr/>
            </p:nvSpPr>
            <p:spPr bwMode="auto">
              <a:xfrm>
                <a:off x="1309" y="3107"/>
                <a:ext cx="3" cy="23"/>
              </a:xfrm>
              <a:custGeom>
                <a:avLst/>
                <a:gdLst>
                  <a:gd name="T0" fmla="*/ 0 w 3"/>
                  <a:gd name="T1" fmla="*/ 0 h 23"/>
                  <a:gd name="T2" fmla="*/ 2 w 3"/>
                  <a:gd name="T3" fmla="*/ 3 h 23"/>
                  <a:gd name="T4" fmla="*/ 2 w 3"/>
                  <a:gd name="T5" fmla="*/ 10 h 23"/>
                  <a:gd name="T6" fmla="*/ 3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2" y="3"/>
                    </a:lnTo>
                    <a:lnTo>
                      <a:pt x="2" y="10"/>
                    </a:lnTo>
                    <a:lnTo>
                      <a:pt x="3"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59" name="Line 1170"/>
              <p:cNvSpPr>
                <a:spLocks noChangeShapeType="1"/>
              </p:cNvSpPr>
              <p:nvPr/>
            </p:nvSpPr>
            <p:spPr bwMode="auto">
              <a:xfrm>
                <a:off x="1312"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60" name="Line 1171"/>
              <p:cNvSpPr>
                <a:spLocks noChangeShapeType="1"/>
              </p:cNvSpPr>
              <p:nvPr/>
            </p:nvSpPr>
            <p:spPr bwMode="auto">
              <a:xfrm>
                <a:off x="1315"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61" name="Freeform 1172"/>
              <p:cNvSpPr>
                <a:spLocks/>
              </p:cNvSpPr>
              <p:nvPr/>
            </p:nvSpPr>
            <p:spPr bwMode="auto">
              <a:xfrm>
                <a:off x="1318" y="3170"/>
                <a:ext cx="3" cy="23"/>
              </a:xfrm>
              <a:custGeom>
                <a:avLst/>
                <a:gdLst>
                  <a:gd name="T0" fmla="*/ 0 w 3"/>
                  <a:gd name="T1" fmla="*/ 0 h 23"/>
                  <a:gd name="T2" fmla="*/ 0 w 3"/>
                  <a:gd name="T3" fmla="*/ 6 h 23"/>
                  <a:gd name="T4" fmla="*/ 1 w 3"/>
                  <a:gd name="T5" fmla="*/ 13 h 23"/>
                  <a:gd name="T6" fmla="*/ 3 w 3"/>
                  <a:gd name="T7" fmla="*/ 20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6"/>
                    </a:lnTo>
                    <a:lnTo>
                      <a:pt x="1" y="13"/>
                    </a:lnTo>
                    <a:lnTo>
                      <a:pt x="3" y="2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62" name="Freeform 1173"/>
              <p:cNvSpPr>
                <a:spLocks/>
              </p:cNvSpPr>
              <p:nvPr/>
            </p:nvSpPr>
            <p:spPr bwMode="auto">
              <a:xfrm>
                <a:off x="1321" y="3170"/>
                <a:ext cx="2" cy="23"/>
              </a:xfrm>
              <a:custGeom>
                <a:avLst/>
                <a:gdLst>
                  <a:gd name="T0" fmla="*/ 0 w 2"/>
                  <a:gd name="T1" fmla="*/ 23 h 23"/>
                  <a:gd name="T2" fmla="*/ 0 w 2"/>
                  <a:gd name="T3" fmla="*/ 20 h 23"/>
                  <a:gd name="T4" fmla="*/ 1 w 2"/>
                  <a:gd name="T5" fmla="*/ 13 h 23"/>
                  <a:gd name="T6" fmla="*/ 2 w 2"/>
                  <a:gd name="T7" fmla="*/ 6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20"/>
                    </a:lnTo>
                    <a:lnTo>
                      <a:pt x="1" y="13"/>
                    </a:lnTo>
                    <a:lnTo>
                      <a:pt x="2"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63" name="Line 1174"/>
              <p:cNvSpPr>
                <a:spLocks noChangeShapeType="1"/>
              </p:cNvSpPr>
              <p:nvPr/>
            </p:nvSpPr>
            <p:spPr bwMode="auto">
              <a:xfrm flipV="1">
                <a:off x="1323"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64" name="Line 1175"/>
              <p:cNvSpPr>
                <a:spLocks noChangeShapeType="1"/>
              </p:cNvSpPr>
              <p:nvPr/>
            </p:nvSpPr>
            <p:spPr bwMode="auto">
              <a:xfrm flipV="1">
                <a:off x="1326"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65" name="Freeform 1176"/>
              <p:cNvSpPr>
                <a:spLocks/>
              </p:cNvSpPr>
              <p:nvPr/>
            </p:nvSpPr>
            <p:spPr bwMode="auto">
              <a:xfrm>
                <a:off x="1329" y="3107"/>
                <a:ext cx="4" cy="23"/>
              </a:xfrm>
              <a:custGeom>
                <a:avLst/>
                <a:gdLst>
                  <a:gd name="T0" fmla="*/ 0 w 4"/>
                  <a:gd name="T1" fmla="*/ 23 h 23"/>
                  <a:gd name="T2" fmla="*/ 2 w 4"/>
                  <a:gd name="T3" fmla="*/ 17 h 23"/>
                  <a:gd name="T4" fmla="*/ 2 w 4"/>
                  <a:gd name="T5" fmla="*/ 10 h 23"/>
                  <a:gd name="T6" fmla="*/ 3 w 4"/>
                  <a:gd name="T7" fmla="*/ 3 h 23"/>
                  <a:gd name="T8" fmla="*/ 4 w 4"/>
                  <a:gd name="T9" fmla="*/ 0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0" y="23"/>
                    </a:moveTo>
                    <a:lnTo>
                      <a:pt x="2" y="17"/>
                    </a:lnTo>
                    <a:lnTo>
                      <a:pt x="2" y="10"/>
                    </a:lnTo>
                    <a:lnTo>
                      <a:pt x="3"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66" name="Freeform 1177"/>
              <p:cNvSpPr>
                <a:spLocks/>
              </p:cNvSpPr>
              <p:nvPr/>
            </p:nvSpPr>
            <p:spPr bwMode="auto">
              <a:xfrm>
                <a:off x="1333" y="3107"/>
                <a:ext cx="3" cy="23"/>
              </a:xfrm>
              <a:custGeom>
                <a:avLst/>
                <a:gdLst>
                  <a:gd name="T0" fmla="*/ 0 w 3"/>
                  <a:gd name="T1" fmla="*/ 0 h 23"/>
                  <a:gd name="T2" fmla="*/ 2 w 3"/>
                  <a:gd name="T3" fmla="*/ 3 h 23"/>
                  <a:gd name="T4" fmla="*/ 2 w 3"/>
                  <a:gd name="T5" fmla="*/ 10 h 23"/>
                  <a:gd name="T6" fmla="*/ 3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2" y="3"/>
                    </a:lnTo>
                    <a:lnTo>
                      <a:pt x="2" y="10"/>
                    </a:lnTo>
                    <a:lnTo>
                      <a:pt x="3"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67" name="Line 1178"/>
              <p:cNvSpPr>
                <a:spLocks noChangeShapeType="1"/>
              </p:cNvSpPr>
              <p:nvPr/>
            </p:nvSpPr>
            <p:spPr bwMode="auto">
              <a:xfrm>
                <a:off x="1336"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68" name="Line 1179"/>
              <p:cNvSpPr>
                <a:spLocks noChangeShapeType="1"/>
              </p:cNvSpPr>
              <p:nvPr/>
            </p:nvSpPr>
            <p:spPr bwMode="auto">
              <a:xfrm>
                <a:off x="1339"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69" name="Freeform 1180"/>
              <p:cNvSpPr>
                <a:spLocks/>
              </p:cNvSpPr>
              <p:nvPr/>
            </p:nvSpPr>
            <p:spPr bwMode="auto">
              <a:xfrm>
                <a:off x="1342" y="3170"/>
                <a:ext cx="3" cy="23"/>
              </a:xfrm>
              <a:custGeom>
                <a:avLst/>
                <a:gdLst>
                  <a:gd name="T0" fmla="*/ 0 w 3"/>
                  <a:gd name="T1" fmla="*/ 0 h 23"/>
                  <a:gd name="T2" fmla="*/ 0 w 3"/>
                  <a:gd name="T3" fmla="*/ 6 h 23"/>
                  <a:gd name="T4" fmla="*/ 1 w 3"/>
                  <a:gd name="T5" fmla="*/ 13 h 23"/>
                  <a:gd name="T6" fmla="*/ 3 w 3"/>
                  <a:gd name="T7" fmla="*/ 20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6"/>
                    </a:lnTo>
                    <a:lnTo>
                      <a:pt x="1" y="13"/>
                    </a:lnTo>
                    <a:lnTo>
                      <a:pt x="3" y="2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0" name="Freeform 1181"/>
              <p:cNvSpPr>
                <a:spLocks/>
              </p:cNvSpPr>
              <p:nvPr/>
            </p:nvSpPr>
            <p:spPr bwMode="auto">
              <a:xfrm>
                <a:off x="1345" y="3170"/>
                <a:ext cx="3" cy="23"/>
              </a:xfrm>
              <a:custGeom>
                <a:avLst/>
                <a:gdLst>
                  <a:gd name="T0" fmla="*/ 0 w 3"/>
                  <a:gd name="T1" fmla="*/ 23 h 23"/>
                  <a:gd name="T2" fmla="*/ 0 w 3"/>
                  <a:gd name="T3" fmla="*/ 20 h 23"/>
                  <a:gd name="T4" fmla="*/ 1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1"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1" name="Line 1182"/>
              <p:cNvSpPr>
                <a:spLocks noChangeShapeType="1"/>
              </p:cNvSpPr>
              <p:nvPr/>
            </p:nvSpPr>
            <p:spPr bwMode="auto">
              <a:xfrm flipV="1">
                <a:off x="1348" y="3150"/>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72" name="Freeform 1183"/>
              <p:cNvSpPr>
                <a:spLocks/>
              </p:cNvSpPr>
              <p:nvPr/>
            </p:nvSpPr>
            <p:spPr bwMode="auto">
              <a:xfrm>
                <a:off x="1350" y="3130"/>
                <a:ext cx="5" cy="20"/>
              </a:xfrm>
              <a:custGeom>
                <a:avLst/>
                <a:gdLst>
                  <a:gd name="T0" fmla="*/ 0 w 5"/>
                  <a:gd name="T1" fmla="*/ 20 h 20"/>
                  <a:gd name="T2" fmla="*/ 2 w 5"/>
                  <a:gd name="T3" fmla="*/ 10 h 20"/>
                  <a:gd name="T4" fmla="*/ 5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0" y="20"/>
                    </a:move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3" name="Freeform 1184"/>
              <p:cNvSpPr>
                <a:spLocks/>
              </p:cNvSpPr>
              <p:nvPr/>
            </p:nvSpPr>
            <p:spPr bwMode="auto">
              <a:xfrm>
                <a:off x="1355" y="3107"/>
                <a:ext cx="3" cy="23"/>
              </a:xfrm>
              <a:custGeom>
                <a:avLst/>
                <a:gdLst>
                  <a:gd name="T0" fmla="*/ 0 w 3"/>
                  <a:gd name="T1" fmla="*/ 23 h 23"/>
                  <a:gd name="T2" fmla="*/ 1 w 3"/>
                  <a:gd name="T3" fmla="*/ 17 h 23"/>
                  <a:gd name="T4" fmla="*/ 1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1" y="17"/>
                    </a:lnTo>
                    <a:lnTo>
                      <a:pt x="1"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4" name="Freeform 1185"/>
              <p:cNvSpPr>
                <a:spLocks/>
              </p:cNvSpPr>
              <p:nvPr/>
            </p:nvSpPr>
            <p:spPr bwMode="auto">
              <a:xfrm>
                <a:off x="1358" y="3107"/>
                <a:ext cx="2" cy="23"/>
              </a:xfrm>
              <a:custGeom>
                <a:avLst/>
                <a:gdLst>
                  <a:gd name="T0" fmla="*/ 0 w 2"/>
                  <a:gd name="T1" fmla="*/ 0 h 23"/>
                  <a:gd name="T2" fmla="*/ 0 w 2"/>
                  <a:gd name="T3" fmla="*/ 3 h 23"/>
                  <a:gd name="T4" fmla="*/ 1 w 2"/>
                  <a:gd name="T5" fmla="*/ 10 h 23"/>
                  <a:gd name="T6" fmla="*/ 2 w 2"/>
                  <a:gd name="T7" fmla="*/ 20 h 23"/>
                  <a:gd name="T8" fmla="*/ 2 w 2"/>
                  <a:gd name="T9" fmla="*/ 23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0"/>
                    </a:moveTo>
                    <a:lnTo>
                      <a:pt x="0" y="3"/>
                    </a:lnTo>
                    <a:lnTo>
                      <a:pt x="1" y="10"/>
                    </a:lnTo>
                    <a:lnTo>
                      <a:pt x="2" y="20"/>
                    </a:lnTo>
                    <a:lnTo>
                      <a:pt x="2"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5" name="Freeform 1186"/>
              <p:cNvSpPr>
                <a:spLocks/>
              </p:cNvSpPr>
              <p:nvPr/>
            </p:nvSpPr>
            <p:spPr bwMode="auto">
              <a:xfrm>
                <a:off x="1360" y="3107"/>
                <a:ext cx="3" cy="23"/>
              </a:xfrm>
              <a:custGeom>
                <a:avLst/>
                <a:gdLst>
                  <a:gd name="T0" fmla="*/ 0 w 3"/>
                  <a:gd name="T1" fmla="*/ 23 h 23"/>
                  <a:gd name="T2" fmla="*/ 0 w 3"/>
                  <a:gd name="T3" fmla="*/ 20 h 23"/>
                  <a:gd name="T4" fmla="*/ 2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2"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6" name="Freeform 1187"/>
              <p:cNvSpPr>
                <a:spLocks/>
              </p:cNvSpPr>
              <p:nvPr/>
            </p:nvSpPr>
            <p:spPr bwMode="auto">
              <a:xfrm>
                <a:off x="1363" y="3107"/>
                <a:ext cx="3" cy="23"/>
              </a:xfrm>
              <a:custGeom>
                <a:avLst/>
                <a:gdLst>
                  <a:gd name="T0" fmla="*/ 0 w 3"/>
                  <a:gd name="T1" fmla="*/ 0 h 23"/>
                  <a:gd name="T2" fmla="*/ 0 w 3"/>
                  <a:gd name="T3" fmla="*/ 3 h 23"/>
                  <a:gd name="T4" fmla="*/ 2 w 3"/>
                  <a:gd name="T5" fmla="*/ 10 h 23"/>
                  <a:gd name="T6" fmla="*/ 3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3"/>
                    </a:lnTo>
                    <a:lnTo>
                      <a:pt x="2" y="10"/>
                    </a:lnTo>
                    <a:lnTo>
                      <a:pt x="3"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77" name="Line 1188"/>
              <p:cNvSpPr>
                <a:spLocks noChangeShapeType="1"/>
              </p:cNvSpPr>
              <p:nvPr/>
            </p:nvSpPr>
            <p:spPr bwMode="auto">
              <a:xfrm>
                <a:off x="1366"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78" name="Line 1189"/>
              <p:cNvSpPr>
                <a:spLocks noChangeShapeType="1"/>
              </p:cNvSpPr>
              <p:nvPr/>
            </p:nvSpPr>
            <p:spPr bwMode="auto">
              <a:xfrm>
                <a:off x="1369"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79" name="Freeform 1190"/>
              <p:cNvSpPr>
                <a:spLocks/>
              </p:cNvSpPr>
              <p:nvPr/>
            </p:nvSpPr>
            <p:spPr bwMode="auto">
              <a:xfrm>
                <a:off x="1372" y="3170"/>
                <a:ext cx="4" cy="23"/>
              </a:xfrm>
              <a:custGeom>
                <a:avLst/>
                <a:gdLst>
                  <a:gd name="T0" fmla="*/ 0 w 4"/>
                  <a:gd name="T1" fmla="*/ 0 h 23"/>
                  <a:gd name="T2" fmla="*/ 1 w 4"/>
                  <a:gd name="T3" fmla="*/ 6 h 23"/>
                  <a:gd name="T4" fmla="*/ 1 w 4"/>
                  <a:gd name="T5" fmla="*/ 13 h 23"/>
                  <a:gd name="T6" fmla="*/ 3 w 4"/>
                  <a:gd name="T7" fmla="*/ 20 h 23"/>
                  <a:gd name="T8" fmla="*/ 4 w 4"/>
                  <a:gd name="T9" fmla="*/ 23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0" y="0"/>
                    </a:moveTo>
                    <a:lnTo>
                      <a:pt x="1" y="6"/>
                    </a:lnTo>
                    <a:lnTo>
                      <a:pt x="1" y="13"/>
                    </a:lnTo>
                    <a:lnTo>
                      <a:pt x="3" y="20"/>
                    </a:lnTo>
                    <a:lnTo>
                      <a:pt x="4"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80" name="Freeform 1191"/>
              <p:cNvSpPr>
                <a:spLocks/>
              </p:cNvSpPr>
              <p:nvPr/>
            </p:nvSpPr>
            <p:spPr bwMode="auto">
              <a:xfrm>
                <a:off x="1376" y="3170"/>
                <a:ext cx="3" cy="23"/>
              </a:xfrm>
              <a:custGeom>
                <a:avLst/>
                <a:gdLst>
                  <a:gd name="T0" fmla="*/ 0 w 3"/>
                  <a:gd name="T1" fmla="*/ 23 h 23"/>
                  <a:gd name="T2" fmla="*/ 2 w 3"/>
                  <a:gd name="T3" fmla="*/ 20 h 23"/>
                  <a:gd name="T4" fmla="*/ 2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2" y="20"/>
                    </a:lnTo>
                    <a:lnTo>
                      <a:pt x="2"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81" name="Line 1192"/>
              <p:cNvSpPr>
                <a:spLocks noChangeShapeType="1"/>
              </p:cNvSpPr>
              <p:nvPr/>
            </p:nvSpPr>
            <p:spPr bwMode="auto">
              <a:xfrm flipV="1">
                <a:off x="1379"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82" name="Line 1193"/>
              <p:cNvSpPr>
                <a:spLocks noChangeShapeType="1"/>
              </p:cNvSpPr>
              <p:nvPr/>
            </p:nvSpPr>
            <p:spPr bwMode="auto">
              <a:xfrm flipV="1">
                <a:off x="1382"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83" name="Freeform 1194"/>
              <p:cNvSpPr>
                <a:spLocks/>
              </p:cNvSpPr>
              <p:nvPr/>
            </p:nvSpPr>
            <p:spPr bwMode="auto">
              <a:xfrm>
                <a:off x="1385" y="3107"/>
                <a:ext cx="3" cy="23"/>
              </a:xfrm>
              <a:custGeom>
                <a:avLst/>
                <a:gdLst>
                  <a:gd name="T0" fmla="*/ 0 w 3"/>
                  <a:gd name="T1" fmla="*/ 23 h 23"/>
                  <a:gd name="T2" fmla="*/ 0 w 3"/>
                  <a:gd name="T3" fmla="*/ 17 h 23"/>
                  <a:gd name="T4" fmla="*/ 1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7"/>
                    </a:lnTo>
                    <a:lnTo>
                      <a:pt x="1"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84" name="Freeform 1195"/>
              <p:cNvSpPr>
                <a:spLocks/>
              </p:cNvSpPr>
              <p:nvPr/>
            </p:nvSpPr>
            <p:spPr bwMode="auto">
              <a:xfrm>
                <a:off x="1388" y="3107"/>
                <a:ext cx="2" cy="23"/>
              </a:xfrm>
              <a:custGeom>
                <a:avLst/>
                <a:gdLst>
                  <a:gd name="T0" fmla="*/ 0 w 2"/>
                  <a:gd name="T1" fmla="*/ 0 h 23"/>
                  <a:gd name="T2" fmla="*/ 0 w 2"/>
                  <a:gd name="T3" fmla="*/ 3 h 23"/>
                  <a:gd name="T4" fmla="*/ 1 w 2"/>
                  <a:gd name="T5" fmla="*/ 10 h 23"/>
                  <a:gd name="T6" fmla="*/ 2 w 2"/>
                  <a:gd name="T7" fmla="*/ 17 h 23"/>
                  <a:gd name="T8" fmla="*/ 2 w 2"/>
                  <a:gd name="T9" fmla="*/ 23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0"/>
                    </a:moveTo>
                    <a:lnTo>
                      <a:pt x="0" y="3"/>
                    </a:lnTo>
                    <a:lnTo>
                      <a:pt x="1" y="10"/>
                    </a:lnTo>
                    <a:lnTo>
                      <a:pt x="2" y="17"/>
                    </a:lnTo>
                    <a:lnTo>
                      <a:pt x="2"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85" name="Line 1196"/>
              <p:cNvSpPr>
                <a:spLocks noChangeShapeType="1"/>
              </p:cNvSpPr>
              <p:nvPr/>
            </p:nvSpPr>
            <p:spPr bwMode="auto">
              <a:xfrm>
                <a:off x="1390"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86" name="Line 1197"/>
              <p:cNvSpPr>
                <a:spLocks noChangeShapeType="1"/>
              </p:cNvSpPr>
              <p:nvPr/>
            </p:nvSpPr>
            <p:spPr bwMode="auto">
              <a:xfrm>
                <a:off x="1393"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87" name="Freeform 1198"/>
              <p:cNvSpPr>
                <a:spLocks/>
              </p:cNvSpPr>
              <p:nvPr/>
            </p:nvSpPr>
            <p:spPr bwMode="auto">
              <a:xfrm>
                <a:off x="1396" y="3170"/>
                <a:ext cx="4" cy="23"/>
              </a:xfrm>
              <a:custGeom>
                <a:avLst/>
                <a:gdLst>
                  <a:gd name="T0" fmla="*/ 0 w 4"/>
                  <a:gd name="T1" fmla="*/ 0 h 23"/>
                  <a:gd name="T2" fmla="*/ 2 w 4"/>
                  <a:gd name="T3" fmla="*/ 6 h 23"/>
                  <a:gd name="T4" fmla="*/ 2 w 4"/>
                  <a:gd name="T5" fmla="*/ 13 h 23"/>
                  <a:gd name="T6" fmla="*/ 3 w 4"/>
                  <a:gd name="T7" fmla="*/ 20 h 23"/>
                  <a:gd name="T8" fmla="*/ 4 w 4"/>
                  <a:gd name="T9" fmla="*/ 23 h 23"/>
                  <a:gd name="T10" fmla="*/ 0 60000 65536"/>
                  <a:gd name="T11" fmla="*/ 0 60000 65536"/>
                  <a:gd name="T12" fmla="*/ 0 60000 65536"/>
                  <a:gd name="T13" fmla="*/ 0 60000 65536"/>
                  <a:gd name="T14" fmla="*/ 0 60000 65536"/>
                  <a:gd name="T15" fmla="*/ 0 w 4"/>
                  <a:gd name="T16" fmla="*/ 0 h 23"/>
                  <a:gd name="T17" fmla="*/ 4 w 4"/>
                  <a:gd name="T18" fmla="*/ 23 h 23"/>
                </a:gdLst>
                <a:ahLst/>
                <a:cxnLst>
                  <a:cxn ang="T10">
                    <a:pos x="T0" y="T1"/>
                  </a:cxn>
                  <a:cxn ang="T11">
                    <a:pos x="T2" y="T3"/>
                  </a:cxn>
                  <a:cxn ang="T12">
                    <a:pos x="T4" y="T5"/>
                  </a:cxn>
                  <a:cxn ang="T13">
                    <a:pos x="T6" y="T7"/>
                  </a:cxn>
                  <a:cxn ang="T14">
                    <a:pos x="T8" y="T9"/>
                  </a:cxn>
                </a:cxnLst>
                <a:rect l="T15" t="T16" r="T17" b="T18"/>
                <a:pathLst>
                  <a:path w="4" h="23">
                    <a:moveTo>
                      <a:pt x="0" y="0"/>
                    </a:moveTo>
                    <a:lnTo>
                      <a:pt x="2" y="6"/>
                    </a:lnTo>
                    <a:lnTo>
                      <a:pt x="2" y="13"/>
                    </a:lnTo>
                    <a:lnTo>
                      <a:pt x="3" y="20"/>
                    </a:lnTo>
                    <a:lnTo>
                      <a:pt x="4"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88" name="Freeform 1199"/>
              <p:cNvSpPr>
                <a:spLocks/>
              </p:cNvSpPr>
              <p:nvPr/>
            </p:nvSpPr>
            <p:spPr bwMode="auto">
              <a:xfrm>
                <a:off x="1400" y="3170"/>
                <a:ext cx="3" cy="23"/>
              </a:xfrm>
              <a:custGeom>
                <a:avLst/>
                <a:gdLst>
                  <a:gd name="T0" fmla="*/ 0 w 3"/>
                  <a:gd name="T1" fmla="*/ 23 h 23"/>
                  <a:gd name="T2" fmla="*/ 2 w 3"/>
                  <a:gd name="T3" fmla="*/ 20 h 23"/>
                  <a:gd name="T4" fmla="*/ 2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2" y="20"/>
                    </a:lnTo>
                    <a:lnTo>
                      <a:pt x="2"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89" name="Line 1200"/>
              <p:cNvSpPr>
                <a:spLocks noChangeShapeType="1"/>
              </p:cNvSpPr>
              <p:nvPr/>
            </p:nvSpPr>
            <p:spPr bwMode="auto">
              <a:xfrm flipV="1">
                <a:off x="1403" y="315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90" name="Line 1201"/>
              <p:cNvSpPr>
                <a:spLocks noChangeShapeType="1"/>
              </p:cNvSpPr>
              <p:nvPr/>
            </p:nvSpPr>
            <p:spPr bwMode="auto">
              <a:xfrm flipV="1">
                <a:off x="1406"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91" name="Freeform 1202"/>
              <p:cNvSpPr>
                <a:spLocks/>
              </p:cNvSpPr>
              <p:nvPr/>
            </p:nvSpPr>
            <p:spPr bwMode="auto">
              <a:xfrm>
                <a:off x="1409" y="3107"/>
                <a:ext cx="3" cy="23"/>
              </a:xfrm>
              <a:custGeom>
                <a:avLst/>
                <a:gdLst>
                  <a:gd name="T0" fmla="*/ 0 w 3"/>
                  <a:gd name="T1" fmla="*/ 23 h 23"/>
                  <a:gd name="T2" fmla="*/ 0 w 3"/>
                  <a:gd name="T3" fmla="*/ 17 h 23"/>
                  <a:gd name="T4" fmla="*/ 1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7"/>
                    </a:lnTo>
                    <a:lnTo>
                      <a:pt x="1"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92" name="Freeform 1203"/>
              <p:cNvSpPr>
                <a:spLocks/>
              </p:cNvSpPr>
              <p:nvPr/>
            </p:nvSpPr>
            <p:spPr bwMode="auto">
              <a:xfrm>
                <a:off x="1412" y="3107"/>
                <a:ext cx="3" cy="23"/>
              </a:xfrm>
              <a:custGeom>
                <a:avLst/>
                <a:gdLst>
                  <a:gd name="T0" fmla="*/ 0 w 3"/>
                  <a:gd name="T1" fmla="*/ 0 h 23"/>
                  <a:gd name="T2" fmla="*/ 0 w 3"/>
                  <a:gd name="T3" fmla="*/ 3 h 23"/>
                  <a:gd name="T4" fmla="*/ 1 w 3"/>
                  <a:gd name="T5" fmla="*/ 10 h 23"/>
                  <a:gd name="T6" fmla="*/ 3 w 3"/>
                  <a:gd name="T7" fmla="*/ 17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3"/>
                    </a:lnTo>
                    <a:lnTo>
                      <a:pt x="1" y="10"/>
                    </a:lnTo>
                    <a:lnTo>
                      <a:pt x="3" y="17"/>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93" name="Line 1204"/>
              <p:cNvSpPr>
                <a:spLocks noChangeShapeType="1"/>
              </p:cNvSpPr>
              <p:nvPr/>
            </p:nvSpPr>
            <p:spPr bwMode="auto">
              <a:xfrm>
                <a:off x="1415"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94" name="Freeform 1205"/>
              <p:cNvSpPr>
                <a:spLocks/>
              </p:cNvSpPr>
              <p:nvPr/>
            </p:nvSpPr>
            <p:spPr bwMode="auto">
              <a:xfrm>
                <a:off x="1418" y="3150"/>
                <a:ext cx="4" cy="20"/>
              </a:xfrm>
              <a:custGeom>
                <a:avLst/>
                <a:gdLst>
                  <a:gd name="T0" fmla="*/ 0 w 4"/>
                  <a:gd name="T1" fmla="*/ 0 h 20"/>
                  <a:gd name="T2" fmla="*/ 1 w 4"/>
                  <a:gd name="T3" fmla="*/ 10 h 20"/>
                  <a:gd name="T4" fmla="*/ 4 w 4"/>
                  <a:gd name="T5" fmla="*/ 2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0" y="0"/>
                    </a:moveTo>
                    <a:lnTo>
                      <a:pt x="1" y="10"/>
                    </a:lnTo>
                    <a:lnTo>
                      <a:pt x="4" y="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95" name="Freeform 1206"/>
              <p:cNvSpPr>
                <a:spLocks/>
              </p:cNvSpPr>
              <p:nvPr/>
            </p:nvSpPr>
            <p:spPr bwMode="auto">
              <a:xfrm>
                <a:off x="1422" y="3170"/>
                <a:ext cx="3" cy="23"/>
              </a:xfrm>
              <a:custGeom>
                <a:avLst/>
                <a:gdLst>
                  <a:gd name="T0" fmla="*/ 0 w 3"/>
                  <a:gd name="T1" fmla="*/ 0 h 23"/>
                  <a:gd name="T2" fmla="*/ 1 w 3"/>
                  <a:gd name="T3" fmla="*/ 6 h 23"/>
                  <a:gd name="T4" fmla="*/ 1 w 3"/>
                  <a:gd name="T5" fmla="*/ 13 h 23"/>
                  <a:gd name="T6" fmla="*/ 3 w 3"/>
                  <a:gd name="T7" fmla="*/ 20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1" y="6"/>
                    </a:lnTo>
                    <a:lnTo>
                      <a:pt x="1" y="13"/>
                    </a:lnTo>
                    <a:lnTo>
                      <a:pt x="3" y="20"/>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96" name="Freeform 1207"/>
              <p:cNvSpPr>
                <a:spLocks/>
              </p:cNvSpPr>
              <p:nvPr/>
            </p:nvSpPr>
            <p:spPr bwMode="auto">
              <a:xfrm>
                <a:off x="1425" y="3170"/>
                <a:ext cx="3" cy="23"/>
              </a:xfrm>
              <a:custGeom>
                <a:avLst/>
                <a:gdLst>
                  <a:gd name="T0" fmla="*/ 0 w 3"/>
                  <a:gd name="T1" fmla="*/ 23 h 23"/>
                  <a:gd name="T2" fmla="*/ 0 w 3"/>
                  <a:gd name="T3" fmla="*/ 20 h 23"/>
                  <a:gd name="T4" fmla="*/ 1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1"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597" name="Line 1208"/>
              <p:cNvSpPr>
                <a:spLocks noChangeShapeType="1"/>
              </p:cNvSpPr>
              <p:nvPr/>
            </p:nvSpPr>
            <p:spPr bwMode="auto">
              <a:xfrm flipV="1">
                <a:off x="1428" y="3150"/>
                <a:ext cx="2"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98" name="Line 1209"/>
              <p:cNvSpPr>
                <a:spLocks noChangeShapeType="1"/>
              </p:cNvSpPr>
              <p:nvPr/>
            </p:nvSpPr>
            <p:spPr bwMode="auto">
              <a:xfrm flipV="1">
                <a:off x="1430" y="3130"/>
                <a:ext cx="3" cy="2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599" name="Freeform 1210"/>
              <p:cNvSpPr>
                <a:spLocks/>
              </p:cNvSpPr>
              <p:nvPr/>
            </p:nvSpPr>
            <p:spPr bwMode="auto">
              <a:xfrm>
                <a:off x="1433" y="3107"/>
                <a:ext cx="3" cy="23"/>
              </a:xfrm>
              <a:custGeom>
                <a:avLst/>
                <a:gdLst>
                  <a:gd name="T0" fmla="*/ 0 w 3"/>
                  <a:gd name="T1" fmla="*/ 23 h 23"/>
                  <a:gd name="T2" fmla="*/ 0 w 3"/>
                  <a:gd name="T3" fmla="*/ 17 h 23"/>
                  <a:gd name="T4" fmla="*/ 2 w 3"/>
                  <a:gd name="T5" fmla="*/ 10 h 23"/>
                  <a:gd name="T6" fmla="*/ 3 w 3"/>
                  <a:gd name="T7" fmla="*/ 3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7"/>
                    </a:lnTo>
                    <a:lnTo>
                      <a:pt x="2"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0" name="Freeform 1247"/>
              <p:cNvSpPr>
                <a:spLocks/>
              </p:cNvSpPr>
              <p:nvPr/>
            </p:nvSpPr>
            <p:spPr bwMode="auto">
              <a:xfrm>
                <a:off x="1454" y="3137"/>
                <a:ext cx="3" cy="26"/>
              </a:xfrm>
              <a:custGeom>
                <a:avLst/>
                <a:gdLst>
                  <a:gd name="T0" fmla="*/ 0 w 3"/>
                  <a:gd name="T1" fmla="*/ 0 h 26"/>
                  <a:gd name="T2" fmla="*/ 0 w 3"/>
                  <a:gd name="T3" fmla="*/ 10 h 26"/>
                  <a:gd name="T4" fmla="*/ 2 w 3"/>
                  <a:gd name="T5" fmla="*/ 17 h 26"/>
                  <a:gd name="T6" fmla="*/ 3 w 3"/>
                  <a:gd name="T7" fmla="*/ 26 h 26"/>
                  <a:gd name="T8" fmla="*/ 0 60000 65536"/>
                  <a:gd name="T9" fmla="*/ 0 60000 65536"/>
                  <a:gd name="T10" fmla="*/ 0 60000 65536"/>
                  <a:gd name="T11" fmla="*/ 0 60000 65536"/>
                  <a:gd name="T12" fmla="*/ 0 w 3"/>
                  <a:gd name="T13" fmla="*/ 0 h 26"/>
                  <a:gd name="T14" fmla="*/ 3 w 3"/>
                  <a:gd name="T15" fmla="*/ 26 h 26"/>
                </a:gdLst>
                <a:ahLst/>
                <a:cxnLst>
                  <a:cxn ang="T8">
                    <a:pos x="T0" y="T1"/>
                  </a:cxn>
                  <a:cxn ang="T9">
                    <a:pos x="T2" y="T3"/>
                  </a:cxn>
                  <a:cxn ang="T10">
                    <a:pos x="T4" y="T5"/>
                  </a:cxn>
                  <a:cxn ang="T11">
                    <a:pos x="T6" y="T7"/>
                  </a:cxn>
                </a:cxnLst>
                <a:rect l="T12" t="T13" r="T14" b="T15"/>
                <a:pathLst>
                  <a:path w="3" h="26">
                    <a:moveTo>
                      <a:pt x="0" y="0"/>
                    </a:moveTo>
                    <a:lnTo>
                      <a:pt x="0" y="10"/>
                    </a:lnTo>
                    <a:lnTo>
                      <a:pt x="2" y="17"/>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1" name="Freeform 1248"/>
              <p:cNvSpPr>
                <a:spLocks/>
              </p:cNvSpPr>
              <p:nvPr/>
            </p:nvSpPr>
            <p:spPr bwMode="auto">
              <a:xfrm>
                <a:off x="1457" y="3163"/>
                <a:ext cx="3" cy="27"/>
              </a:xfrm>
              <a:custGeom>
                <a:avLst/>
                <a:gdLst>
                  <a:gd name="T0" fmla="*/ 0 w 3"/>
                  <a:gd name="T1" fmla="*/ 0 h 27"/>
                  <a:gd name="T2" fmla="*/ 2 w 3"/>
                  <a:gd name="T3" fmla="*/ 10 h 27"/>
                  <a:gd name="T4" fmla="*/ 3 w 3"/>
                  <a:gd name="T5" fmla="*/ 27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0"/>
                    </a:moveTo>
                    <a:lnTo>
                      <a:pt x="2" y="10"/>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2" name="Freeform 1249"/>
              <p:cNvSpPr>
                <a:spLocks/>
              </p:cNvSpPr>
              <p:nvPr/>
            </p:nvSpPr>
            <p:spPr bwMode="auto">
              <a:xfrm>
                <a:off x="1460" y="3190"/>
                <a:ext cx="3" cy="86"/>
              </a:xfrm>
              <a:custGeom>
                <a:avLst/>
                <a:gdLst>
                  <a:gd name="T0" fmla="*/ 0 w 3"/>
                  <a:gd name="T1" fmla="*/ 0 h 86"/>
                  <a:gd name="T2" fmla="*/ 0 w 3"/>
                  <a:gd name="T3" fmla="*/ 10 h 86"/>
                  <a:gd name="T4" fmla="*/ 0 w 3"/>
                  <a:gd name="T5" fmla="*/ 20 h 86"/>
                  <a:gd name="T6" fmla="*/ 1 w 3"/>
                  <a:gd name="T7" fmla="*/ 50 h 86"/>
                  <a:gd name="T8" fmla="*/ 1 w 3"/>
                  <a:gd name="T9" fmla="*/ 63 h 86"/>
                  <a:gd name="T10" fmla="*/ 3 w 3"/>
                  <a:gd name="T11" fmla="*/ 76 h 86"/>
                  <a:gd name="T12" fmla="*/ 3 w 3"/>
                  <a:gd name="T13" fmla="*/ 83 h 86"/>
                  <a:gd name="T14" fmla="*/ 3 w 3"/>
                  <a:gd name="T15" fmla="*/ 86 h 8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6"/>
                  <a:gd name="T26" fmla="*/ 3 w 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6">
                    <a:moveTo>
                      <a:pt x="0" y="0"/>
                    </a:moveTo>
                    <a:lnTo>
                      <a:pt x="0" y="10"/>
                    </a:lnTo>
                    <a:lnTo>
                      <a:pt x="0" y="20"/>
                    </a:lnTo>
                    <a:lnTo>
                      <a:pt x="1" y="50"/>
                    </a:lnTo>
                    <a:lnTo>
                      <a:pt x="1" y="63"/>
                    </a:lnTo>
                    <a:lnTo>
                      <a:pt x="3" y="76"/>
                    </a:lnTo>
                    <a:lnTo>
                      <a:pt x="3" y="83"/>
                    </a:lnTo>
                    <a:lnTo>
                      <a:pt x="3" y="8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3" name="Freeform 1250"/>
              <p:cNvSpPr>
                <a:spLocks/>
              </p:cNvSpPr>
              <p:nvPr/>
            </p:nvSpPr>
            <p:spPr bwMode="auto">
              <a:xfrm>
                <a:off x="1463" y="3197"/>
                <a:ext cx="3" cy="79"/>
              </a:xfrm>
              <a:custGeom>
                <a:avLst/>
                <a:gdLst>
                  <a:gd name="T0" fmla="*/ 0 w 3"/>
                  <a:gd name="T1" fmla="*/ 79 h 79"/>
                  <a:gd name="T2" fmla="*/ 0 w 3"/>
                  <a:gd name="T3" fmla="*/ 76 h 79"/>
                  <a:gd name="T4" fmla="*/ 0 w 3"/>
                  <a:gd name="T5" fmla="*/ 69 h 79"/>
                  <a:gd name="T6" fmla="*/ 1 w 3"/>
                  <a:gd name="T7" fmla="*/ 59 h 79"/>
                  <a:gd name="T8" fmla="*/ 1 w 3"/>
                  <a:gd name="T9" fmla="*/ 46 h 79"/>
                  <a:gd name="T10" fmla="*/ 1 w 3"/>
                  <a:gd name="T11" fmla="*/ 19 h 79"/>
                  <a:gd name="T12" fmla="*/ 3 w 3"/>
                  <a:gd name="T13" fmla="*/ 10 h 79"/>
                  <a:gd name="T14" fmla="*/ 3 w 3"/>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9"/>
                  <a:gd name="T26" fmla="*/ 3 w 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9">
                    <a:moveTo>
                      <a:pt x="0" y="79"/>
                    </a:moveTo>
                    <a:lnTo>
                      <a:pt x="0" y="76"/>
                    </a:lnTo>
                    <a:lnTo>
                      <a:pt x="0" y="69"/>
                    </a:lnTo>
                    <a:lnTo>
                      <a:pt x="1" y="59"/>
                    </a:lnTo>
                    <a:lnTo>
                      <a:pt x="1" y="46"/>
                    </a:lnTo>
                    <a:lnTo>
                      <a:pt x="1" y="19"/>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4" name="Freeform 1251"/>
              <p:cNvSpPr>
                <a:spLocks/>
              </p:cNvSpPr>
              <p:nvPr/>
            </p:nvSpPr>
            <p:spPr bwMode="auto">
              <a:xfrm>
                <a:off x="1466" y="3167"/>
                <a:ext cx="4" cy="30"/>
              </a:xfrm>
              <a:custGeom>
                <a:avLst/>
                <a:gdLst>
                  <a:gd name="T0" fmla="*/ 0 w 4"/>
                  <a:gd name="T1" fmla="*/ 30 h 30"/>
                  <a:gd name="T2" fmla="*/ 1 w 4"/>
                  <a:gd name="T3" fmla="*/ 20 h 30"/>
                  <a:gd name="T4" fmla="*/ 1 w 4"/>
                  <a:gd name="T5" fmla="*/ 13 h 30"/>
                  <a:gd name="T6" fmla="*/ 4 w 4"/>
                  <a:gd name="T7" fmla="*/ 0 h 30"/>
                  <a:gd name="T8" fmla="*/ 0 60000 65536"/>
                  <a:gd name="T9" fmla="*/ 0 60000 65536"/>
                  <a:gd name="T10" fmla="*/ 0 60000 65536"/>
                  <a:gd name="T11" fmla="*/ 0 60000 65536"/>
                  <a:gd name="T12" fmla="*/ 0 w 4"/>
                  <a:gd name="T13" fmla="*/ 0 h 30"/>
                  <a:gd name="T14" fmla="*/ 4 w 4"/>
                  <a:gd name="T15" fmla="*/ 30 h 30"/>
                </a:gdLst>
                <a:ahLst/>
                <a:cxnLst>
                  <a:cxn ang="T8">
                    <a:pos x="T0" y="T1"/>
                  </a:cxn>
                  <a:cxn ang="T9">
                    <a:pos x="T2" y="T3"/>
                  </a:cxn>
                  <a:cxn ang="T10">
                    <a:pos x="T4" y="T5"/>
                  </a:cxn>
                  <a:cxn ang="T11">
                    <a:pos x="T6" y="T7"/>
                  </a:cxn>
                </a:cxnLst>
                <a:rect l="T12" t="T13" r="T14" b="T15"/>
                <a:pathLst>
                  <a:path w="4" h="30">
                    <a:moveTo>
                      <a:pt x="0" y="30"/>
                    </a:moveTo>
                    <a:lnTo>
                      <a:pt x="1" y="20"/>
                    </a:ln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5" name="Freeform 1252"/>
              <p:cNvSpPr>
                <a:spLocks/>
              </p:cNvSpPr>
              <p:nvPr/>
            </p:nvSpPr>
            <p:spPr bwMode="auto">
              <a:xfrm>
                <a:off x="1470" y="3144"/>
                <a:ext cx="3" cy="23"/>
              </a:xfrm>
              <a:custGeom>
                <a:avLst/>
                <a:gdLst>
                  <a:gd name="T0" fmla="*/ 0 w 3"/>
                  <a:gd name="T1" fmla="*/ 23 h 23"/>
                  <a:gd name="T2" fmla="*/ 1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6" name="Freeform 1253"/>
              <p:cNvSpPr>
                <a:spLocks/>
              </p:cNvSpPr>
              <p:nvPr/>
            </p:nvSpPr>
            <p:spPr bwMode="auto">
              <a:xfrm>
                <a:off x="1473" y="3104"/>
                <a:ext cx="3" cy="40"/>
              </a:xfrm>
              <a:custGeom>
                <a:avLst/>
                <a:gdLst>
                  <a:gd name="T0" fmla="*/ 0 w 3"/>
                  <a:gd name="T1" fmla="*/ 40 h 40"/>
                  <a:gd name="T2" fmla="*/ 0 w 3"/>
                  <a:gd name="T3" fmla="*/ 30 h 40"/>
                  <a:gd name="T4" fmla="*/ 1 w 3"/>
                  <a:gd name="T5" fmla="*/ 20 h 40"/>
                  <a:gd name="T6" fmla="*/ 3 w 3"/>
                  <a:gd name="T7" fmla="*/ 10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30"/>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7" name="Freeform 1254"/>
              <p:cNvSpPr>
                <a:spLocks/>
              </p:cNvSpPr>
              <p:nvPr/>
            </p:nvSpPr>
            <p:spPr bwMode="auto">
              <a:xfrm>
                <a:off x="1476" y="3087"/>
                <a:ext cx="2" cy="17"/>
              </a:xfrm>
              <a:custGeom>
                <a:avLst/>
                <a:gdLst>
                  <a:gd name="T0" fmla="*/ 0 w 2"/>
                  <a:gd name="T1" fmla="*/ 17 h 17"/>
                  <a:gd name="T2" fmla="*/ 0 w 2"/>
                  <a:gd name="T3" fmla="*/ 10 h 17"/>
                  <a:gd name="T4" fmla="*/ 1 w 2"/>
                  <a:gd name="T5" fmla="*/ 4 h 17"/>
                  <a:gd name="T6" fmla="*/ 2 w 2"/>
                  <a:gd name="T7" fmla="*/ 0 h 17"/>
                  <a:gd name="T8" fmla="*/ 2 w 2"/>
                  <a:gd name="T9" fmla="*/ 4 h 17"/>
                  <a:gd name="T10" fmla="*/ 0 60000 65536"/>
                  <a:gd name="T11" fmla="*/ 0 60000 65536"/>
                  <a:gd name="T12" fmla="*/ 0 60000 65536"/>
                  <a:gd name="T13" fmla="*/ 0 60000 65536"/>
                  <a:gd name="T14" fmla="*/ 0 60000 65536"/>
                  <a:gd name="T15" fmla="*/ 0 w 2"/>
                  <a:gd name="T16" fmla="*/ 0 h 17"/>
                  <a:gd name="T17" fmla="*/ 2 w 2"/>
                  <a:gd name="T18" fmla="*/ 17 h 17"/>
                </a:gdLst>
                <a:ahLst/>
                <a:cxnLst>
                  <a:cxn ang="T10">
                    <a:pos x="T0" y="T1"/>
                  </a:cxn>
                  <a:cxn ang="T11">
                    <a:pos x="T2" y="T3"/>
                  </a:cxn>
                  <a:cxn ang="T12">
                    <a:pos x="T4" y="T5"/>
                  </a:cxn>
                  <a:cxn ang="T13">
                    <a:pos x="T6" y="T7"/>
                  </a:cxn>
                  <a:cxn ang="T14">
                    <a:pos x="T8" y="T9"/>
                  </a:cxn>
                </a:cxnLst>
                <a:rect l="T15" t="T16" r="T17" b="T18"/>
                <a:pathLst>
                  <a:path w="2" h="17">
                    <a:moveTo>
                      <a:pt x="0" y="17"/>
                    </a:moveTo>
                    <a:lnTo>
                      <a:pt x="0" y="10"/>
                    </a:lnTo>
                    <a:lnTo>
                      <a:pt x="1" y="4"/>
                    </a:lnTo>
                    <a:lnTo>
                      <a:pt x="2" y="0"/>
                    </a:lnTo>
                    <a:lnTo>
                      <a:pt x="2" y="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8" name="Freeform 1255"/>
              <p:cNvSpPr>
                <a:spLocks/>
              </p:cNvSpPr>
              <p:nvPr/>
            </p:nvSpPr>
            <p:spPr bwMode="auto">
              <a:xfrm>
                <a:off x="1478" y="3091"/>
                <a:ext cx="3" cy="66"/>
              </a:xfrm>
              <a:custGeom>
                <a:avLst/>
                <a:gdLst>
                  <a:gd name="T0" fmla="*/ 0 w 3"/>
                  <a:gd name="T1" fmla="*/ 0 h 66"/>
                  <a:gd name="T2" fmla="*/ 0 w 3"/>
                  <a:gd name="T3" fmla="*/ 3 h 66"/>
                  <a:gd name="T4" fmla="*/ 0 w 3"/>
                  <a:gd name="T5" fmla="*/ 13 h 66"/>
                  <a:gd name="T6" fmla="*/ 2 w 3"/>
                  <a:gd name="T7" fmla="*/ 29 h 66"/>
                  <a:gd name="T8" fmla="*/ 3 w 3"/>
                  <a:gd name="T9" fmla="*/ 53 h 66"/>
                  <a:gd name="T10" fmla="*/ 3 w 3"/>
                  <a:gd name="T11" fmla="*/ 59 h 66"/>
                  <a:gd name="T12" fmla="*/ 3 w 3"/>
                  <a:gd name="T13" fmla="*/ 66 h 66"/>
                  <a:gd name="T14" fmla="*/ 0 60000 65536"/>
                  <a:gd name="T15" fmla="*/ 0 60000 65536"/>
                  <a:gd name="T16" fmla="*/ 0 60000 65536"/>
                  <a:gd name="T17" fmla="*/ 0 60000 65536"/>
                  <a:gd name="T18" fmla="*/ 0 60000 65536"/>
                  <a:gd name="T19" fmla="*/ 0 60000 65536"/>
                  <a:gd name="T20" fmla="*/ 0 60000 65536"/>
                  <a:gd name="T21" fmla="*/ 0 w 3"/>
                  <a:gd name="T22" fmla="*/ 0 h 66"/>
                  <a:gd name="T23" fmla="*/ 3 w 3"/>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6">
                    <a:moveTo>
                      <a:pt x="0" y="0"/>
                    </a:moveTo>
                    <a:lnTo>
                      <a:pt x="0" y="3"/>
                    </a:lnTo>
                    <a:lnTo>
                      <a:pt x="0" y="13"/>
                    </a:lnTo>
                    <a:lnTo>
                      <a:pt x="2" y="29"/>
                    </a:lnTo>
                    <a:lnTo>
                      <a:pt x="3" y="53"/>
                    </a:lnTo>
                    <a:lnTo>
                      <a:pt x="3" y="59"/>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09" name="Freeform 1256"/>
              <p:cNvSpPr>
                <a:spLocks/>
              </p:cNvSpPr>
              <p:nvPr/>
            </p:nvSpPr>
            <p:spPr bwMode="auto">
              <a:xfrm>
                <a:off x="1481" y="3157"/>
                <a:ext cx="3" cy="16"/>
              </a:xfrm>
              <a:custGeom>
                <a:avLst/>
                <a:gdLst>
                  <a:gd name="T0" fmla="*/ 0 w 3"/>
                  <a:gd name="T1" fmla="*/ 0 h 16"/>
                  <a:gd name="T2" fmla="*/ 2 w 3"/>
                  <a:gd name="T3" fmla="*/ 10 h 16"/>
                  <a:gd name="T4" fmla="*/ 3 w 3"/>
                  <a:gd name="T5" fmla="*/ 16 h 16"/>
                  <a:gd name="T6" fmla="*/ 0 60000 65536"/>
                  <a:gd name="T7" fmla="*/ 0 60000 65536"/>
                  <a:gd name="T8" fmla="*/ 0 60000 65536"/>
                  <a:gd name="T9" fmla="*/ 0 w 3"/>
                  <a:gd name="T10" fmla="*/ 0 h 16"/>
                  <a:gd name="T11" fmla="*/ 3 w 3"/>
                  <a:gd name="T12" fmla="*/ 16 h 16"/>
                </a:gdLst>
                <a:ahLst/>
                <a:cxnLst>
                  <a:cxn ang="T6">
                    <a:pos x="T0" y="T1"/>
                  </a:cxn>
                  <a:cxn ang="T7">
                    <a:pos x="T2" y="T3"/>
                  </a:cxn>
                  <a:cxn ang="T8">
                    <a:pos x="T4" y="T5"/>
                  </a:cxn>
                </a:cxnLst>
                <a:rect l="T9" t="T10" r="T11" b="T12"/>
                <a:pathLst>
                  <a:path w="3" h="16">
                    <a:moveTo>
                      <a:pt x="0" y="0"/>
                    </a:moveTo>
                    <a:lnTo>
                      <a:pt x="2" y="10"/>
                    </a:lnTo>
                    <a:lnTo>
                      <a:pt x="3"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0" name="Freeform 1257"/>
              <p:cNvSpPr>
                <a:spLocks/>
              </p:cNvSpPr>
              <p:nvPr/>
            </p:nvSpPr>
            <p:spPr bwMode="auto">
              <a:xfrm>
                <a:off x="1484" y="3173"/>
                <a:ext cx="3" cy="27"/>
              </a:xfrm>
              <a:custGeom>
                <a:avLst/>
                <a:gdLst>
                  <a:gd name="T0" fmla="*/ 0 w 3"/>
                  <a:gd name="T1" fmla="*/ 0 h 27"/>
                  <a:gd name="T2" fmla="*/ 0 w 3"/>
                  <a:gd name="T3" fmla="*/ 7 h 27"/>
                  <a:gd name="T4" fmla="*/ 2 w 3"/>
                  <a:gd name="T5" fmla="*/ 17 h 27"/>
                  <a:gd name="T6" fmla="*/ 2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2"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1" name="Freeform 1258"/>
              <p:cNvSpPr>
                <a:spLocks/>
              </p:cNvSpPr>
              <p:nvPr/>
            </p:nvSpPr>
            <p:spPr bwMode="auto">
              <a:xfrm>
                <a:off x="1487" y="3187"/>
                <a:ext cx="4" cy="13"/>
              </a:xfrm>
              <a:custGeom>
                <a:avLst/>
                <a:gdLst>
                  <a:gd name="T0" fmla="*/ 0 w 4"/>
                  <a:gd name="T1" fmla="*/ 13 h 13"/>
                  <a:gd name="T2" fmla="*/ 1 w 4"/>
                  <a:gd name="T3" fmla="*/ 13 h 13"/>
                  <a:gd name="T4" fmla="*/ 1 w 4"/>
                  <a:gd name="T5" fmla="*/ 10 h 13"/>
                  <a:gd name="T6" fmla="*/ 4 w 4"/>
                  <a:gd name="T7" fmla="*/ 0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0" y="13"/>
                    </a:moveTo>
                    <a:lnTo>
                      <a:pt x="1" y="13"/>
                    </a:lnTo>
                    <a:lnTo>
                      <a:pt x="1" y="1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2" name="Freeform 1259"/>
              <p:cNvSpPr>
                <a:spLocks/>
              </p:cNvSpPr>
              <p:nvPr/>
            </p:nvSpPr>
            <p:spPr bwMode="auto">
              <a:xfrm>
                <a:off x="1491" y="3167"/>
                <a:ext cx="3" cy="20"/>
              </a:xfrm>
              <a:custGeom>
                <a:avLst/>
                <a:gdLst>
                  <a:gd name="T0" fmla="*/ 0 w 3"/>
                  <a:gd name="T1" fmla="*/ 20 h 20"/>
                  <a:gd name="T2" fmla="*/ 2 w 3"/>
                  <a:gd name="T3" fmla="*/ 10 h 20"/>
                  <a:gd name="T4" fmla="*/ 3 w 3"/>
                  <a:gd name="T5" fmla="*/ 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20"/>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3" name="Freeform 1260"/>
              <p:cNvSpPr>
                <a:spLocks/>
              </p:cNvSpPr>
              <p:nvPr/>
            </p:nvSpPr>
            <p:spPr bwMode="auto">
              <a:xfrm>
                <a:off x="1494" y="3134"/>
                <a:ext cx="3" cy="33"/>
              </a:xfrm>
              <a:custGeom>
                <a:avLst/>
                <a:gdLst>
                  <a:gd name="T0" fmla="*/ 0 w 3"/>
                  <a:gd name="T1" fmla="*/ 33 h 33"/>
                  <a:gd name="T2" fmla="*/ 2 w 3"/>
                  <a:gd name="T3" fmla="*/ 16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4" name="Freeform 1261"/>
              <p:cNvSpPr>
                <a:spLocks/>
              </p:cNvSpPr>
              <p:nvPr/>
            </p:nvSpPr>
            <p:spPr bwMode="auto">
              <a:xfrm>
                <a:off x="1497" y="3101"/>
                <a:ext cx="3" cy="33"/>
              </a:xfrm>
              <a:custGeom>
                <a:avLst/>
                <a:gdLst>
                  <a:gd name="T0" fmla="*/ 0 w 3"/>
                  <a:gd name="T1" fmla="*/ 33 h 33"/>
                  <a:gd name="T2" fmla="*/ 0 w 3"/>
                  <a:gd name="T3" fmla="*/ 23 h 33"/>
                  <a:gd name="T4" fmla="*/ 1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1"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5" name="Freeform 1262"/>
              <p:cNvSpPr>
                <a:spLocks/>
              </p:cNvSpPr>
              <p:nvPr/>
            </p:nvSpPr>
            <p:spPr bwMode="auto">
              <a:xfrm>
                <a:off x="1500" y="3101"/>
                <a:ext cx="3" cy="39"/>
              </a:xfrm>
              <a:custGeom>
                <a:avLst/>
                <a:gdLst>
                  <a:gd name="T0" fmla="*/ 0 w 3"/>
                  <a:gd name="T1" fmla="*/ 0 h 39"/>
                  <a:gd name="T2" fmla="*/ 0 w 3"/>
                  <a:gd name="T3" fmla="*/ 6 h 39"/>
                  <a:gd name="T4" fmla="*/ 1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1"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6" name="Freeform 1263"/>
              <p:cNvSpPr>
                <a:spLocks/>
              </p:cNvSpPr>
              <p:nvPr/>
            </p:nvSpPr>
            <p:spPr bwMode="auto">
              <a:xfrm>
                <a:off x="1503" y="3140"/>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7" name="Freeform 1264"/>
              <p:cNvSpPr>
                <a:spLocks/>
              </p:cNvSpPr>
              <p:nvPr/>
            </p:nvSpPr>
            <p:spPr bwMode="auto">
              <a:xfrm>
                <a:off x="1506" y="3170"/>
                <a:ext cx="2" cy="30"/>
              </a:xfrm>
              <a:custGeom>
                <a:avLst/>
                <a:gdLst>
                  <a:gd name="T0" fmla="*/ 0 w 2"/>
                  <a:gd name="T1" fmla="*/ 0 h 30"/>
                  <a:gd name="T2" fmla="*/ 1 w 2"/>
                  <a:gd name="T3" fmla="*/ 13 h 30"/>
                  <a:gd name="T4" fmla="*/ 2 w 2"/>
                  <a:gd name="T5" fmla="*/ 20 h 30"/>
                  <a:gd name="T6" fmla="*/ 2 w 2"/>
                  <a:gd name="T7" fmla="*/ 30 h 30"/>
                  <a:gd name="T8" fmla="*/ 0 60000 65536"/>
                  <a:gd name="T9" fmla="*/ 0 60000 65536"/>
                  <a:gd name="T10" fmla="*/ 0 60000 65536"/>
                  <a:gd name="T11" fmla="*/ 0 60000 65536"/>
                  <a:gd name="T12" fmla="*/ 0 w 2"/>
                  <a:gd name="T13" fmla="*/ 0 h 30"/>
                  <a:gd name="T14" fmla="*/ 2 w 2"/>
                  <a:gd name="T15" fmla="*/ 30 h 30"/>
                </a:gdLst>
                <a:ahLst/>
                <a:cxnLst>
                  <a:cxn ang="T8">
                    <a:pos x="T0" y="T1"/>
                  </a:cxn>
                  <a:cxn ang="T9">
                    <a:pos x="T2" y="T3"/>
                  </a:cxn>
                  <a:cxn ang="T10">
                    <a:pos x="T4" y="T5"/>
                  </a:cxn>
                  <a:cxn ang="T11">
                    <a:pos x="T6" y="T7"/>
                  </a:cxn>
                </a:cxnLst>
                <a:rect l="T12" t="T13" r="T14" b="T15"/>
                <a:pathLst>
                  <a:path w="2" h="30">
                    <a:moveTo>
                      <a:pt x="0" y="0"/>
                    </a:moveTo>
                    <a:lnTo>
                      <a:pt x="1" y="13"/>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8" name="Freeform 1265"/>
              <p:cNvSpPr>
                <a:spLocks/>
              </p:cNvSpPr>
              <p:nvPr/>
            </p:nvSpPr>
            <p:spPr bwMode="auto">
              <a:xfrm>
                <a:off x="1508" y="3200"/>
                <a:ext cx="3" cy="56"/>
              </a:xfrm>
              <a:custGeom>
                <a:avLst/>
                <a:gdLst>
                  <a:gd name="T0" fmla="*/ 0 w 3"/>
                  <a:gd name="T1" fmla="*/ 0 h 56"/>
                  <a:gd name="T2" fmla="*/ 0 w 3"/>
                  <a:gd name="T3" fmla="*/ 7 h 56"/>
                  <a:gd name="T4" fmla="*/ 0 w 3"/>
                  <a:gd name="T5" fmla="*/ 13 h 56"/>
                  <a:gd name="T6" fmla="*/ 2 w 3"/>
                  <a:gd name="T7" fmla="*/ 33 h 56"/>
                  <a:gd name="T8" fmla="*/ 2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2" y="33"/>
                    </a:lnTo>
                    <a:lnTo>
                      <a:pt x="2"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19" name="Freeform 1266"/>
              <p:cNvSpPr>
                <a:spLocks/>
              </p:cNvSpPr>
              <p:nvPr/>
            </p:nvSpPr>
            <p:spPr bwMode="auto">
              <a:xfrm>
                <a:off x="1511" y="3200"/>
                <a:ext cx="5" cy="56"/>
              </a:xfrm>
              <a:custGeom>
                <a:avLst/>
                <a:gdLst>
                  <a:gd name="T0" fmla="*/ 0 w 5"/>
                  <a:gd name="T1" fmla="*/ 56 h 56"/>
                  <a:gd name="T2" fmla="*/ 0 w 5"/>
                  <a:gd name="T3" fmla="*/ 53 h 56"/>
                  <a:gd name="T4" fmla="*/ 2 w 5"/>
                  <a:gd name="T5" fmla="*/ 50 h 56"/>
                  <a:gd name="T6" fmla="*/ 2 w 5"/>
                  <a:gd name="T7" fmla="*/ 33 h 56"/>
                  <a:gd name="T8" fmla="*/ 3 w 5"/>
                  <a:gd name="T9" fmla="*/ 13 h 56"/>
                  <a:gd name="T10" fmla="*/ 5 w 5"/>
                  <a:gd name="T11" fmla="*/ 7 h 56"/>
                  <a:gd name="T12" fmla="*/ 5 w 5"/>
                  <a:gd name="T13" fmla="*/ 0 h 56"/>
                  <a:gd name="T14" fmla="*/ 0 60000 65536"/>
                  <a:gd name="T15" fmla="*/ 0 60000 65536"/>
                  <a:gd name="T16" fmla="*/ 0 60000 65536"/>
                  <a:gd name="T17" fmla="*/ 0 60000 65536"/>
                  <a:gd name="T18" fmla="*/ 0 60000 65536"/>
                  <a:gd name="T19" fmla="*/ 0 60000 65536"/>
                  <a:gd name="T20" fmla="*/ 0 60000 65536"/>
                  <a:gd name="T21" fmla="*/ 0 w 5"/>
                  <a:gd name="T22" fmla="*/ 0 h 56"/>
                  <a:gd name="T23" fmla="*/ 5 w 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6">
                    <a:moveTo>
                      <a:pt x="0" y="56"/>
                    </a:moveTo>
                    <a:lnTo>
                      <a:pt x="0" y="53"/>
                    </a:lnTo>
                    <a:lnTo>
                      <a:pt x="2" y="50"/>
                    </a:lnTo>
                    <a:lnTo>
                      <a:pt x="2" y="33"/>
                    </a:lnTo>
                    <a:lnTo>
                      <a:pt x="3" y="13"/>
                    </a:lnTo>
                    <a:lnTo>
                      <a:pt x="5" y="7"/>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0" name="Freeform 1267"/>
              <p:cNvSpPr>
                <a:spLocks/>
              </p:cNvSpPr>
              <p:nvPr/>
            </p:nvSpPr>
            <p:spPr bwMode="auto">
              <a:xfrm>
                <a:off x="1516" y="3193"/>
                <a:ext cx="2" cy="7"/>
              </a:xfrm>
              <a:custGeom>
                <a:avLst/>
                <a:gdLst>
                  <a:gd name="T0" fmla="*/ 0 w 2"/>
                  <a:gd name="T1" fmla="*/ 7 h 7"/>
                  <a:gd name="T2" fmla="*/ 1 w 2"/>
                  <a:gd name="T3" fmla="*/ 4 h 7"/>
                  <a:gd name="T4" fmla="*/ 2 w 2"/>
                  <a:gd name="T5" fmla="*/ 0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lnTo>
                      <a:pt x="1"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1" name="Freeform 1268"/>
              <p:cNvSpPr>
                <a:spLocks/>
              </p:cNvSpPr>
              <p:nvPr/>
            </p:nvSpPr>
            <p:spPr bwMode="auto">
              <a:xfrm>
                <a:off x="1518" y="3144"/>
                <a:ext cx="3" cy="49"/>
              </a:xfrm>
              <a:custGeom>
                <a:avLst/>
                <a:gdLst>
                  <a:gd name="T0" fmla="*/ 0 w 3"/>
                  <a:gd name="T1" fmla="*/ 49 h 49"/>
                  <a:gd name="T2" fmla="*/ 0 w 3"/>
                  <a:gd name="T3" fmla="*/ 39 h 49"/>
                  <a:gd name="T4" fmla="*/ 2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2"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2" name="Freeform 1269"/>
              <p:cNvSpPr>
                <a:spLocks/>
              </p:cNvSpPr>
              <p:nvPr/>
            </p:nvSpPr>
            <p:spPr bwMode="auto">
              <a:xfrm>
                <a:off x="1521" y="3104"/>
                <a:ext cx="3" cy="40"/>
              </a:xfrm>
              <a:custGeom>
                <a:avLst/>
                <a:gdLst>
                  <a:gd name="T0" fmla="*/ 0 w 3"/>
                  <a:gd name="T1" fmla="*/ 40 h 40"/>
                  <a:gd name="T2" fmla="*/ 0 w 3"/>
                  <a:gd name="T3" fmla="*/ 26 h 40"/>
                  <a:gd name="T4" fmla="*/ 2 w 3"/>
                  <a:gd name="T5" fmla="*/ 16 h 40"/>
                  <a:gd name="T6" fmla="*/ 3 w 3"/>
                  <a:gd name="T7" fmla="*/ 7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26"/>
                    </a:lnTo>
                    <a:lnTo>
                      <a:pt x="2" y="16"/>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3" name="Freeform 1270"/>
              <p:cNvSpPr>
                <a:spLocks/>
              </p:cNvSpPr>
              <p:nvPr/>
            </p:nvSpPr>
            <p:spPr bwMode="auto">
              <a:xfrm>
                <a:off x="1524" y="3104"/>
                <a:ext cx="3" cy="26"/>
              </a:xfrm>
              <a:custGeom>
                <a:avLst/>
                <a:gdLst>
                  <a:gd name="T0" fmla="*/ 0 w 3"/>
                  <a:gd name="T1" fmla="*/ 0 h 26"/>
                  <a:gd name="T2" fmla="*/ 0 w 3"/>
                  <a:gd name="T3" fmla="*/ 3 h 26"/>
                  <a:gd name="T4" fmla="*/ 1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1"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4" name="Line 1271"/>
              <p:cNvSpPr>
                <a:spLocks noChangeShapeType="1"/>
              </p:cNvSpPr>
              <p:nvPr/>
            </p:nvSpPr>
            <p:spPr bwMode="auto">
              <a:xfrm>
                <a:off x="1527" y="313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25" name="Line 1272"/>
              <p:cNvSpPr>
                <a:spLocks noChangeShapeType="1"/>
              </p:cNvSpPr>
              <p:nvPr/>
            </p:nvSpPr>
            <p:spPr bwMode="auto">
              <a:xfrm>
                <a:off x="1530" y="3157"/>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26" name="Freeform 1273"/>
              <p:cNvSpPr>
                <a:spLocks/>
              </p:cNvSpPr>
              <p:nvPr/>
            </p:nvSpPr>
            <p:spPr bwMode="auto">
              <a:xfrm>
                <a:off x="1533" y="3187"/>
                <a:ext cx="4" cy="33"/>
              </a:xfrm>
              <a:custGeom>
                <a:avLst/>
                <a:gdLst>
                  <a:gd name="T0" fmla="*/ 0 w 4"/>
                  <a:gd name="T1" fmla="*/ 0 h 33"/>
                  <a:gd name="T2" fmla="*/ 1 w 4"/>
                  <a:gd name="T3" fmla="*/ 10 h 33"/>
                  <a:gd name="T4" fmla="*/ 1 w 4"/>
                  <a:gd name="T5" fmla="*/ 20 h 33"/>
                  <a:gd name="T6" fmla="*/ 2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2"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7" name="Freeform 1274"/>
              <p:cNvSpPr>
                <a:spLocks/>
              </p:cNvSpPr>
              <p:nvPr/>
            </p:nvSpPr>
            <p:spPr bwMode="auto">
              <a:xfrm>
                <a:off x="1537" y="3190"/>
                <a:ext cx="3" cy="30"/>
              </a:xfrm>
              <a:custGeom>
                <a:avLst/>
                <a:gdLst>
                  <a:gd name="T0" fmla="*/ 0 w 3"/>
                  <a:gd name="T1" fmla="*/ 30 h 30"/>
                  <a:gd name="T2" fmla="*/ 1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28" name="Line 1275"/>
              <p:cNvSpPr>
                <a:spLocks noChangeShapeType="1"/>
              </p:cNvSpPr>
              <p:nvPr/>
            </p:nvSpPr>
            <p:spPr bwMode="auto">
              <a:xfrm flipV="1">
                <a:off x="1540" y="316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29" name="Freeform 1276"/>
              <p:cNvSpPr>
                <a:spLocks/>
              </p:cNvSpPr>
              <p:nvPr/>
            </p:nvSpPr>
            <p:spPr bwMode="auto">
              <a:xfrm>
                <a:off x="1543" y="3137"/>
                <a:ext cx="2" cy="26"/>
              </a:xfrm>
              <a:custGeom>
                <a:avLst/>
                <a:gdLst>
                  <a:gd name="T0" fmla="*/ 0 w 2"/>
                  <a:gd name="T1" fmla="*/ 26 h 26"/>
                  <a:gd name="T2" fmla="*/ 1 w 2"/>
                  <a:gd name="T3" fmla="*/ 13 h 26"/>
                  <a:gd name="T4" fmla="*/ 2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0" y="26"/>
                    </a:moveTo>
                    <a:lnTo>
                      <a:pt x="1" y="1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0" name="Freeform 1277"/>
              <p:cNvSpPr>
                <a:spLocks/>
              </p:cNvSpPr>
              <p:nvPr/>
            </p:nvSpPr>
            <p:spPr bwMode="auto">
              <a:xfrm>
                <a:off x="1545" y="3097"/>
                <a:ext cx="3" cy="40"/>
              </a:xfrm>
              <a:custGeom>
                <a:avLst/>
                <a:gdLst>
                  <a:gd name="T0" fmla="*/ 0 w 3"/>
                  <a:gd name="T1" fmla="*/ 40 h 40"/>
                  <a:gd name="T2" fmla="*/ 0 w 3"/>
                  <a:gd name="T3" fmla="*/ 30 h 40"/>
                  <a:gd name="T4" fmla="*/ 2 w 3"/>
                  <a:gd name="T5" fmla="*/ 17 h 40"/>
                  <a:gd name="T6" fmla="*/ 3 w 3"/>
                  <a:gd name="T7" fmla="*/ 4 h 40"/>
                  <a:gd name="T8" fmla="*/ 3 w 3"/>
                  <a:gd name="T9" fmla="*/ 0 h 40"/>
                  <a:gd name="T10" fmla="*/ 3 w 3"/>
                  <a:gd name="T11" fmla="*/ 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40"/>
                    </a:moveTo>
                    <a:lnTo>
                      <a:pt x="0" y="30"/>
                    </a:lnTo>
                    <a:lnTo>
                      <a:pt x="2" y="1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1" name="Freeform 1278"/>
              <p:cNvSpPr>
                <a:spLocks/>
              </p:cNvSpPr>
              <p:nvPr/>
            </p:nvSpPr>
            <p:spPr bwMode="auto">
              <a:xfrm>
                <a:off x="1548" y="3097"/>
                <a:ext cx="3" cy="40"/>
              </a:xfrm>
              <a:custGeom>
                <a:avLst/>
                <a:gdLst>
                  <a:gd name="T0" fmla="*/ 0 w 3"/>
                  <a:gd name="T1" fmla="*/ 0 h 40"/>
                  <a:gd name="T2" fmla="*/ 0 w 3"/>
                  <a:gd name="T3" fmla="*/ 4 h 40"/>
                  <a:gd name="T4" fmla="*/ 2 w 3"/>
                  <a:gd name="T5" fmla="*/ 14 h 40"/>
                  <a:gd name="T6" fmla="*/ 3 w 3"/>
                  <a:gd name="T7" fmla="*/ 27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4"/>
                    </a:lnTo>
                    <a:lnTo>
                      <a:pt x="2" y="14"/>
                    </a:lnTo>
                    <a:lnTo>
                      <a:pt x="3" y="27"/>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2" name="Freeform 1279"/>
              <p:cNvSpPr>
                <a:spLocks/>
              </p:cNvSpPr>
              <p:nvPr/>
            </p:nvSpPr>
            <p:spPr bwMode="auto">
              <a:xfrm>
                <a:off x="1551" y="3137"/>
                <a:ext cx="3" cy="60"/>
              </a:xfrm>
              <a:custGeom>
                <a:avLst/>
                <a:gdLst>
                  <a:gd name="T0" fmla="*/ 0 w 3"/>
                  <a:gd name="T1" fmla="*/ 0 h 60"/>
                  <a:gd name="T2" fmla="*/ 0 w 3"/>
                  <a:gd name="T3" fmla="*/ 17 h 60"/>
                  <a:gd name="T4" fmla="*/ 2 w 3"/>
                  <a:gd name="T5" fmla="*/ 33 h 60"/>
                  <a:gd name="T6" fmla="*/ 2 w 3"/>
                  <a:gd name="T7" fmla="*/ 50 h 60"/>
                  <a:gd name="T8" fmla="*/ 3 w 3"/>
                  <a:gd name="T9" fmla="*/ 60 h 60"/>
                  <a:gd name="T10" fmla="*/ 0 60000 65536"/>
                  <a:gd name="T11" fmla="*/ 0 60000 65536"/>
                  <a:gd name="T12" fmla="*/ 0 60000 65536"/>
                  <a:gd name="T13" fmla="*/ 0 60000 65536"/>
                  <a:gd name="T14" fmla="*/ 0 60000 65536"/>
                  <a:gd name="T15" fmla="*/ 0 w 3"/>
                  <a:gd name="T16" fmla="*/ 0 h 60"/>
                  <a:gd name="T17" fmla="*/ 3 w 3"/>
                  <a:gd name="T18" fmla="*/ 60 h 60"/>
                </a:gdLst>
                <a:ahLst/>
                <a:cxnLst>
                  <a:cxn ang="T10">
                    <a:pos x="T0" y="T1"/>
                  </a:cxn>
                  <a:cxn ang="T11">
                    <a:pos x="T2" y="T3"/>
                  </a:cxn>
                  <a:cxn ang="T12">
                    <a:pos x="T4" y="T5"/>
                  </a:cxn>
                  <a:cxn ang="T13">
                    <a:pos x="T6" y="T7"/>
                  </a:cxn>
                  <a:cxn ang="T14">
                    <a:pos x="T8" y="T9"/>
                  </a:cxn>
                </a:cxnLst>
                <a:rect l="T15" t="T16" r="T17" b="T18"/>
                <a:pathLst>
                  <a:path w="3" h="60">
                    <a:moveTo>
                      <a:pt x="0" y="0"/>
                    </a:moveTo>
                    <a:lnTo>
                      <a:pt x="0" y="17"/>
                    </a:lnTo>
                    <a:lnTo>
                      <a:pt x="2" y="33"/>
                    </a:lnTo>
                    <a:lnTo>
                      <a:pt x="2" y="50"/>
                    </a:lnTo>
                    <a:lnTo>
                      <a:pt x="3"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3" name="Freeform 1280"/>
              <p:cNvSpPr>
                <a:spLocks/>
              </p:cNvSpPr>
              <p:nvPr/>
            </p:nvSpPr>
            <p:spPr bwMode="auto">
              <a:xfrm>
                <a:off x="1554" y="3190"/>
                <a:ext cx="4" cy="7"/>
              </a:xfrm>
              <a:custGeom>
                <a:avLst/>
                <a:gdLst>
                  <a:gd name="T0" fmla="*/ 0 w 4"/>
                  <a:gd name="T1" fmla="*/ 7 h 7"/>
                  <a:gd name="T2" fmla="*/ 1 w 4"/>
                  <a:gd name="T3" fmla="*/ 7 h 7"/>
                  <a:gd name="T4" fmla="*/ 1 w 4"/>
                  <a:gd name="T5" fmla="*/ 3 h 7"/>
                  <a:gd name="T6" fmla="*/ 3 w 4"/>
                  <a:gd name="T7" fmla="*/ 0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1" y="7"/>
                    </a:lnTo>
                    <a:lnTo>
                      <a:pt x="1" y="3"/>
                    </a:lnTo>
                    <a:lnTo>
                      <a:pt x="3" y="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4" name="Freeform 1281"/>
              <p:cNvSpPr>
                <a:spLocks/>
              </p:cNvSpPr>
              <p:nvPr/>
            </p:nvSpPr>
            <p:spPr bwMode="auto">
              <a:xfrm>
                <a:off x="1558" y="3190"/>
                <a:ext cx="3" cy="36"/>
              </a:xfrm>
              <a:custGeom>
                <a:avLst/>
                <a:gdLst>
                  <a:gd name="T0" fmla="*/ 0 w 3"/>
                  <a:gd name="T1" fmla="*/ 0 h 36"/>
                  <a:gd name="T2" fmla="*/ 2 w 3"/>
                  <a:gd name="T3" fmla="*/ 7 h 36"/>
                  <a:gd name="T4" fmla="*/ 2 w 3"/>
                  <a:gd name="T5" fmla="*/ 20 h 36"/>
                  <a:gd name="T6" fmla="*/ 3 w 3"/>
                  <a:gd name="T7" fmla="*/ 30 h 36"/>
                  <a:gd name="T8" fmla="*/ 3 w 3"/>
                  <a:gd name="T9" fmla="*/ 33 h 36"/>
                  <a:gd name="T10" fmla="*/ 3 w 3"/>
                  <a:gd name="T11" fmla="*/ 36 h 36"/>
                  <a:gd name="T12" fmla="*/ 0 60000 65536"/>
                  <a:gd name="T13" fmla="*/ 0 60000 65536"/>
                  <a:gd name="T14" fmla="*/ 0 60000 65536"/>
                  <a:gd name="T15" fmla="*/ 0 60000 65536"/>
                  <a:gd name="T16" fmla="*/ 0 60000 65536"/>
                  <a:gd name="T17" fmla="*/ 0 60000 65536"/>
                  <a:gd name="T18" fmla="*/ 0 w 3"/>
                  <a:gd name="T19" fmla="*/ 0 h 36"/>
                  <a:gd name="T20" fmla="*/ 3 w 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 h="36">
                    <a:moveTo>
                      <a:pt x="0" y="0"/>
                    </a:moveTo>
                    <a:lnTo>
                      <a:pt x="2" y="7"/>
                    </a:lnTo>
                    <a:lnTo>
                      <a:pt x="2" y="20"/>
                    </a:lnTo>
                    <a:lnTo>
                      <a:pt x="3" y="30"/>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5" name="Freeform 1282"/>
              <p:cNvSpPr>
                <a:spLocks/>
              </p:cNvSpPr>
              <p:nvPr/>
            </p:nvSpPr>
            <p:spPr bwMode="auto">
              <a:xfrm>
                <a:off x="1561" y="3203"/>
                <a:ext cx="3" cy="23"/>
              </a:xfrm>
              <a:custGeom>
                <a:avLst/>
                <a:gdLst>
                  <a:gd name="T0" fmla="*/ 0 w 3"/>
                  <a:gd name="T1" fmla="*/ 23 h 23"/>
                  <a:gd name="T2" fmla="*/ 0 w 3"/>
                  <a:gd name="T3" fmla="*/ 20 h 23"/>
                  <a:gd name="T4" fmla="*/ 1 w 3"/>
                  <a:gd name="T5" fmla="*/ 13 h 23"/>
                  <a:gd name="T6" fmla="*/ 3 w 3"/>
                  <a:gd name="T7" fmla="*/ 7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1" y="13"/>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6" name="Freeform 1283"/>
              <p:cNvSpPr>
                <a:spLocks/>
              </p:cNvSpPr>
              <p:nvPr/>
            </p:nvSpPr>
            <p:spPr bwMode="auto">
              <a:xfrm>
                <a:off x="1564" y="3193"/>
                <a:ext cx="3" cy="10"/>
              </a:xfrm>
              <a:custGeom>
                <a:avLst/>
                <a:gdLst>
                  <a:gd name="T0" fmla="*/ 0 w 3"/>
                  <a:gd name="T1" fmla="*/ 10 h 10"/>
                  <a:gd name="T2" fmla="*/ 1 w 3"/>
                  <a:gd name="T3" fmla="*/ 7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1"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7" name="Freeform 1284"/>
              <p:cNvSpPr>
                <a:spLocks/>
              </p:cNvSpPr>
              <p:nvPr/>
            </p:nvSpPr>
            <p:spPr bwMode="auto">
              <a:xfrm>
                <a:off x="1567" y="3157"/>
                <a:ext cx="3" cy="36"/>
              </a:xfrm>
              <a:custGeom>
                <a:avLst/>
                <a:gdLst>
                  <a:gd name="T0" fmla="*/ 0 w 3"/>
                  <a:gd name="T1" fmla="*/ 36 h 36"/>
                  <a:gd name="T2" fmla="*/ 1 w 3"/>
                  <a:gd name="T3" fmla="*/ 23 h 36"/>
                  <a:gd name="T4" fmla="*/ 3 w 3"/>
                  <a:gd name="T5" fmla="*/ 0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36"/>
                    </a:moveTo>
                    <a:lnTo>
                      <a:pt x="1"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8" name="Freeform 1285"/>
              <p:cNvSpPr>
                <a:spLocks/>
              </p:cNvSpPr>
              <p:nvPr/>
            </p:nvSpPr>
            <p:spPr bwMode="auto">
              <a:xfrm>
                <a:off x="1570" y="3094"/>
                <a:ext cx="2" cy="63"/>
              </a:xfrm>
              <a:custGeom>
                <a:avLst/>
                <a:gdLst>
                  <a:gd name="T0" fmla="*/ 0 w 2"/>
                  <a:gd name="T1" fmla="*/ 63 h 63"/>
                  <a:gd name="T2" fmla="*/ 0 w 2"/>
                  <a:gd name="T3" fmla="*/ 56 h 63"/>
                  <a:gd name="T4" fmla="*/ 0 w 2"/>
                  <a:gd name="T5" fmla="*/ 46 h 63"/>
                  <a:gd name="T6" fmla="*/ 1 w 2"/>
                  <a:gd name="T7" fmla="*/ 26 h 63"/>
                  <a:gd name="T8" fmla="*/ 1 w 2"/>
                  <a:gd name="T9" fmla="*/ 17 h 63"/>
                  <a:gd name="T10" fmla="*/ 2 w 2"/>
                  <a:gd name="T11" fmla="*/ 7 h 63"/>
                  <a:gd name="T12" fmla="*/ 2 w 2"/>
                  <a:gd name="T13" fmla="*/ 3 h 63"/>
                  <a:gd name="T14" fmla="*/ 2 w 2"/>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3"/>
                  <a:gd name="T26" fmla="*/ 2 w 2"/>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3">
                    <a:moveTo>
                      <a:pt x="0" y="63"/>
                    </a:moveTo>
                    <a:lnTo>
                      <a:pt x="0" y="56"/>
                    </a:lnTo>
                    <a:lnTo>
                      <a:pt x="0" y="46"/>
                    </a:lnTo>
                    <a:lnTo>
                      <a:pt x="1" y="26"/>
                    </a:lnTo>
                    <a:lnTo>
                      <a:pt x="1" y="17"/>
                    </a:lnTo>
                    <a:lnTo>
                      <a:pt x="2" y="7"/>
                    </a:lnTo>
                    <a:lnTo>
                      <a:pt x="2"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39" name="Freeform 1286"/>
              <p:cNvSpPr>
                <a:spLocks/>
              </p:cNvSpPr>
              <p:nvPr/>
            </p:nvSpPr>
            <p:spPr bwMode="auto">
              <a:xfrm>
                <a:off x="1572" y="3094"/>
                <a:ext cx="3" cy="63"/>
              </a:xfrm>
              <a:custGeom>
                <a:avLst/>
                <a:gdLst>
                  <a:gd name="T0" fmla="*/ 0 w 3"/>
                  <a:gd name="T1" fmla="*/ 0 h 63"/>
                  <a:gd name="T2" fmla="*/ 0 w 3"/>
                  <a:gd name="T3" fmla="*/ 3 h 63"/>
                  <a:gd name="T4" fmla="*/ 0 w 3"/>
                  <a:gd name="T5" fmla="*/ 7 h 63"/>
                  <a:gd name="T6" fmla="*/ 2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3"/>
                    </a:lnTo>
                    <a:lnTo>
                      <a:pt x="0" y="7"/>
                    </a:lnTo>
                    <a:lnTo>
                      <a:pt x="2"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0" name="Freeform 1287"/>
              <p:cNvSpPr>
                <a:spLocks/>
              </p:cNvSpPr>
              <p:nvPr/>
            </p:nvSpPr>
            <p:spPr bwMode="auto">
              <a:xfrm>
                <a:off x="1575" y="3157"/>
                <a:ext cx="3" cy="69"/>
              </a:xfrm>
              <a:custGeom>
                <a:avLst/>
                <a:gdLst>
                  <a:gd name="T0" fmla="*/ 0 w 3"/>
                  <a:gd name="T1" fmla="*/ 0 h 69"/>
                  <a:gd name="T2" fmla="*/ 0 w 3"/>
                  <a:gd name="T3" fmla="*/ 10 h 69"/>
                  <a:gd name="T4" fmla="*/ 0 w 3"/>
                  <a:gd name="T5" fmla="*/ 20 h 69"/>
                  <a:gd name="T6" fmla="*/ 2 w 3"/>
                  <a:gd name="T7" fmla="*/ 46 h 69"/>
                  <a:gd name="T8" fmla="*/ 2 w 3"/>
                  <a:gd name="T9" fmla="*/ 56 h 69"/>
                  <a:gd name="T10" fmla="*/ 2 w 3"/>
                  <a:gd name="T11" fmla="*/ 66 h 69"/>
                  <a:gd name="T12" fmla="*/ 3 w 3"/>
                  <a:gd name="T13" fmla="*/ 69 h 69"/>
                  <a:gd name="T14" fmla="*/ 3 w 3"/>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9"/>
                  <a:gd name="T26" fmla="*/ 3 w 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9">
                    <a:moveTo>
                      <a:pt x="0" y="0"/>
                    </a:moveTo>
                    <a:lnTo>
                      <a:pt x="0" y="10"/>
                    </a:lnTo>
                    <a:lnTo>
                      <a:pt x="0" y="20"/>
                    </a:lnTo>
                    <a:lnTo>
                      <a:pt x="2" y="46"/>
                    </a:lnTo>
                    <a:lnTo>
                      <a:pt x="2" y="56"/>
                    </a:lnTo>
                    <a:lnTo>
                      <a:pt x="2" y="66"/>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1" name="Freeform 1288"/>
              <p:cNvSpPr>
                <a:spLocks/>
              </p:cNvSpPr>
              <p:nvPr/>
            </p:nvSpPr>
            <p:spPr bwMode="auto">
              <a:xfrm>
                <a:off x="1578" y="3104"/>
                <a:ext cx="4" cy="122"/>
              </a:xfrm>
              <a:custGeom>
                <a:avLst/>
                <a:gdLst>
                  <a:gd name="T0" fmla="*/ 0 w 4"/>
                  <a:gd name="T1" fmla="*/ 122 h 122"/>
                  <a:gd name="T2" fmla="*/ 0 w 4"/>
                  <a:gd name="T3" fmla="*/ 116 h 122"/>
                  <a:gd name="T4" fmla="*/ 2 w 4"/>
                  <a:gd name="T5" fmla="*/ 99 h 122"/>
                  <a:gd name="T6" fmla="*/ 2 w 4"/>
                  <a:gd name="T7" fmla="*/ 79 h 122"/>
                  <a:gd name="T8" fmla="*/ 2 w 4"/>
                  <a:gd name="T9" fmla="*/ 59 h 122"/>
                  <a:gd name="T10" fmla="*/ 3 w 4"/>
                  <a:gd name="T11" fmla="*/ 36 h 122"/>
                  <a:gd name="T12" fmla="*/ 3 w 4"/>
                  <a:gd name="T13" fmla="*/ 20 h 122"/>
                  <a:gd name="T14" fmla="*/ 4 w 4"/>
                  <a:gd name="T15" fmla="*/ 7 h 122"/>
                  <a:gd name="T16" fmla="*/ 4 w 4"/>
                  <a:gd name="T17" fmla="*/ 0 h 122"/>
                  <a:gd name="T18" fmla="*/ 4 w 4"/>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22"/>
                  <a:gd name="T32" fmla="*/ 4 w 4"/>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22">
                    <a:moveTo>
                      <a:pt x="0" y="122"/>
                    </a:moveTo>
                    <a:lnTo>
                      <a:pt x="0" y="116"/>
                    </a:lnTo>
                    <a:lnTo>
                      <a:pt x="2" y="99"/>
                    </a:lnTo>
                    <a:lnTo>
                      <a:pt x="2" y="79"/>
                    </a:lnTo>
                    <a:lnTo>
                      <a:pt x="2" y="59"/>
                    </a:lnTo>
                    <a:lnTo>
                      <a:pt x="3" y="36"/>
                    </a:lnTo>
                    <a:lnTo>
                      <a:pt x="3" y="20"/>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2" name="Freeform 1289"/>
              <p:cNvSpPr>
                <a:spLocks/>
              </p:cNvSpPr>
              <p:nvPr/>
            </p:nvSpPr>
            <p:spPr bwMode="auto">
              <a:xfrm>
                <a:off x="1582" y="3104"/>
                <a:ext cx="3" cy="116"/>
              </a:xfrm>
              <a:custGeom>
                <a:avLst/>
                <a:gdLst>
                  <a:gd name="T0" fmla="*/ 0 w 3"/>
                  <a:gd name="T1" fmla="*/ 0 h 116"/>
                  <a:gd name="T2" fmla="*/ 0 w 3"/>
                  <a:gd name="T3" fmla="*/ 3 h 116"/>
                  <a:gd name="T4" fmla="*/ 2 w 3"/>
                  <a:gd name="T5" fmla="*/ 16 h 116"/>
                  <a:gd name="T6" fmla="*/ 2 w 3"/>
                  <a:gd name="T7" fmla="*/ 33 h 116"/>
                  <a:gd name="T8" fmla="*/ 2 w 3"/>
                  <a:gd name="T9" fmla="*/ 53 h 116"/>
                  <a:gd name="T10" fmla="*/ 2 w 3"/>
                  <a:gd name="T11" fmla="*/ 73 h 116"/>
                  <a:gd name="T12" fmla="*/ 3 w 3"/>
                  <a:gd name="T13" fmla="*/ 89 h 116"/>
                  <a:gd name="T14" fmla="*/ 3 w 3"/>
                  <a:gd name="T15" fmla="*/ 106 h 116"/>
                  <a:gd name="T16" fmla="*/ 3 w 3"/>
                  <a:gd name="T17" fmla="*/ 11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6"/>
                  <a:gd name="T29" fmla="*/ 3 w 3"/>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6">
                    <a:moveTo>
                      <a:pt x="0" y="0"/>
                    </a:moveTo>
                    <a:lnTo>
                      <a:pt x="0" y="3"/>
                    </a:lnTo>
                    <a:lnTo>
                      <a:pt x="2" y="16"/>
                    </a:lnTo>
                    <a:lnTo>
                      <a:pt x="2" y="33"/>
                    </a:lnTo>
                    <a:lnTo>
                      <a:pt x="2" y="53"/>
                    </a:lnTo>
                    <a:lnTo>
                      <a:pt x="2" y="73"/>
                    </a:lnTo>
                    <a:lnTo>
                      <a:pt x="3" y="89"/>
                    </a:lnTo>
                    <a:lnTo>
                      <a:pt x="3" y="106"/>
                    </a:lnTo>
                    <a:lnTo>
                      <a:pt x="3" y="1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3" name="Freeform 1290"/>
              <p:cNvSpPr>
                <a:spLocks/>
              </p:cNvSpPr>
              <p:nvPr/>
            </p:nvSpPr>
            <p:spPr bwMode="auto">
              <a:xfrm>
                <a:off x="1585" y="3200"/>
                <a:ext cx="3" cy="23"/>
              </a:xfrm>
              <a:custGeom>
                <a:avLst/>
                <a:gdLst>
                  <a:gd name="T0" fmla="*/ 0 w 3"/>
                  <a:gd name="T1" fmla="*/ 20 h 23"/>
                  <a:gd name="T2" fmla="*/ 0 w 3"/>
                  <a:gd name="T3" fmla="*/ 23 h 23"/>
                  <a:gd name="T4" fmla="*/ 0 w 3"/>
                  <a:gd name="T5" fmla="*/ 23 h 23"/>
                  <a:gd name="T6" fmla="*/ 2 w 3"/>
                  <a:gd name="T7" fmla="*/ 16 h 23"/>
                  <a:gd name="T8" fmla="*/ 3 w 3"/>
                  <a:gd name="T9" fmla="*/ 7 h 23"/>
                  <a:gd name="T10" fmla="*/ 3 w 3"/>
                  <a:gd name="T11" fmla="*/ 0 h 23"/>
                  <a:gd name="T12" fmla="*/ 0 60000 65536"/>
                  <a:gd name="T13" fmla="*/ 0 60000 65536"/>
                  <a:gd name="T14" fmla="*/ 0 60000 65536"/>
                  <a:gd name="T15" fmla="*/ 0 60000 65536"/>
                  <a:gd name="T16" fmla="*/ 0 60000 65536"/>
                  <a:gd name="T17" fmla="*/ 0 60000 65536"/>
                  <a:gd name="T18" fmla="*/ 0 w 3"/>
                  <a:gd name="T19" fmla="*/ 0 h 23"/>
                  <a:gd name="T20" fmla="*/ 3 w 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 h="23">
                    <a:moveTo>
                      <a:pt x="0" y="20"/>
                    </a:moveTo>
                    <a:lnTo>
                      <a:pt x="0" y="23"/>
                    </a:lnTo>
                    <a:lnTo>
                      <a:pt x="2" y="16"/>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4" name="Freeform 1291"/>
              <p:cNvSpPr>
                <a:spLocks/>
              </p:cNvSpPr>
              <p:nvPr/>
            </p:nvSpPr>
            <p:spPr bwMode="auto">
              <a:xfrm>
                <a:off x="1588" y="3157"/>
                <a:ext cx="3" cy="43"/>
              </a:xfrm>
              <a:custGeom>
                <a:avLst/>
                <a:gdLst>
                  <a:gd name="T0" fmla="*/ 0 w 3"/>
                  <a:gd name="T1" fmla="*/ 43 h 43"/>
                  <a:gd name="T2" fmla="*/ 0 w 3"/>
                  <a:gd name="T3" fmla="*/ 33 h 43"/>
                  <a:gd name="T4" fmla="*/ 2 w 3"/>
                  <a:gd name="T5" fmla="*/ 20 h 43"/>
                  <a:gd name="T6" fmla="*/ 3 w 3"/>
                  <a:gd name="T7" fmla="*/ 10 h 43"/>
                  <a:gd name="T8" fmla="*/ 3 w 3"/>
                  <a:gd name="T9" fmla="*/ 0 h 43"/>
                  <a:gd name="T10" fmla="*/ 0 60000 65536"/>
                  <a:gd name="T11" fmla="*/ 0 60000 65536"/>
                  <a:gd name="T12" fmla="*/ 0 60000 65536"/>
                  <a:gd name="T13" fmla="*/ 0 60000 65536"/>
                  <a:gd name="T14" fmla="*/ 0 60000 65536"/>
                  <a:gd name="T15" fmla="*/ 0 w 3"/>
                  <a:gd name="T16" fmla="*/ 0 h 43"/>
                  <a:gd name="T17" fmla="*/ 3 w 3"/>
                  <a:gd name="T18" fmla="*/ 43 h 43"/>
                </a:gdLst>
                <a:ahLst/>
                <a:cxnLst>
                  <a:cxn ang="T10">
                    <a:pos x="T0" y="T1"/>
                  </a:cxn>
                  <a:cxn ang="T11">
                    <a:pos x="T2" y="T3"/>
                  </a:cxn>
                  <a:cxn ang="T12">
                    <a:pos x="T4" y="T5"/>
                  </a:cxn>
                  <a:cxn ang="T13">
                    <a:pos x="T6" y="T7"/>
                  </a:cxn>
                  <a:cxn ang="T14">
                    <a:pos x="T8" y="T9"/>
                  </a:cxn>
                </a:cxnLst>
                <a:rect l="T15" t="T16" r="T17" b="T18"/>
                <a:pathLst>
                  <a:path w="3" h="43">
                    <a:moveTo>
                      <a:pt x="0" y="43"/>
                    </a:moveTo>
                    <a:lnTo>
                      <a:pt x="0" y="33"/>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5" name="Freeform 1292"/>
              <p:cNvSpPr>
                <a:spLocks/>
              </p:cNvSpPr>
              <p:nvPr/>
            </p:nvSpPr>
            <p:spPr bwMode="auto">
              <a:xfrm>
                <a:off x="1591" y="3137"/>
                <a:ext cx="3" cy="20"/>
              </a:xfrm>
              <a:custGeom>
                <a:avLst/>
                <a:gdLst>
                  <a:gd name="T0" fmla="*/ 0 w 3"/>
                  <a:gd name="T1" fmla="*/ 20 h 20"/>
                  <a:gd name="T2" fmla="*/ 0 w 3"/>
                  <a:gd name="T3" fmla="*/ 13 h 20"/>
                  <a:gd name="T4" fmla="*/ 1 w 3"/>
                  <a:gd name="T5" fmla="*/ 10 h 20"/>
                  <a:gd name="T6" fmla="*/ 3 w 3"/>
                  <a:gd name="T7" fmla="*/ 7 h 20"/>
                  <a:gd name="T8" fmla="*/ 3 w 3"/>
                  <a:gd name="T9" fmla="*/ 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0" y="20"/>
                    </a:moveTo>
                    <a:lnTo>
                      <a:pt x="0" y="13"/>
                    </a:lnTo>
                    <a:lnTo>
                      <a:pt x="1" y="10"/>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6" name="Freeform 1293"/>
              <p:cNvSpPr>
                <a:spLocks/>
              </p:cNvSpPr>
              <p:nvPr/>
            </p:nvSpPr>
            <p:spPr bwMode="auto">
              <a:xfrm>
                <a:off x="1594" y="3097"/>
                <a:ext cx="3" cy="40"/>
              </a:xfrm>
              <a:custGeom>
                <a:avLst/>
                <a:gdLst>
                  <a:gd name="T0" fmla="*/ 0 w 3"/>
                  <a:gd name="T1" fmla="*/ 40 h 40"/>
                  <a:gd name="T2" fmla="*/ 0 w 3"/>
                  <a:gd name="T3" fmla="*/ 30 h 40"/>
                  <a:gd name="T4" fmla="*/ 1 w 3"/>
                  <a:gd name="T5" fmla="*/ 17 h 40"/>
                  <a:gd name="T6" fmla="*/ 3 w 3"/>
                  <a:gd name="T7" fmla="*/ 4 h 40"/>
                  <a:gd name="T8" fmla="*/ 3 w 3"/>
                  <a:gd name="T9" fmla="*/ 0 h 40"/>
                  <a:gd name="T10" fmla="*/ 3 w 3"/>
                  <a:gd name="T11" fmla="*/ 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40"/>
                    </a:moveTo>
                    <a:lnTo>
                      <a:pt x="0" y="30"/>
                    </a:lnTo>
                    <a:lnTo>
                      <a:pt x="1" y="1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7" name="Freeform 1294"/>
              <p:cNvSpPr>
                <a:spLocks/>
              </p:cNvSpPr>
              <p:nvPr/>
            </p:nvSpPr>
            <p:spPr bwMode="auto">
              <a:xfrm>
                <a:off x="1597" y="3097"/>
                <a:ext cx="2" cy="40"/>
              </a:xfrm>
              <a:custGeom>
                <a:avLst/>
                <a:gdLst>
                  <a:gd name="T0" fmla="*/ 0 w 2"/>
                  <a:gd name="T1" fmla="*/ 0 h 40"/>
                  <a:gd name="T2" fmla="*/ 0 w 2"/>
                  <a:gd name="T3" fmla="*/ 0 h 40"/>
                  <a:gd name="T4" fmla="*/ 0 w 2"/>
                  <a:gd name="T5" fmla="*/ 4 h 40"/>
                  <a:gd name="T6" fmla="*/ 1 w 2"/>
                  <a:gd name="T7" fmla="*/ 17 h 40"/>
                  <a:gd name="T8" fmla="*/ 1 w 2"/>
                  <a:gd name="T9" fmla="*/ 30 h 40"/>
                  <a:gd name="T10" fmla="*/ 2 w 2"/>
                  <a:gd name="T11" fmla="*/ 40 h 40"/>
                  <a:gd name="T12" fmla="*/ 0 60000 65536"/>
                  <a:gd name="T13" fmla="*/ 0 60000 65536"/>
                  <a:gd name="T14" fmla="*/ 0 60000 65536"/>
                  <a:gd name="T15" fmla="*/ 0 60000 65536"/>
                  <a:gd name="T16" fmla="*/ 0 60000 65536"/>
                  <a:gd name="T17" fmla="*/ 0 60000 65536"/>
                  <a:gd name="T18" fmla="*/ 0 w 2"/>
                  <a:gd name="T19" fmla="*/ 0 h 40"/>
                  <a:gd name="T20" fmla="*/ 2 w 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 h="40">
                    <a:moveTo>
                      <a:pt x="0" y="0"/>
                    </a:moveTo>
                    <a:lnTo>
                      <a:pt x="0" y="0"/>
                    </a:lnTo>
                    <a:lnTo>
                      <a:pt x="0" y="4"/>
                    </a:lnTo>
                    <a:lnTo>
                      <a:pt x="1" y="17"/>
                    </a:lnTo>
                    <a:lnTo>
                      <a:pt x="1" y="30"/>
                    </a:lnTo>
                    <a:lnTo>
                      <a:pt x="2"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8" name="Freeform 1295"/>
              <p:cNvSpPr>
                <a:spLocks/>
              </p:cNvSpPr>
              <p:nvPr/>
            </p:nvSpPr>
            <p:spPr bwMode="auto">
              <a:xfrm>
                <a:off x="1599" y="3137"/>
                <a:ext cx="5" cy="26"/>
              </a:xfrm>
              <a:custGeom>
                <a:avLst/>
                <a:gdLst>
                  <a:gd name="T0" fmla="*/ 0 w 5"/>
                  <a:gd name="T1" fmla="*/ 0 h 26"/>
                  <a:gd name="T2" fmla="*/ 2 w 5"/>
                  <a:gd name="T3" fmla="*/ 13 h 26"/>
                  <a:gd name="T4" fmla="*/ 5 w 5"/>
                  <a:gd name="T5" fmla="*/ 26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0"/>
                    </a:moveTo>
                    <a:lnTo>
                      <a:pt x="2" y="13"/>
                    </a:lnTo>
                    <a:lnTo>
                      <a:pt x="5"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49" name="Freeform 1296"/>
              <p:cNvSpPr>
                <a:spLocks/>
              </p:cNvSpPr>
              <p:nvPr/>
            </p:nvSpPr>
            <p:spPr bwMode="auto">
              <a:xfrm>
                <a:off x="1604" y="3163"/>
                <a:ext cx="3" cy="37"/>
              </a:xfrm>
              <a:custGeom>
                <a:avLst/>
                <a:gdLst>
                  <a:gd name="T0" fmla="*/ 0 w 3"/>
                  <a:gd name="T1" fmla="*/ 0 h 37"/>
                  <a:gd name="T2" fmla="*/ 1 w 3"/>
                  <a:gd name="T3" fmla="*/ 17 h 37"/>
                  <a:gd name="T4" fmla="*/ 3 w 3"/>
                  <a:gd name="T5" fmla="*/ 37 h 37"/>
                  <a:gd name="T6" fmla="*/ 0 60000 65536"/>
                  <a:gd name="T7" fmla="*/ 0 60000 65536"/>
                  <a:gd name="T8" fmla="*/ 0 60000 65536"/>
                  <a:gd name="T9" fmla="*/ 0 w 3"/>
                  <a:gd name="T10" fmla="*/ 0 h 37"/>
                  <a:gd name="T11" fmla="*/ 3 w 3"/>
                  <a:gd name="T12" fmla="*/ 37 h 37"/>
                </a:gdLst>
                <a:ahLst/>
                <a:cxnLst>
                  <a:cxn ang="T6">
                    <a:pos x="T0" y="T1"/>
                  </a:cxn>
                  <a:cxn ang="T7">
                    <a:pos x="T2" y="T3"/>
                  </a:cxn>
                  <a:cxn ang="T8">
                    <a:pos x="T4" y="T5"/>
                  </a:cxn>
                </a:cxnLst>
                <a:rect l="T9" t="T10" r="T11" b="T12"/>
                <a:pathLst>
                  <a:path w="3" h="37">
                    <a:moveTo>
                      <a:pt x="0" y="0"/>
                    </a:moveTo>
                    <a:lnTo>
                      <a:pt x="1" y="17"/>
                    </a:lnTo>
                    <a:lnTo>
                      <a:pt x="3" y="3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0" name="Freeform 1297"/>
              <p:cNvSpPr>
                <a:spLocks/>
              </p:cNvSpPr>
              <p:nvPr/>
            </p:nvSpPr>
            <p:spPr bwMode="auto">
              <a:xfrm>
                <a:off x="1607" y="3200"/>
                <a:ext cx="2" cy="56"/>
              </a:xfrm>
              <a:custGeom>
                <a:avLst/>
                <a:gdLst>
                  <a:gd name="T0" fmla="*/ 0 w 2"/>
                  <a:gd name="T1" fmla="*/ 0 h 56"/>
                  <a:gd name="T2" fmla="*/ 0 w 2"/>
                  <a:gd name="T3" fmla="*/ 7 h 56"/>
                  <a:gd name="T4" fmla="*/ 0 w 2"/>
                  <a:gd name="T5" fmla="*/ 16 h 56"/>
                  <a:gd name="T6" fmla="*/ 1 w 2"/>
                  <a:gd name="T7" fmla="*/ 33 h 56"/>
                  <a:gd name="T8" fmla="*/ 2 w 2"/>
                  <a:gd name="T9" fmla="*/ 50 h 56"/>
                  <a:gd name="T10" fmla="*/ 2 w 2"/>
                  <a:gd name="T11" fmla="*/ 56 h 56"/>
                  <a:gd name="T12" fmla="*/ 2 w 2"/>
                  <a:gd name="T13" fmla="*/ 56 h 56"/>
                  <a:gd name="T14" fmla="*/ 0 60000 65536"/>
                  <a:gd name="T15" fmla="*/ 0 60000 65536"/>
                  <a:gd name="T16" fmla="*/ 0 60000 65536"/>
                  <a:gd name="T17" fmla="*/ 0 60000 65536"/>
                  <a:gd name="T18" fmla="*/ 0 60000 65536"/>
                  <a:gd name="T19" fmla="*/ 0 60000 65536"/>
                  <a:gd name="T20" fmla="*/ 0 60000 65536"/>
                  <a:gd name="T21" fmla="*/ 0 w 2"/>
                  <a:gd name="T22" fmla="*/ 0 h 56"/>
                  <a:gd name="T23" fmla="*/ 2 w 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6">
                    <a:moveTo>
                      <a:pt x="0" y="0"/>
                    </a:moveTo>
                    <a:lnTo>
                      <a:pt x="0" y="7"/>
                    </a:lnTo>
                    <a:lnTo>
                      <a:pt x="0" y="16"/>
                    </a:lnTo>
                    <a:lnTo>
                      <a:pt x="1" y="33"/>
                    </a:lnTo>
                    <a:lnTo>
                      <a:pt x="2" y="50"/>
                    </a:lnTo>
                    <a:lnTo>
                      <a:pt x="2"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1" name="Freeform 1298"/>
              <p:cNvSpPr>
                <a:spLocks/>
              </p:cNvSpPr>
              <p:nvPr/>
            </p:nvSpPr>
            <p:spPr bwMode="auto">
              <a:xfrm>
                <a:off x="1609" y="3190"/>
                <a:ext cx="3" cy="66"/>
              </a:xfrm>
              <a:custGeom>
                <a:avLst/>
                <a:gdLst>
                  <a:gd name="T0" fmla="*/ 0 w 3"/>
                  <a:gd name="T1" fmla="*/ 66 h 66"/>
                  <a:gd name="T2" fmla="*/ 0 w 3"/>
                  <a:gd name="T3" fmla="*/ 63 h 66"/>
                  <a:gd name="T4" fmla="*/ 0 w 3"/>
                  <a:gd name="T5" fmla="*/ 56 h 66"/>
                  <a:gd name="T6" fmla="*/ 2 w 3"/>
                  <a:gd name="T7" fmla="*/ 50 h 66"/>
                  <a:gd name="T8" fmla="*/ 2 w 3"/>
                  <a:gd name="T9" fmla="*/ 40 h 66"/>
                  <a:gd name="T10" fmla="*/ 3 w 3"/>
                  <a:gd name="T11" fmla="*/ 17 h 66"/>
                  <a:gd name="T12" fmla="*/ 3 w 3"/>
                  <a:gd name="T13" fmla="*/ 7 h 66"/>
                  <a:gd name="T14" fmla="*/ 3 w 3"/>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6"/>
                  <a:gd name="T26" fmla="*/ 3 w 3"/>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6">
                    <a:moveTo>
                      <a:pt x="0" y="66"/>
                    </a:moveTo>
                    <a:lnTo>
                      <a:pt x="0" y="63"/>
                    </a:lnTo>
                    <a:lnTo>
                      <a:pt x="0" y="56"/>
                    </a:lnTo>
                    <a:lnTo>
                      <a:pt x="2" y="50"/>
                    </a:lnTo>
                    <a:lnTo>
                      <a:pt x="2" y="40"/>
                    </a:lnTo>
                    <a:lnTo>
                      <a:pt x="3"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2" name="Freeform 1299"/>
              <p:cNvSpPr>
                <a:spLocks/>
              </p:cNvSpPr>
              <p:nvPr/>
            </p:nvSpPr>
            <p:spPr bwMode="auto">
              <a:xfrm>
                <a:off x="1612" y="3163"/>
                <a:ext cx="3" cy="27"/>
              </a:xfrm>
              <a:custGeom>
                <a:avLst/>
                <a:gdLst>
                  <a:gd name="T0" fmla="*/ 0 w 3"/>
                  <a:gd name="T1" fmla="*/ 27 h 27"/>
                  <a:gd name="T2" fmla="*/ 0 w 3"/>
                  <a:gd name="T3" fmla="*/ 17 h 27"/>
                  <a:gd name="T4" fmla="*/ 2 w 3"/>
                  <a:gd name="T5" fmla="*/ 10 h 27"/>
                  <a:gd name="T6" fmla="*/ 3 w 3"/>
                  <a:gd name="T7" fmla="*/ 0 h 27"/>
                  <a:gd name="T8" fmla="*/ 0 60000 65536"/>
                  <a:gd name="T9" fmla="*/ 0 60000 65536"/>
                  <a:gd name="T10" fmla="*/ 0 60000 65536"/>
                  <a:gd name="T11" fmla="*/ 0 60000 65536"/>
                  <a:gd name="T12" fmla="*/ 0 w 3"/>
                  <a:gd name="T13" fmla="*/ 0 h 27"/>
                  <a:gd name="T14" fmla="*/ 3 w 3"/>
                  <a:gd name="T15" fmla="*/ 27 h 27"/>
                </a:gdLst>
                <a:ahLst/>
                <a:cxnLst>
                  <a:cxn ang="T8">
                    <a:pos x="T0" y="T1"/>
                  </a:cxn>
                  <a:cxn ang="T9">
                    <a:pos x="T2" y="T3"/>
                  </a:cxn>
                  <a:cxn ang="T10">
                    <a:pos x="T4" y="T5"/>
                  </a:cxn>
                  <a:cxn ang="T11">
                    <a:pos x="T6" y="T7"/>
                  </a:cxn>
                </a:cxnLst>
                <a:rect l="T12" t="T13" r="T14" b="T15"/>
                <a:pathLst>
                  <a:path w="3" h="27">
                    <a:moveTo>
                      <a:pt x="0" y="27"/>
                    </a:moveTo>
                    <a:lnTo>
                      <a:pt x="0" y="17"/>
                    </a:ln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3" name="Freeform 1300"/>
              <p:cNvSpPr>
                <a:spLocks/>
              </p:cNvSpPr>
              <p:nvPr/>
            </p:nvSpPr>
            <p:spPr bwMode="auto">
              <a:xfrm>
                <a:off x="1615" y="3137"/>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4" name="Freeform 1301"/>
              <p:cNvSpPr>
                <a:spLocks/>
              </p:cNvSpPr>
              <p:nvPr/>
            </p:nvSpPr>
            <p:spPr bwMode="auto">
              <a:xfrm>
                <a:off x="1618" y="3091"/>
                <a:ext cx="3" cy="46"/>
              </a:xfrm>
              <a:custGeom>
                <a:avLst/>
                <a:gdLst>
                  <a:gd name="T0" fmla="*/ 0 w 3"/>
                  <a:gd name="T1" fmla="*/ 46 h 46"/>
                  <a:gd name="T2" fmla="*/ 0 w 3"/>
                  <a:gd name="T3" fmla="*/ 33 h 46"/>
                  <a:gd name="T4" fmla="*/ 1 w 3"/>
                  <a:gd name="T5" fmla="*/ 20 h 46"/>
                  <a:gd name="T6" fmla="*/ 1 w 3"/>
                  <a:gd name="T7" fmla="*/ 6 h 46"/>
                  <a:gd name="T8" fmla="*/ 3 w 3"/>
                  <a:gd name="T9" fmla="*/ 0 h 46"/>
                  <a:gd name="T10" fmla="*/ 3 w 3"/>
                  <a:gd name="T11" fmla="*/ 0 h 46"/>
                  <a:gd name="T12" fmla="*/ 0 60000 65536"/>
                  <a:gd name="T13" fmla="*/ 0 60000 65536"/>
                  <a:gd name="T14" fmla="*/ 0 60000 65536"/>
                  <a:gd name="T15" fmla="*/ 0 60000 65536"/>
                  <a:gd name="T16" fmla="*/ 0 60000 65536"/>
                  <a:gd name="T17" fmla="*/ 0 60000 65536"/>
                  <a:gd name="T18" fmla="*/ 0 w 3"/>
                  <a:gd name="T19" fmla="*/ 0 h 46"/>
                  <a:gd name="T20" fmla="*/ 3 w 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 h="46">
                    <a:moveTo>
                      <a:pt x="0" y="46"/>
                    </a:moveTo>
                    <a:lnTo>
                      <a:pt x="0" y="33"/>
                    </a:lnTo>
                    <a:lnTo>
                      <a:pt x="1" y="20"/>
                    </a:lnTo>
                    <a:lnTo>
                      <a:pt x="1"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5" name="Freeform 1302"/>
              <p:cNvSpPr>
                <a:spLocks/>
              </p:cNvSpPr>
              <p:nvPr/>
            </p:nvSpPr>
            <p:spPr bwMode="auto">
              <a:xfrm>
                <a:off x="1621" y="3091"/>
                <a:ext cx="4" cy="46"/>
              </a:xfrm>
              <a:custGeom>
                <a:avLst/>
                <a:gdLst>
                  <a:gd name="T0" fmla="*/ 0 w 4"/>
                  <a:gd name="T1" fmla="*/ 0 h 46"/>
                  <a:gd name="T2" fmla="*/ 0 w 4"/>
                  <a:gd name="T3" fmla="*/ 0 h 46"/>
                  <a:gd name="T4" fmla="*/ 1 w 4"/>
                  <a:gd name="T5" fmla="*/ 6 h 46"/>
                  <a:gd name="T6" fmla="*/ 1 w 4"/>
                  <a:gd name="T7" fmla="*/ 20 h 46"/>
                  <a:gd name="T8" fmla="*/ 3 w 4"/>
                  <a:gd name="T9" fmla="*/ 33 h 46"/>
                  <a:gd name="T10" fmla="*/ 4 w 4"/>
                  <a:gd name="T11" fmla="*/ 46 h 46"/>
                  <a:gd name="T12" fmla="*/ 0 60000 65536"/>
                  <a:gd name="T13" fmla="*/ 0 60000 65536"/>
                  <a:gd name="T14" fmla="*/ 0 60000 65536"/>
                  <a:gd name="T15" fmla="*/ 0 60000 65536"/>
                  <a:gd name="T16" fmla="*/ 0 60000 65536"/>
                  <a:gd name="T17" fmla="*/ 0 60000 65536"/>
                  <a:gd name="T18" fmla="*/ 0 w 4"/>
                  <a:gd name="T19" fmla="*/ 0 h 46"/>
                  <a:gd name="T20" fmla="*/ 4 w 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 h="46">
                    <a:moveTo>
                      <a:pt x="0" y="0"/>
                    </a:moveTo>
                    <a:lnTo>
                      <a:pt x="0" y="0"/>
                    </a:lnTo>
                    <a:lnTo>
                      <a:pt x="1" y="6"/>
                    </a:lnTo>
                    <a:lnTo>
                      <a:pt x="1" y="20"/>
                    </a:lnTo>
                    <a:lnTo>
                      <a:pt x="3" y="33"/>
                    </a:lnTo>
                    <a:lnTo>
                      <a:pt x="4"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6" name="Freeform 1303"/>
              <p:cNvSpPr>
                <a:spLocks/>
              </p:cNvSpPr>
              <p:nvPr/>
            </p:nvSpPr>
            <p:spPr bwMode="auto">
              <a:xfrm>
                <a:off x="1625" y="3137"/>
                <a:ext cx="3" cy="26"/>
              </a:xfrm>
              <a:custGeom>
                <a:avLst/>
                <a:gdLst>
                  <a:gd name="T0" fmla="*/ 0 w 3"/>
                  <a:gd name="T1" fmla="*/ 0 h 26"/>
                  <a:gd name="T2" fmla="*/ 2 w 3"/>
                  <a:gd name="T3" fmla="*/ 13 h 26"/>
                  <a:gd name="T4" fmla="*/ 3 w 3"/>
                  <a:gd name="T5" fmla="*/ 26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0"/>
                    </a:moveTo>
                    <a:lnTo>
                      <a:pt x="2" y="1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7" name="Freeform 1304"/>
              <p:cNvSpPr>
                <a:spLocks/>
              </p:cNvSpPr>
              <p:nvPr/>
            </p:nvSpPr>
            <p:spPr bwMode="auto">
              <a:xfrm>
                <a:off x="1628" y="3163"/>
                <a:ext cx="3" cy="27"/>
              </a:xfrm>
              <a:custGeom>
                <a:avLst/>
                <a:gdLst>
                  <a:gd name="T0" fmla="*/ 0 w 3"/>
                  <a:gd name="T1" fmla="*/ 0 h 27"/>
                  <a:gd name="T2" fmla="*/ 1 w 3"/>
                  <a:gd name="T3" fmla="*/ 14 h 27"/>
                  <a:gd name="T4" fmla="*/ 3 w 3"/>
                  <a:gd name="T5" fmla="*/ 27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0"/>
                    </a:moveTo>
                    <a:lnTo>
                      <a:pt x="1" y="1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8" name="Freeform 1305"/>
              <p:cNvSpPr>
                <a:spLocks/>
              </p:cNvSpPr>
              <p:nvPr/>
            </p:nvSpPr>
            <p:spPr bwMode="auto">
              <a:xfrm>
                <a:off x="1631" y="3190"/>
                <a:ext cx="3" cy="36"/>
              </a:xfrm>
              <a:custGeom>
                <a:avLst/>
                <a:gdLst>
                  <a:gd name="T0" fmla="*/ 0 w 3"/>
                  <a:gd name="T1" fmla="*/ 0 h 36"/>
                  <a:gd name="T2" fmla="*/ 0 w 3"/>
                  <a:gd name="T3" fmla="*/ 10 h 36"/>
                  <a:gd name="T4" fmla="*/ 1 w 3"/>
                  <a:gd name="T5" fmla="*/ 23 h 36"/>
                  <a:gd name="T6" fmla="*/ 3 w 3"/>
                  <a:gd name="T7" fmla="*/ 33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0" y="10"/>
                    </a:lnTo>
                    <a:lnTo>
                      <a:pt x="1" y="23"/>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59" name="Freeform 1306"/>
              <p:cNvSpPr>
                <a:spLocks/>
              </p:cNvSpPr>
              <p:nvPr/>
            </p:nvSpPr>
            <p:spPr bwMode="auto">
              <a:xfrm>
                <a:off x="1634" y="3190"/>
                <a:ext cx="3" cy="36"/>
              </a:xfrm>
              <a:custGeom>
                <a:avLst/>
                <a:gdLst>
                  <a:gd name="T0" fmla="*/ 0 w 3"/>
                  <a:gd name="T1" fmla="*/ 36 h 36"/>
                  <a:gd name="T2" fmla="*/ 0 w 3"/>
                  <a:gd name="T3" fmla="*/ 33 h 36"/>
                  <a:gd name="T4" fmla="*/ 1 w 3"/>
                  <a:gd name="T5" fmla="*/ 23 h 36"/>
                  <a:gd name="T6" fmla="*/ 3 w 3"/>
                  <a:gd name="T7" fmla="*/ 10 h 36"/>
                  <a:gd name="T8" fmla="*/ 3 w 3"/>
                  <a:gd name="T9" fmla="*/ 0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36"/>
                    </a:move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0" name="Freeform 1307"/>
              <p:cNvSpPr>
                <a:spLocks/>
              </p:cNvSpPr>
              <p:nvPr/>
            </p:nvSpPr>
            <p:spPr bwMode="auto">
              <a:xfrm>
                <a:off x="1637" y="3163"/>
                <a:ext cx="2" cy="27"/>
              </a:xfrm>
              <a:custGeom>
                <a:avLst/>
                <a:gdLst>
                  <a:gd name="T0" fmla="*/ 0 w 2"/>
                  <a:gd name="T1" fmla="*/ 27 h 27"/>
                  <a:gd name="T2" fmla="*/ 1 w 2"/>
                  <a:gd name="T3" fmla="*/ 14 h 27"/>
                  <a:gd name="T4" fmla="*/ 2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27"/>
                    </a:move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1" name="Freeform 1308"/>
              <p:cNvSpPr>
                <a:spLocks/>
              </p:cNvSpPr>
              <p:nvPr/>
            </p:nvSpPr>
            <p:spPr bwMode="auto">
              <a:xfrm>
                <a:off x="1639" y="3137"/>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2" name="Freeform 1309"/>
              <p:cNvSpPr>
                <a:spLocks/>
              </p:cNvSpPr>
              <p:nvPr/>
            </p:nvSpPr>
            <p:spPr bwMode="auto">
              <a:xfrm>
                <a:off x="1642" y="3097"/>
                <a:ext cx="4" cy="40"/>
              </a:xfrm>
              <a:custGeom>
                <a:avLst/>
                <a:gdLst>
                  <a:gd name="T0" fmla="*/ 0 w 4"/>
                  <a:gd name="T1" fmla="*/ 40 h 40"/>
                  <a:gd name="T2" fmla="*/ 2 w 4"/>
                  <a:gd name="T3" fmla="*/ 30 h 40"/>
                  <a:gd name="T4" fmla="*/ 2 w 4"/>
                  <a:gd name="T5" fmla="*/ 17 h 40"/>
                  <a:gd name="T6" fmla="*/ 3 w 4"/>
                  <a:gd name="T7" fmla="*/ 7 h 40"/>
                  <a:gd name="T8" fmla="*/ 4 w 4"/>
                  <a:gd name="T9" fmla="*/ 0 h 40"/>
                  <a:gd name="T10" fmla="*/ 4 w 4"/>
                  <a:gd name="T11" fmla="*/ 0 h 40"/>
                  <a:gd name="T12" fmla="*/ 0 60000 65536"/>
                  <a:gd name="T13" fmla="*/ 0 60000 65536"/>
                  <a:gd name="T14" fmla="*/ 0 60000 65536"/>
                  <a:gd name="T15" fmla="*/ 0 60000 65536"/>
                  <a:gd name="T16" fmla="*/ 0 60000 65536"/>
                  <a:gd name="T17" fmla="*/ 0 60000 65536"/>
                  <a:gd name="T18" fmla="*/ 0 w 4"/>
                  <a:gd name="T19" fmla="*/ 0 h 40"/>
                  <a:gd name="T20" fmla="*/ 4 w 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 h="40">
                    <a:moveTo>
                      <a:pt x="0" y="40"/>
                    </a:moveTo>
                    <a:lnTo>
                      <a:pt x="2" y="30"/>
                    </a:lnTo>
                    <a:lnTo>
                      <a:pt x="2" y="17"/>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3" name="Freeform 1310"/>
              <p:cNvSpPr>
                <a:spLocks/>
              </p:cNvSpPr>
              <p:nvPr/>
            </p:nvSpPr>
            <p:spPr bwMode="auto">
              <a:xfrm>
                <a:off x="1646" y="3097"/>
                <a:ext cx="3" cy="33"/>
              </a:xfrm>
              <a:custGeom>
                <a:avLst/>
                <a:gdLst>
                  <a:gd name="T0" fmla="*/ 0 w 3"/>
                  <a:gd name="T1" fmla="*/ 0 h 33"/>
                  <a:gd name="T2" fmla="*/ 2 w 3"/>
                  <a:gd name="T3" fmla="*/ 4 h 33"/>
                  <a:gd name="T4" fmla="*/ 2 w 3"/>
                  <a:gd name="T5" fmla="*/ 10 h 33"/>
                  <a:gd name="T6" fmla="*/ 3 w 3"/>
                  <a:gd name="T7" fmla="*/ 20 h 33"/>
                  <a:gd name="T8" fmla="*/ 3 w 3"/>
                  <a:gd name="T9" fmla="*/ 33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0"/>
                    </a:moveTo>
                    <a:lnTo>
                      <a:pt x="2" y="4"/>
                    </a:lnTo>
                    <a:lnTo>
                      <a:pt x="2" y="10"/>
                    </a:lnTo>
                    <a:lnTo>
                      <a:pt x="3" y="20"/>
                    </a:lnTo>
                    <a:lnTo>
                      <a:pt x="3"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4" name="Freeform 1311"/>
              <p:cNvSpPr>
                <a:spLocks/>
              </p:cNvSpPr>
              <p:nvPr/>
            </p:nvSpPr>
            <p:spPr bwMode="auto">
              <a:xfrm>
                <a:off x="1649" y="3130"/>
                <a:ext cx="3" cy="67"/>
              </a:xfrm>
              <a:custGeom>
                <a:avLst/>
                <a:gdLst>
                  <a:gd name="T0" fmla="*/ 0 w 3"/>
                  <a:gd name="T1" fmla="*/ 0 h 67"/>
                  <a:gd name="T2" fmla="*/ 0 w 3"/>
                  <a:gd name="T3" fmla="*/ 14 h 67"/>
                  <a:gd name="T4" fmla="*/ 2 w 3"/>
                  <a:gd name="T5" fmla="*/ 33 h 67"/>
                  <a:gd name="T6" fmla="*/ 3 w 3"/>
                  <a:gd name="T7" fmla="*/ 50 h 67"/>
                  <a:gd name="T8" fmla="*/ 3 w 3"/>
                  <a:gd name="T9" fmla="*/ 67 h 67"/>
                  <a:gd name="T10" fmla="*/ 0 60000 65536"/>
                  <a:gd name="T11" fmla="*/ 0 60000 65536"/>
                  <a:gd name="T12" fmla="*/ 0 60000 65536"/>
                  <a:gd name="T13" fmla="*/ 0 60000 65536"/>
                  <a:gd name="T14" fmla="*/ 0 60000 65536"/>
                  <a:gd name="T15" fmla="*/ 0 w 3"/>
                  <a:gd name="T16" fmla="*/ 0 h 67"/>
                  <a:gd name="T17" fmla="*/ 3 w 3"/>
                  <a:gd name="T18" fmla="*/ 67 h 67"/>
                </a:gdLst>
                <a:ahLst/>
                <a:cxnLst>
                  <a:cxn ang="T10">
                    <a:pos x="T0" y="T1"/>
                  </a:cxn>
                  <a:cxn ang="T11">
                    <a:pos x="T2" y="T3"/>
                  </a:cxn>
                  <a:cxn ang="T12">
                    <a:pos x="T4" y="T5"/>
                  </a:cxn>
                  <a:cxn ang="T13">
                    <a:pos x="T6" y="T7"/>
                  </a:cxn>
                  <a:cxn ang="T14">
                    <a:pos x="T8" y="T9"/>
                  </a:cxn>
                </a:cxnLst>
                <a:rect l="T15" t="T16" r="T17" b="T18"/>
                <a:pathLst>
                  <a:path w="3" h="67">
                    <a:moveTo>
                      <a:pt x="0" y="0"/>
                    </a:moveTo>
                    <a:lnTo>
                      <a:pt x="0" y="14"/>
                    </a:lnTo>
                    <a:lnTo>
                      <a:pt x="2" y="33"/>
                    </a:lnTo>
                    <a:lnTo>
                      <a:pt x="3" y="50"/>
                    </a:lnTo>
                    <a:lnTo>
                      <a:pt x="3" y="6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5" name="Freeform 1312"/>
              <p:cNvSpPr>
                <a:spLocks/>
              </p:cNvSpPr>
              <p:nvPr/>
            </p:nvSpPr>
            <p:spPr bwMode="auto">
              <a:xfrm>
                <a:off x="1652" y="3197"/>
                <a:ext cx="3" cy="59"/>
              </a:xfrm>
              <a:custGeom>
                <a:avLst/>
                <a:gdLst>
                  <a:gd name="T0" fmla="*/ 0 w 3"/>
                  <a:gd name="T1" fmla="*/ 0 h 59"/>
                  <a:gd name="T2" fmla="*/ 0 w 3"/>
                  <a:gd name="T3" fmla="*/ 16 h 59"/>
                  <a:gd name="T4" fmla="*/ 2 w 3"/>
                  <a:gd name="T5" fmla="*/ 36 h 59"/>
                  <a:gd name="T6" fmla="*/ 3 w 3"/>
                  <a:gd name="T7" fmla="*/ 53 h 59"/>
                  <a:gd name="T8" fmla="*/ 3 w 3"/>
                  <a:gd name="T9" fmla="*/ 56 h 59"/>
                  <a:gd name="T10" fmla="*/ 3 w 3"/>
                  <a:gd name="T11" fmla="*/ 59 h 59"/>
                  <a:gd name="T12" fmla="*/ 0 60000 65536"/>
                  <a:gd name="T13" fmla="*/ 0 60000 65536"/>
                  <a:gd name="T14" fmla="*/ 0 60000 65536"/>
                  <a:gd name="T15" fmla="*/ 0 60000 65536"/>
                  <a:gd name="T16" fmla="*/ 0 60000 65536"/>
                  <a:gd name="T17" fmla="*/ 0 60000 65536"/>
                  <a:gd name="T18" fmla="*/ 0 w 3"/>
                  <a:gd name="T19" fmla="*/ 0 h 59"/>
                  <a:gd name="T20" fmla="*/ 3 w 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 h="59">
                    <a:moveTo>
                      <a:pt x="0" y="0"/>
                    </a:moveTo>
                    <a:lnTo>
                      <a:pt x="0" y="16"/>
                    </a:lnTo>
                    <a:lnTo>
                      <a:pt x="2" y="36"/>
                    </a:lnTo>
                    <a:lnTo>
                      <a:pt x="3" y="53"/>
                    </a:lnTo>
                    <a:lnTo>
                      <a:pt x="3" y="56"/>
                    </a:lnTo>
                    <a:lnTo>
                      <a:pt x="3" y="5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6" name="Freeform 1313"/>
              <p:cNvSpPr>
                <a:spLocks/>
              </p:cNvSpPr>
              <p:nvPr/>
            </p:nvSpPr>
            <p:spPr bwMode="auto">
              <a:xfrm>
                <a:off x="1655" y="3220"/>
                <a:ext cx="3" cy="36"/>
              </a:xfrm>
              <a:custGeom>
                <a:avLst/>
                <a:gdLst>
                  <a:gd name="T0" fmla="*/ 0 w 3"/>
                  <a:gd name="T1" fmla="*/ 36 h 36"/>
                  <a:gd name="T2" fmla="*/ 0 w 3"/>
                  <a:gd name="T3" fmla="*/ 36 h 36"/>
                  <a:gd name="T4" fmla="*/ 0 w 3"/>
                  <a:gd name="T5" fmla="*/ 33 h 36"/>
                  <a:gd name="T6" fmla="*/ 1 w 3"/>
                  <a:gd name="T7" fmla="*/ 23 h 36"/>
                  <a:gd name="T8" fmla="*/ 3 w 3"/>
                  <a:gd name="T9" fmla="*/ 10 h 36"/>
                  <a:gd name="T10" fmla="*/ 3 w 3"/>
                  <a:gd name="T11" fmla="*/ 0 h 36"/>
                  <a:gd name="T12" fmla="*/ 0 60000 65536"/>
                  <a:gd name="T13" fmla="*/ 0 60000 65536"/>
                  <a:gd name="T14" fmla="*/ 0 60000 65536"/>
                  <a:gd name="T15" fmla="*/ 0 60000 65536"/>
                  <a:gd name="T16" fmla="*/ 0 60000 65536"/>
                  <a:gd name="T17" fmla="*/ 0 60000 65536"/>
                  <a:gd name="T18" fmla="*/ 0 w 3"/>
                  <a:gd name="T19" fmla="*/ 0 h 36"/>
                  <a:gd name="T20" fmla="*/ 3 w 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 h="36">
                    <a:moveTo>
                      <a:pt x="0" y="36"/>
                    </a:moveTo>
                    <a:lnTo>
                      <a:pt x="0" y="36"/>
                    </a:ln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67" name="Line 1314"/>
              <p:cNvSpPr>
                <a:spLocks noChangeShapeType="1"/>
              </p:cNvSpPr>
              <p:nvPr/>
            </p:nvSpPr>
            <p:spPr bwMode="auto">
              <a:xfrm flipV="1">
                <a:off x="1658" y="3190"/>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68" name="Line 1315"/>
              <p:cNvSpPr>
                <a:spLocks noChangeShapeType="1"/>
              </p:cNvSpPr>
              <p:nvPr/>
            </p:nvSpPr>
            <p:spPr bwMode="auto">
              <a:xfrm flipV="1">
                <a:off x="1661" y="316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69" name="Line 1316"/>
              <p:cNvSpPr>
                <a:spLocks noChangeShapeType="1"/>
              </p:cNvSpPr>
              <p:nvPr/>
            </p:nvSpPr>
            <p:spPr bwMode="auto">
              <a:xfrm flipV="1">
                <a:off x="1664" y="3137"/>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70" name="Freeform 1317"/>
              <p:cNvSpPr>
                <a:spLocks/>
              </p:cNvSpPr>
              <p:nvPr/>
            </p:nvSpPr>
            <p:spPr bwMode="auto">
              <a:xfrm>
                <a:off x="1666" y="3107"/>
                <a:ext cx="5" cy="30"/>
              </a:xfrm>
              <a:custGeom>
                <a:avLst/>
                <a:gdLst>
                  <a:gd name="T0" fmla="*/ 0 w 5"/>
                  <a:gd name="T1" fmla="*/ 30 h 30"/>
                  <a:gd name="T2" fmla="*/ 2 w 5"/>
                  <a:gd name="T3" fmla="*/ 20 h 30"/>
                  <a:gd name="T4" fmla="*/ 2 w 5"/>
                  <a:gd name="T5" fmla="*/ 10 h 30"/>
                  <a:gd name="T6" fmla="*/ 3 w 5"/>
                  <a:gd name="T7" fmla="*/ 4 h 30"/>
                  <a:gd name="T8" fmla="*/ 5 w 5"/>
                  <a:gd name="T9" fmla="*/ 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30"/>
                    </a:moveTo>
                    <a:lnTo>
                      <a:pt x="2" y="20"/>
                    </a:lnTo>
                    <a:lnTo>
                      <a:pt x="2" y="10"/>
                    </a:lnTo>
                    <a:lnTo>
                      <a:pt x="3" y="4"/>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71" name="Freeform 1318"/>
              <p:cNvSpPr>
                <a:spLocks/>
              </p:cNvSpPr>
              <p:nvPr/>
            </p:nvSpPr>
            <p:spPr bwMode="auto">
              <a:xfrm>
                <a:off x="1671" y="3107"/>
                <a:ext cx="3" cy="30"/>
              </a:xfrm>
              <a:custGeom>
                <a:avLst/>
                <a:gdLst>
                  <a:gd name="T0" fmla="*/ 0 w 3"/>
                  <a:gd name="T1" fmla="*/ 0 h 30"/>
                  <a:gd name="T2" fmla="*/ 1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72" name="Line 1319"/>
              <p:cNvSpPr>
                <a:spLocks noChangeShapeType="1"/>
              </p:cNvSpPr>
              <p:nvPr/>
            </p:nvSpPr>
            <p:spPr bwMode="auto">
              <a:xfrm>
                <a:off x="1674" y="3137"/>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73" name="Line 1320"/>
              <p:cNvSpPr>
                <a:spLocks noChangeShapeType="1"/>
              </p:cNvSpPr>
              <p:nvPr/>
            </p:nvSpPr>
            <p:spPr bwMode="auto">
              <a:xfrm>
                <a:off x="1676" y="316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74" name="Freeform 1321"/>
              <p:cNvSpPr>
                <a:spLocks/>
              </p:cNvSpPr>
              <p:nvPr/>
            </p:nvSpPr>
            <p:spPr bwMode="auto">
              <a:xfrm>
                <a:off x="1679" y="3190"/>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75" name="Freeform 1322"/>
              <p:cNvSpPr>
                <a:spLocks/>
              </p:cNvSpPr>
              <p:nvPr/>
            </p:nvSpPr>
            <p:spPr bwMode="auto">
              <a:xfrm>
                <a:off x="1682" y="3190"/>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76" name="Line 1323"/>
              <p:cNvSpPr>
                <a:spLocks noChangeShapeType="1"/>
              </p:cNvSpPr>
              <p:nvPr/>
            </p:nvSpPr>
            <p:spPr bwMode="auto">
              <a:xfrm flipV="1">
                <a:off x="1685" y="316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77" name="Freeform 1324"/>
              <p:cNvSpPr>
                <a:spLocks/>
              </p:cNvSpPr>
              <p:nvPr/>
            </p:nvSpPr>
            <p:spPr bwMode="auto">
              <a:xfrm>
                <a:off x="1688" y="3137"/>
                <a:ext cx="4" cy="26"/>
              </a:xfrm>
              <a:custGeom>
                <a:avLst/>
                <a:gdLst>
                  <a:gd name="T0" fmla="*/ 0 w 4"/>
                  <a:gd name="T1" fmla="*/ 26 h 26"/>
                  <a:gd name="T2" fmla="*/ 1 w 4"/>
                  <a:gd name="T3" fmla="*/ 13 h 26"/>
                  <a:gd name="T4" fmla="*/ 4 w 4"/>
                  <a:gd name="T5" fmla="*/ 0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26"/>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78" name="Freeform 1325"/>
              <p:cNvSpPr>
                <a:spLocks/>
              </p:cNvSpPr>
              <p:nvPr/>
            </p:nvSpPr>
            <p:spPr bwMode="auto">
              <a:xfrm>
                <a:off x="1692" y="3107"/>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79" name="Freeform 1326"/>
              <p:cNvSpPr>
                <a:spLocks/>
              </p:cNvSpPr>
              <p:nvPr/>
            </p:nvSpPr>
            <p:spPr bwMode="auto">
              <a:xfrm>
                <a:off x="1695" y="3107"/>
                <a:ext cx="3" cy="30"/>
              </a:xfrm>
              <a:custGeom>
                <a:avLst/>
                <a:gdLst>
                  <a:gd name="T0" fmla="*/ 0 w 3"/>
                  <a:gd name="T1" fmla="*/ 0 h 30"/>
                  <a:gd name="T2" fmla="*/ 0 w 3"/>
                  <a:gd name="T3" fmla="*/ 0 h 30"/>
                  <a:gd name="T4" fmla="*/ 0 w 3"/>
                  <a:gd name="T5" fmla="*/ 4 h 30"/>
                  <a:gd name="T6" fmla="*/ 1 w 3"/>
                  <a:gd name="T7" fmla="*/ 13 h 30"/>
                  <a:gd name="T8" fmla="*/ 3 w 3"/>
                  <a:gd name="T9" fmla="*/ 27 h 30"/>
                  <a:gd name="T10" fmla="*/ 3 w 3"/>
                  <a:gd name="T11" fmla="*/ 30 h 30"/>
                  <a:gd name="T12" fmla="*/ 3 w 3"/>
                  <a:gd name="T13" fmla="*/ 3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0"/>
                    </a:moveTo>
                    <a:lnTo>
                      <a:pt x="0" y="0"/>
                    </a:lnTo>
                    <a:lnTo>
                      <a:pt x="0" y="4"/>
                    </a:lnTo>
                    <a:lnTo>
                      <a:pt x="1" y="13"/>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0" name="Freeform 1327"/>
              <p:cNvSpPr>
                <a:spLocks/>
              </p:cNvSpPr>
              <p:nvPr/>
            </p:nvSpPr>
            <p:spPr bwMode="auto">
              <a:xfrm>
                <a:off x="1698" y="3107"/>
                <a:ext cx="3" cy="30"/>
              </a:xfrm>
              <a:custGeom>
                <a:avLst/>
                <a:gdLst>
                  <a:gd name="T0" fmla="*/ 0 w 3"/>
                  <a:gd name="T1" fmla="*/ 30 h 30"/>
                  <a:gd name="T2" fmla="*/ 0 w 3"/>
                  <a:gd name="T3" fmla="*/ 30 h 30"/>
                  <a:gd name="T4" fmla="*/ 0 w 3"/>
                  <a:gd name="T5" fmla="*/ 27 h 30"/>
                  <a:gd name="T6" fmla="*/ 1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1"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1" name="Freeform 1328"/>
              <p:cNvSpPr>
                <a:spLocks/>
              </p:cNvSpPr>
              <p:nvPr/>
            </p:nvSpPr>
            <p:spPr bwMode="auto">
              <a:xfrm>
                <a:off x="1701" y="3107"/>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2" name="Line 1329"/>
              <p:cNvSpPr>
                <a:spLocks noChangeShapeType="1"/>
              </p:cNvSpPr>
              <p:nvPr/>
            </p:nvSpPr>
            <p:spPr bwMode="auto">
              <a:xfrm>
                <a:off x="1703" y="313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83" name="Line 1330"/>
              <p:cNvSpPr>
                <a:spLocks noChangeShapeType="1"/>
              </p:cNvSpPr>
              <p:nvPr/>
            </p:nvSpPr>
            <p:spPr bwMode="auto">
              <a:xfrm>
                <a:off x="1706" y="316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84" name="Freeform 1331"/>
              <p:cNvSpPr>
                <a:spLocks/>
              </p:cNvSpPr>
              <p:nvPr/>
            </p:nvSpPr>
            <p:spPr bwMode="auto">
              <a:xfrm>
                <a:off x="1709" y="3190"/>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5" name="Freeform 1332"/>
              <p:cNvSpPr>
                <a:spLocks/>
              </p:cNvSpPr>
              <p:nvPr/>
            </p:nvSpPr>
            <p:spPr bwMode="auto">
              <a:xfrm>
                <a:off x="1713" y="3190"/>
                <a:ext cx="3" cy="30"/>
              </a:xfrm>
              <a:custGeom>
                <a:avLst/>
                <a:gdLst>
                  <a:gd name="T0" fmla="*/ 0 w 3"/>
                  <a:gd name="T1" fmla="*/ 30 h 30"/>
                  <a:gd name="T2" fmla="*/ 0 w 3"/>
                  <a:gd name="T3" fmla="*/ 30 h 30"/>
                  <a:gd name="T4" fmla="*/ 2 w 3"/>
                  <a:gd name="T5" fmla="*/ 26 h 30"/>
                  <a:gd name="T6" fmla="*/ 2 w 3"/>
                  <a:gd name="T7" fmla="*/ 13 h 30"/>
                  <a:gd name="T8" fmla="*/ 3 w 3"/>
                  <a:gd name="T9" fmla="*/ 3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2" y="26"/>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6" name="Freeform 1333"/>
              <p:cNvSpPr>
                <a:spLocks/>
              </p:cNvSpPr>
              <p:nvPr/>
            </p:nvSpPr>
            <p:spPr bwMode="auto">
              <a:xfrm>
                <a:off x="1716" y="3190"/>
                <a:ext cx="3" cy="30"/>
              </a:xfrm>
              <a:custGeom>
                <a:avLst/>
                <a:gdLst>
                  <a:gd name="T0" fmla="*/ 0 w 3"/>
                  <a:gd name="T1" fmla="*/ 0 h 30"/>
                  <a:gd name="T2" fmla="*/ 0 w 3"/>
                  <a:gd name="T3" fmla="*/ 3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3"/>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7" name="Line 1334"/>
              <p:cNvSpPr>
                <a:spLocks noChangeShapeType="1"/>
              </p:cNvSpPr>
              <p:nvPr/>
            </p:nvSpPr>
            <p:spPr bwMode="auto">
              <a:xfrm>
                <a:off x="1719" y="322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88" name="Freeform 1335"/>
              <p:cNvSpPr>
                <a:spLocks/>
              </p:cNvSpPr>
              <p:nvPr/>
            </p:nvSpPr>
            <p:spPr bwMode="auto">
              <a:xfrm>
                <a:off x="1722" y="3246"/>
                <a:ext cx="3" cy="30"/>
              </a:xfrm>
              <a:custGeom>
                <a:avLst/>
                <a:gdLst>
                  <a:gd name="T0" fmla="*/ 0 w 3"/>
                  <a:gd name="T1" fmla="*/ 0 h 30"/>
                  <a:gd name="T2" fmla="*/ 0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89" name="Freeform 1336"/>
              <p:cNvSpPr>
                <a:spLocks/>
              </p:cNvSpPr>
              <p:nvPr/>
            </p:nvSpPr>
            <p:spPr bwMode="auto">
              <a:xfrm>
                <a:off x="1725" y="3246"/>
                <a:ext cx="3" cy="30"/>
              </a:xfrm>
              <a:custGeom>
                <a:avLst/>
                <a:gdLst>
                  <a:gd name="T0" fmla="*/ 0 w 3"/>
                  <a:gd name="T1" fmla="*/ 30 h 30"/>
                  <a:gd name="T2" fmla="*/ 0 w 3"/>
                  <a:gd name="T3" fmla="*/ 30 h 30"/>
                  <a:gd name="T4" fmla="*/ 0 w 3"/>
                  <a:gd name="T5" fmla="*/ 27 h 30"/>
                  <a:gd name="T6" fmla="*/ 1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1"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0" name="Freeform 1337"/>
              <p:cNvSpPr>
                <a:spLocks/>
              </p:cNvSpPr>
              <p:nvPr/>
            </p:nvSpPr>
            <p:spPr bwMode="auto">
              <a:xfrm>
                <a:off x="1728" y="3246"/>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1" name="Line 1338"/>
              <p:cNvSpPr>
                <a:spLocks noChangeShapeType="1"/>
              </p:cNvSpPr>
              <p:nvPr/>
            </p:nvSpPr>
            <p:spPr bwMode="auto">
              <a:xfrm>
                <a:off x="1730" y="3276"/>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92" name="Freeform 1339"/>
              <p:cNvSpPr>
                <a:spLocks/>
              </p:cNvSpPr>
              <p:nvPr/>
            </p:nvSpPr>
            <p:spPr bwMode="auto">
              <a:xfrm>
                <a:off x="1733" y="3302"/>
                <a:ext cx="5" cy="27"/>
              </a:xfrm>
              <a:custGeom>
                <a:avLst/>
                <a:gdLst>
                  <a:gd name="T0" fmla="*/ 0 w 5"/>
                  <a:gd name="T1" fmla="*/ 0 h 27"/>
                  <a:gd name="T2" fmla="*/ 2 w 5"/>
                  <a:gd name="T3" fmla="*/ 7 h 27"/>
                  <a:gd name="T4" fmla="*/ 2 w 5"/>
                  <a:gd name="T5" fmla="*/ 17 h 27"/>
                  <a:gd name="T6" fmla="*/ 3 w 5"/>
                  <a:gd name="T7" fmla="*/ 24 h 27"/>
                  <a:gd name="T8" fmla="*/ 5 w 5"/>
                  <a:gd name="T9" fmla="*/ 27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0" y="0"/>
                    </a:moveTo>
                    <a:lnTo>
                      <a:pt x="2" y="7"/>
                    </a:lnTo>
                    <a:lnTo>
                      <a:pt x="2" y="17"/>
                    </a:lnTo>
                    <a:lnTo>
                      <a:pt x="3" y="24"/>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3" name="Freeform 1340"/>
              <p:cNvSpPr>
                <a:spLocks/>
              </p:cNvSpPr>
              <p:nvPr/>
            </p:nvSpPr>
            <p:spPr bwMode="auto">
              <a:xfrm>
                <a:off x="1738" y="3302"/>
                <a:ext cx="2" cy="27"/>
              </a:xfrm>
              <a:custGeom>
                <a:avLst/>
                <a:gdLst>
                  <a:gd name="T0" fmla="*/ 0 w 2"/>
                  <a:gd name="T1" fmla="*/ 27 h 27"/>
                  <a:gd name="T2" fmla="*/ 1 w 2"/>
                  <a:gd name="T3" fmla="*/ 24 h 27"/>
                  <a:gd name="T4" fmla="*/ 1 w 2"/>
                  <a:gd name="T5" fmla="*/ 17 h 27"/>
                  <a:gd name="T6" fmla="*/ 2 w 2"/>
                  <a:gd name="T7" fmla="*/ 7 h 27"/>
                  <a:gd name="T8" fmla="*/ 2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1" y="24"/>
                    </a:lnTo>
                    <a:lnTo>
                      <a:pt x="1" y="17"/>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4" name="Line 1341"/>
              <p:cNvSpPr>
                <a:spLocks noChangeShapeType="1"/>
              </p:cNvSpPr>
              <p:nvPr/>
            </p:nvSpPr>
            <p:spPr bwMode="auto">
              <a:xfrm flipV="1">
                <a:off x="1740" y="3276"/>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95" name="Freeform 1342"/>
              <p:cNvSpPr>
                <a:spLocks/>
              </p:cNvSpPr>
              <p:nvPr/>
            </p:nvSpPr>
            <p:spPr bwMode="auto">
              <a:xfrm>
                <a:off x="1743" y="3246"/>
                <a:ext cx="3" cy="30"/>
              </a:xfrm>
              <a:custGeom>
                <a:avLst/>
                <a:gdLst>
                  <a:gd name="T0" fmla="*/ 0 w 3"/>
                  <a:gd name="T1" fmla="*/ 30 h 30"/>
                  <a:gd name="T2" fmla="*/ 2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6" name="Line 1343"/>
              <p:cNvSpPr>
                <a:spLocks noChangeShapeType="1"/>
              </p:cNvSpPr>
              <p:nvPr/>
            </p:nvSpPr>
            <p:spPr bwMode="auto">
              <a:xfrm flipV="1">
                <a:off x="1746" y="322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697" name="Freeform 1344"/>
              <p:cNvSpPr>
                <a:spLocks/>
              </p:cNvSpPr>
              <p:nvPr/>
            </p:nvSpPr>
            <p:spPr bwMode="auto">
              <a:xfrm>
                <a:off x="1749" y="3190"/>
                <a:ext cx="3" cy="30"/>
              </a:xfrm>
              <a:custGeom>
                <a:avLst/>
                <a:gdLst>
                  <a:gd name="T0" fmla="*/ 0 w 3"/>
                  <a:gd name="T1" fmla="*/ 30 h 30"/>
                  <a:gd name="T2" fmla="*/ 1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8" name="Freeform 1345"/>
              <p:cNvSpPr>
                <a:spLocks/>
              </p:cNvSpPr>
              <p:nvPr/>
            </p:nvSpPr>
            <p:spPr bwMode="auto">
              <a:xfrm>
                <a:off x="1752" y="3163"/>
                <a:ext cx="3" cy="27"/>
              </a:xfrm>
              <a:custGeom>
                <a:avLst/>
                <a:gdLst>
                  <a:gd name="T0" fmla="*/ 0 w 3"/>
                  <a:gd name="T1" fmla="*/ 27 h 27"/>
                  <a:gd name="T2" fmla="*/ 0 w 3"/>
                  <a:gd name="T3" fmla="*/ 20 h 27"/>
                  <a:gd name="T4" fmla="*/ 1 w 3"/>
                  <a:gd name="T5" fmla="*/ 10 h 27"/>
                  <a:gd name="T6" fmla="*/ 1 w 3"/>
                  <a:gd name="T7" fmla="*/ 4 h 27"/>
                  <a:gd name="T8" fmla="*/ 3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27"/>
                    </a:moveTo>
                    <a:lnTo>
                      <a:pt x="0" y="20"/>
                    </a:lnTo>
                    <a:lnTo>
                      <a:pt x="1" y="10"/>
                    </a:ln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699" name="Freeform 1346"/>
              <p:cNvSpPr>
                <a:spLocks/>
              </p:cNvSpPr>
              <p:nvPr/>
            </p:nvSpPr>
            <p:spPr bwMode="auto">
              <a:xfrm>
                <a:off x="1755" y="3163"/>
                <a:ext cx="4" cy="27"/>
              </a:xfrm>
              <a:custGeom>
                <a:avLst/>
                <a:gdLst>
                  <a:gd name="T0" fmla="*/ 0 w 4"/>
                  <a:gd name="T1" fmla="*/ 0 h 27"/>
                  <a:gd name="T2" fmla="*/ 1 w 4"/>
                  <a:gd name="T3" fmla="*/ 4 h 27"/>
                  <a:gd name="T4" fmla="*/ 1 w 4"/>
                  <a:gd name="T5" fmla="*/ 10 h 27"/>
                  <a:gd name="T6" fmla="*/ 3 w 4"/>
                  <a:gd name="T7" fmla="*/ 20 h 27"/>
                  <a:gd name="T8" fmla="*/ 4 w 4"/>
                  <a:gd name="T9" fmla="*/ 27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0" y="0"/>
                    </a:moveTo>
                    <a:lnTo>
                      <a:pt x="1" y="4"/>
                    </a:lnTo>
                    <a:lnTo>
                      <a:pt x="1" y="10"/>
                    </a:lnTo>
                    <a:lnTo>
                      <a:pt x="3" y="20"/>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0" name="Freeform 1347"/>
              <p:cNvSpPr>
                <a:spLocks/>
              </p:cNvSpPr>
              <p:nvPr/>
            </p:nvSpPr>
            <p:spPr bwMode="auto">
              <a:xfrm>
                <a:off x="1759" y="3190"/>
                <a:ext cx="3" cy="30"/>
              </a:xfrm>
              <a:custGeom>
                <a:avLst/>
                <a:gdLst>
                  <a:gd name="T0" fmla="*/ 0 w 3"/>
                  <a:gd name="T1" fmla="*/ 0 h 30"/>
                  <a:gd name="T2" fmla="*/ 1 w 3"/>
                  <a:gd name="T3" fmla="*/ 13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3"/>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1" name="Line 1348"/>
              <p:cNvSpPr>
                <a:spLocks noChangeShapeType="1"/>
              </p:cNvSpPr>
              <p:nvPr/>
            </p:nvSpPr>
            <p:spPr bwMode="auto">
              <a:xfrm>
                <a:off x="1762" y="322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02" name="Freeform 1349"/>
              <p:cNvSpPr>
                <a:spLocks/>
              </p:cNvSpPr>
              <p:nvPr/>
            </p:nvSpPr>
            <p:spPr bwMode="auto">
              <a:xfrm>
                <a:off x="1765" y="3246"/>
                <a:ext cx="2" cy="30"/>
              </a:xfrm>
              <a:custGeom>
                <a:avLst/>
                <a:gdLst>
                  <a:gd name="T0" fmla="*/ 0 w 2"/>
                  <a:gd name="T1" fmla="*/ 0 h 30"/>
                  <a:gd name="T2" fmla="*/ 1 w 2"/>
                  <a:gd name="T3" fmla="*/ 13 h 30"/>
                  <a:gd name="T4" fmla="*/ 2 w 2"/>
                  <a:gd name="T5" fmla="*/ 30 h 30"/>
                  <a:gd name="T6" fmla="*/ 0 60000 65536"/>
                  <a:gd name="T7" fmla="*/ 0 60000 65536"/>
                  <a:gd name="T8" fmla="*/ 0 60000 65536"/>
                  <a:gd name="T9" fmla="*/ 0 w 2"/>
                  <a:gd name="T10" fmla="*/ 0 h 30"/>
                  <a:gd name="T11" fmla="*/ 2 w 2"/>
                  <a:gd name="T12" fmla="*/ 30 h 30"/>
                </a:gdLst>
                <a:ahLst/>
                <a:cxnLst>
                  <a:cxn ang="T6">
                    <a:pos x="T0" y="T1"/>
                  </a:cxn>
                  <a:cxn ang="T7">
                    <a:pos x="T2" y="T3"/>
                  </a:cxn>
                  <a:cxn ang="T8">
                    <a:pos x="T4" y="T5"/>
                  </a:cxn>
                </a:cxnLst>
                <a:rect l="T9" t="T10" r="T11" b="T12"/>
                <a:pathLst>
                  <a:path w="2" h="30">
                    <a:moveTo>
                      <a:pt x="0" y="0"/>
                    </a:moveTo>
                    <a:lnTo>
                      <a:pt x="1" y="13"/>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3" name="Line 1350"/>
              <p:cNvSpPr>
                <a:spLocks noChangeShapeType="1"/>
              </p:cNvSpPr>
              <p:nvPr/>
            </p:nvSpPr>
            <p:spPr bwMode="auto">
              <a:xfrm>
                <a:off x="1767" y="3276"/>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04" name="Freeform 1351"/>
              <p:cNvSpPr>
                <a:spLocks/>
              </p:cNvSpPr>
              <p:nvPr/>
            </p:nvSpPr>
            <p:spPr bwMode="auto">
              <a:xfrm>
                <a:off x="1770" y="3302"/>
                <a:ext cx="3" cy="27"/>
              </a:xfrm>
              <a:custGeom>
                <a:avLst/>
                <a:gdLst>
                  <a:gd name="T0" fmla="*/ 0 w 3"/>
                  <a:gd name="T1" fmla="*/ 0 h 27"/>
                  <a:gd name="T2" fmla="*/ 0 w 3"/>
                  <a:gd name="T3" fmla="*/ 7 h 27"/>
                  <a:gd name="T4" fmla="*/ 2 w 3"/>
                  <a:gd name="T5" fmla="*/ 17 h 27"/>
                  <a:gd name="T6" fmla="*/ 3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3"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5" name="Freeform 1352"/>
              <p:cNvSpPr>
                <a:spLocks/>
              </p:cNvSpPr>
              <p:nvPr/>
            </p:nvSpPr>
            <p:spPr bwMode="auto">
              <a:xfrm>
                <a:off x="1773" y="3302"/>
                <a:ext cx="3" cy="27"/>
              </a:xfrm>
              <a:custGeom>
                <a:avLst/>
                <a:gdLst>
                  <a:gd name="T0" fmla="*/ 0 w 3"/>
                  <a:gd name="T1" fmla="*/ 27 h 27"/>
                  <a:gd name="T2" fmla="*/ 0 w 3"/>
                  <a:gd name="T3" fmla="*/ 24 h 27"/>
                  <a:gd name="T4" fmla="*/ 2 w 3"/>
                  <a:gd name="T5" fmla="*/ 17 h 27"/>
                  <a:gd name="T6" fmla="*/ 2 w 3"/>
                  <a:gd name="T7" fmla="*/ 7 h 27"/>
                  <a:gd name="T8" fmla="*/ 3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27"/>
                    </a:moveTo>
                    <a:lnTo>
                      <a:pt x="0" y="24"/>
                    </a:lnTo>
                    <a:lnTo>
                      <a:pt x="2" y="17"/>
                    </a:ln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6" name="Freeform 1353"/>
              <p:cNvSpPr>
                <a:spLocks/>
              </p:cNvSpPr>
              <p:nvPr/>
            </p:nvSpPr>
            <p:spPr bwMode="auto">
              <a:xfrm>
                <a:off x="1776" y="3276"/>
                <a:ext cx="4" cy="26"/>
              </a:xfrm>
              <a:custGeom>
                <a:avLst/>
                <a:gdLst>
                  <a:gd name="T0" fmla="*/ 0 w 4"/>
                  <a:gd name="T1" fmla="*/ 26 h 26"/>
                  <a:gd name="T2" fmla="*/ 1 w 4"/>
                  <a:gd name="T3" fmla="*/ 13 h 26"/>
                  <a:gd name="T4" fmla="*/ 4 w 4"/>
                  <a:gd name="T5" fmla="*/ 0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26"/>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7" name="Freeform 1354"/>
              <p:cNvSpPr>
                <a:spLocks/>
              </p:cNvSpPr>
              <p:nvPr/>
            </p:nvSpPr>
            <p:spPr bwMode="auto">
              <a:xfrm>
                <a:off x="1780" y="3246"/>
                <a:ext cx="3" cy="30"/>
              </a:xfrm>
              <a:custGeom>
                <a:avLst/>
                <a:gdLst>
                  <a:gd name="T0" fmla="*/ 0 w 3"/>
                  <a:gd name="T1" fmla="*/ 30 h 30"/>
                  <a:gd name="T2" fmla="*/ 2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08" name="Line 1355"/>
              <p:cNvSpPr>
                <a:spLocks noChangeShapeType="1"/>
              </p:cNvSpPr>
              <p:nvPr/>
            </p:nvSpPr>
            <p:spPr bwMode="auto">
              <a:xfrm flipV="1">
                <a:off x="1783" y="322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09" name="Freeform 1356"/>
              <p:cNvSpPr>
                <a:spLocks/>
              </p:cNvSpPr>
              <p:nvPr/>
            </p:nvSpPr>
            <p:spPr bwMode="auto">
              <a:xfrm>
                <a:off x="1786" y="3190"/>
                <a:ext cx="3" cy="30"/>
              </a:xfrm>
              <a:custGeom>
                <a:avLst/>
                <a:gdLst>
                  <a:gd name="T0" fmla="*/ 0 w 3"/>
                  <a:gd name="T1" fmla="*/ 30 h 30"/>
                  <a:gd name="T2" fmla="*/ 1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10" name="Line 1357"/>
              <p:cNvSpPr>
                <a:spLocks noChangeShapeType="1"/>
              </p:cNvSpPr>
              <p:nvPr/>
            </p:nvSpPr>
            <p:spPr bwMode="auto">
              <a:xfrm flipV="1">
                <a:off x="1789" y="316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11" name="Line 1358"/>
              <p:cNvSpPr>
                <a:spLocks noChangeShapeType="1"/>
              </p:cNvSpPr>
              <p:nvPr/>
            </p:nvSpPr>
            <p:spPr bwMode="auto">
              <a:xfrm flipV="1">
                <a:off x="1792" y="313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12" name="Line 1362"/>
              <p:cNvSpPr>
                <a:spLocks noChangeShapeType="1"/>
              </p:cNvSpPr>
              <p:nvPr/>
            </p:nvSpPr>
            <p:spPr bwMode="auto">
              <a:xfrm>
                <a:off x="1805" y="3163"/>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13" name="Line 1363"/>
              <p:cNvSpPr>
                <a:spLocks noChangeShapeType="1"/>
              </p:cNvSpPr>
              <p:nvPr/>
            </p:nvSpPr>
            <p:spPr bwMode="auto">
              <a:xfrm>
                <a:off x="1807" y="3190"/>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14" name="Freeform 1528"/>
              <p:cNvSpPr>
                <a:spLocks/>
              </p:cNvSpPr>
              <p:nvPr/>
            </p:nvSpPr>
            <p:spPr bwMode="auto">
              <a:xfrm>
                <a:off x="2133" y="3062"/>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15" name="Line 1529"/>
              <p:cNvSpPr>
                <a:spLocks noChangeShapeType="1"/>
              </p:cNvSpPr>
              <p:nvPr/>
            </p:nvSpPr>
            <p:spPr bwMode="auto">
              <a:xfrm>
                <a:off x="2136" y="3092"/>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16" name="Line 1530"/>
              <p:cNvSpPr>
                <a:spLocks noChangeShapeType="1"/>
              </p:cNvSpPr>
              <p:nvPr/>
            </p:nvSpPr>
            <p:spPr bwMode="auto">
              <a:xfrm>
                <a:off x="213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17" name="Freeform 1531"/>
              <p:cNvSpPr>
                <a:spLocks/>
              </p:cNvSpPr>
              <p:nvPr/>
            </p:nvSpPr>
            <p:spPr bwMode="auto">
              <a:xfrm>
                <a:off x="2141" y="3145"/>
                <a:ext cx="3" cy="30"/>
              </a:xfrm>
              <a:custGeom>
                <a:avLst/>
                <a:gdLst>
                  <a:gd name="T0" fmla="*/ 0 w 3"/>
                  <a:gd name="T1" fmla="*/ 0 h 30"/>
                  <a:gd name="T2" fmla="*/ 0 w 3"/>
                  <a:gd name="T3" fmla="*/ 10 h 30"/>
                  <a:gd name="T4" fmla="*/ 2 w 3"/>
                  <a:gd name="T5" fmla="*/ 17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17"/>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18" name="Freeform 1532"/>
              <p:cNvSpPr>
                <a:spLocks/>
              </p:cNvSpPr>
              <p:nvPr/>
            </p:nvSpPr>
            <p:spPr bwMode="auto">
              <a:xfrm>
                <a:off x="2144" y="3152"/>
                <a:ext cx="3" cy="23"/>
              </a:xfrm>
              <a:custGeom>
                <a:avLst/>
                <a:gdLst>
                  <a:gd name="T0" fmla="*/ 0 w 3"/>
                  <a:gd name="T1" fmla="*/ 23 h 23"/>
                  <a:gd name="T2" fmla="*/ 0 w 3"/>
                  <a:gd name="T3" fmla="*/ 19 h 23"/>
                  <a:gd name="T4" fmla="*/ 2 w 3"/>
                  <a:gd name="T5" fmla="*/ 16 h 23"/>
                  <a:gd name="T6" fmla="*/ 2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9"/>
                    </a:lnTo>
                    <a:lnTo>
                      <a:pt x="2" y="16"/>
                    </a:lnTo>
                    <a:lnTo>
                      <a:pt x="2"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19" name="Freeform 1533"/>
              <p:cNvSpPr>
                <a:spLocks/>
              </p:cNvSpPr>
              <p:nvPr/>
            </p:nvSpPr>
            <p:spPr bwMode="auto">
              <a:xfrm>
                <a:off x="2147" y="3122"/>
                <a:ext cx="4" cy="30"/>
              </a:xfrm>
              <a:custGeom>
                <a:avLst/>
                <a:gdLst>
                  <a:gd name="T0" fmla="*/ 0 w 4"/>
                  <a:gd name="T1" fmla="*/ 30 h 30"/>
                  <a:gd name="T2" fmla="*/ 1 w 4"/>
                  <a:gd name="T3" fmla="*/ 13 h 30"/>
                  <a:gd name="T4" fmla="*/ 4 w 4"/>
                  <a:gd name="T5" fmla="*/ 0 h 30"/>
                  <a:gd name="T6" fmla="*/ 0 60000 65536"/>
                  <a:gd name="T7" fmla="*/ 0 60000 65536"/>
                  <a:gd name="T8" fmla="*/ 0 60000 65536"/>
                  <a:gd name="T9" fmla="*/ 0 w 4"/>
                  <a:gd name="T10" fmla="*/ 0 h 30"/>
                  <a:gd name="T11" fmla="*/ 4 w 4"/>
                  <a:gd name="T12" fmla="*/ 30 h 30"/>
                </a:gdLst>
                <a:ahLst/>
                <a:cxnLst>
                  <a:cxn ang="T6">
                    <a:pos x="T0" y="T1"/>
                  </a:cxn>
                  <a:cxn ang="T7">
                    <a:pos x="T2" y="T3"/>
                  </a:cxn>
                  <a:cxn ang="T8">
                    <a:pos x="T4" y="T5"/>
                  </a:cxn>
                </a:cxnLst>
                <a:rect l="T9" t="T10" r="T11" b="T12"/>
                <a:pathLst>
                  <a:path w="4" h="30">
                    <a:moveTo>
                      <a:pt x="0" y="30"/>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0" name="Freeform 1534"/>
              <p:cNvSpPr>
                <a:spLocks/>
              </p:cNvSpPr>
              <p:nvPr/>
            </p:nvSpPr>
            <p:spPr bwMode="auto">
              <a:xfrm>
                <a:off x="2151" y="3099"/>
                <a:ext cx="3" cy="23"/>
              </a:xfrm>
              <a:custGeom>
                <a:avLst/>
                <a:gdLst>
                  <a:gd name="T0" fmla="*/ 0 w 3"/>
                  <a:gd name="T1" fmla="*/ 23 h 23"/>
                  <a:gd name="T2" fmla="*/ 2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1" name="Freeform 1535"/>
              <p:cNvSpPr>
                <a:spLocks/>
              </p:cNvSpPr>
              <p:nvPr/>
            </p:nvSpPr>
            <p:spPr bwMode="auto">
              <a:xfrm>
                <a:off x="2154" y="3062"/>
                <a:ext cx="3" cy="37"/>
              </a:xfrm>
              <a:custGeom>
                <a:avLst/>
                <a:gdLst>
                  <a:gd name="T0" fmla="*/ 0 w 3"/>
                  <a:gd name="T1" fmla="*/ 37 h 37"/>
                  <a:gd name="T2" fmla="*/ 0 w 3"/>
                  <a:gd name="T3" fmla="*/ 27 h 37"/>
                  <a:gd name="T4" fmla="*/ 2 w 3"/>
                  <a:gd name="T5" fmla="*/ 17 h 37"/>
                  <a:gd name="T6" fmla="*/ 3 w 3"/>
                  <a:gd name="T7" fmla="*/ 7 h 37"/>
                  <a:gd name="T8" fmla="*/ 3 w 3"/>
                  <a:gd name="T9" fmla="*/ 0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37"/>
                    </a:moveTo>
                    <a:lnTo>
                      <a:pt x="0" y="27"/>
                    </a:lnTo>
                    <a:lnTo>
                      <a:pt x="2"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2" name="Freeform 1536"/>
              <p:cNvSpPr>
                <a:spLocks/>
              </p:cNvSpPr>
              <p:nvPr/>
            </p:nvSpPr>
            <p:spPr bwMode="auto">
              <a:xfrm>
                <a:off x="2157" y="3059"/>
                <a:ext cx="3" cy="3"/>
              </a:xfrm>
              <a:custGeom>
                <a:avLst/>
                <a:gdLst>
                  <a:gd name="T0" fmla="*/ 0 w 3"/>
                  <a:gd name="T1" fmla="*/ 3 h 3"/>
                  <a:gd name="T2" fmla="*/ 1 w 3"/>
                  <a:gd name="T3" fmla="*/ 0 h 3"/>
                  <a:gd name="T4" fmla="*/ 3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1" y="0"/>
                    </a:lnTo>
                    <a:lnTo>
                      <a:pt x="3"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3" name="Freeform 1537"/>
              <p:cNvSpPr>
                <a:spLocks/>
              </p:cNvSpPr>
              <p:nvPr/>
            </p:nvSpPr>
            <p:spPr bwMode="auto">
              <a:xfrm>
                <a:off x="2160" y="3062"/>
                <a:ext cx="3" cy="50"/>
              </a:xfrm>
              <a:custGeom>
                <a:avLst/>
                <a:gdLst>
                  <a:gd name="T0" fmla="*/ 0 w 3"/>
                  <a:gd name="T1" fmla="*/ 0 h 50"/>
                  <a:gd name="T2" fmla="*/ 0 w 3"/>
                  <a:gd name="T3" fmla="*/ 10 h 50"/>
                  <a:gd name="T4" fmla="*/ 1 w 3"/>
                  <a:gd name="T5" fmla="*/ 23 h 50"/>
                  <a:gd name="T6" fmla="*/ 3 w 3"/>
                  <a:gd name="T7" fmla="*/ 40 h 50"/>
                  <a:gd name="T8" fmla="*/ 3 w 3"/>
                  <a:gd name="T9" fmla="*/ 5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0"/>
                    </a:moveTo>
                    <a:lnTo>
                      <a:pt x="0" y="10"/>
                    </a:lnTo>
                    <a:lnTo>
                      <a:pt x="1" y="23"/>
                    </a:lnTo>
                    <a:lnTo>
                      <a:pt x="3" y="40"/>
                    </a:lnTo>
                    <a:lnTo>
                      <a:pt x="3" y="5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4" name="Freeform 1538"/>
              <p:cNvSpPr>
                <a:spLocks/>
              </p:cNvSpPr>
              <p:nvPr/>
            </p:nvSpPr>
            <p:spPr bwMode="auto">
              <a:xfrm>
                <a:off x="2163" y="3112"/>
                <a:ext cx="2" cy="16"/>
              </a:xfrm>
              <a:custGeom>
                <a:avLst/>
                <a:gdLst>
                  <a:gd name="T0" fmla="*/ 0 w 2"/>
                  <a:gd name="T1" fmla="*/ 0 h 16"/>
                  <a:gd name="T2" fmla="*/ 1 w 2"/>
                  <a:gd name="T3" fmla="*/ 10 h 16"/>
                  <a:gd name="T4" fmla="*/ 2 w 2"/>
                  <a:gd name="T5" fmla="*/ 16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0" y="0"/>
                    </a:moveTo>
                    <a:lnTo>
                      <a:pt x="1" y="10"/>
                    </a:lnTo>
                    <a:lnTo>
                      <a:pt x="2"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5" name="Freeform 1539"/>
              <p:cNvSpPr>
                <a:spLocks/>
              </p:cNvSpPr>
              <p:nvPr/>
            </p:nvSpPr>
            <p:spPr bwMode="auto">
              <a:xfrm>
                <a:off x="2165" y="3128"/>
                <a:ext cx="3" cy="27"/>
              </a:xfrm>
              <a:custGeom>
                <a:avLst/>
                <a:gdLst>
                  <a:gd name="T0" fmla="*/ 0 w 3"/>
                  <a:gd name="T1" fmla="*/ 0 h 27"/>
                  <a:gd name="T2" fmla="*/ 0 w 3"/>
                  <a:gd name="T3" fmla="*/ 7 h 27"/>
                  <a:gd name="T4" fmla="*/ 2 w 3"/>
                  <a:gd name="T5" fmla="*/ 17 h 27"/>
                  <a:gd name="T6" fmla="*/ 2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2"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6" name="Freeform 1540"/>
              <p:cNvSpPr>
                <a:spLocks/>
              </p:cNvSpPr>
              <p:nvPr/>
            </p:nvSpPr>
            <p:spPr bwMode="auto">
              <a:xfrm>
                <a:off x="2168" y="3142"/>
                <a:ext cx="5" cy="13"/>
              </a:xfrm>
              <a:custGeom>
                <a:avLst/>
                <a:gdLst>
                  <a:gd name="T0" fmla="*/ 0 w 5"/>
                  <a:gd name="T1" fmla="*/ 13 h 13"/>
                  <a:gd name="T2" fmla="*/ 2 w 5"/>
                  <a:gd name="T3" fmla="*/ 13 h 13"/>
                  <a:gd name="T4" fmla="*/ 2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2" y="13"/>
                    </a:ln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7" name="Freeform 1541"/>
              <p:cNvSpPr>
                <a:spLocks/>
              </p:cNvSpPr>
              <p:nvPr/>
            </p:nvSpPr>
            <p:spPr bwMode="auto">
              <a:xfrm>
                <a:off x="2173" y="3122"/>
                <a:ext cx="2" cy="20"/>
              </a:xfrm>
              <a:custGeom>
                <a:avLst/>
                <a:gdLst>
                  <a:gd name="T0" fmla="*/ 0 w 2"/>
                  <a:gd name="T1" fmla="*/ 20 h 20"/>
                  <a:gd name="T2" fmla="*/ 1 w 2"/>
                  <a:gd name="T3" fmla="*/ 10 h 20"/>
                  <a:gd name="T4" fmla="*/ 2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20"/>
                    </a:move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8" name="Freeform 1542"/>
              <p:cNvSpPr>
                <a:spLocks/>
              </p:cNvSpPr>
              <p:nvPr/>
            </p:nvSpPr>
            <p:spPr bwMode="auto">
              <a:xfrm>
                <a:off x="2175" y="3089"/>
                <a:ext cx="3" cy="33"/>
              </a:xfrm>
              <a:custGeom>
                <a:avLst/>
                <a:gdLst>
                  <a:gd name="T0" fmla="*/ 0 w 3"/>
                  <a:gd name="T1" fmla="*/ 33 h 33"/>
                  <a:gd name="T2" fmla="*/ 2 w 3"/>
                  <a:gd name="T3" fmla="*/ 16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29" name="Freeform 1543"/>
              <p:cNvSpPr>
                <a:spLocks/>
              </p:cNvSpPr>
              <p:nvPr/>
            </p:nvSpPr>
            <p:spPr bwMode="auto">
              <a:xfrm>
                <a:off x="2178" y="3056"/>
                <a:ext cx="3" cy="33"/>
              </a:xfrm>
              <a:custGeom>
                <a:avLst/>
                <a:gdLst>
                  <a:gd name="T0" fmla="*/ 0 w 3"/>
                  <a:gd name="T1" fmla="*/ 33 h 33"/>
                  <a:gd name="T2" fmla="*/ 0 w 3"/>
                  <a:gd name="T3" fmla="*/ 23 h 33"/>
                  <a:gd name="T4" fmla="*/ 2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0" name="Freeform 1544"/>
              <p:cNvSpPr>
                <a:spLocks/>
              </p:cNvSpPr>
              <p:nvPr/>
            </p:nvSpPr>
            <p:spPr bwMode="auto">
              <a:xfrm>
                <a:off x="2181" y="3056"/>
                <a:ext cx="3" cy="39"/>
              </a:xfrm>
              <a:custGeom>
                <a:avLst/>
                <a:gdLst>
                  <a:gd name="T0" fmla="*/ 0 w 3"/>
                  <a:gd name="T1" fmla="*/ 0 h 39"/>
                  <a:gd name="T2" fmla="*/ 0 w 3"/>
                  <a:gd name="T3" fmla="*/ 6 h 39"/>
                  <a:gd name="T4" fmla="*/ 2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2"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1" name="Freeform 1545"/>
              <p:cNvSpPr>
                <a:spLocks/>
              </p:cNvSpPr>
              <p:nvPr/>
            </p:nvSpPr>
            <p:spPr bwMode="auto">
              <a:xfrm>
                <a:off x="2184" y="3095"/>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2" name="Freeform 1546"/>
              <p:cNvSpPr>
                <a:spLocks/>
              </p:cNvSpPr>
              <p:nvPr/>
            </p:nvSpPr>
            <p:spPr bwMode="auto">
              <a:xfrm>
                <a:off x="2187" y="3125"/>
                <a:ext cx="3" cy="30"/>
              </a:xfrm>
              <a:custGeom>
                <a:avLst/>
                <a:gdLst>
                  <a:gd name="T0" fmla="*/ 0 w 3"/>
                  <a:gd name="T1" fmla="*/ 0 h 30"/>
                  <a:gd name="T2" fmla="*/ 1 w 3"/>
                  <a:gd name="T3" fmla="*/ 13 h 30"/>
                  <a:gd name="T4" fmla="*/ 3 w 3"/>
                  <a:gd name="T5" fmla="*/ 20 h 30"/>
                  <a:gd name="T6" fmla="*/ 3 w 3"/>
                  <a:gd name="T7" fmla="*/ 3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0"/>
                    </a:moveTo>
                    <a:lnTo>
                      <a:pt x="1" y="13"/>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3" name="Freeform 1547"/>
              <p:cNvSpPr>
                <a:spLocks/>
              </p:cNvSpPr>
              <p:nvPr/>
            </p:nvSpPr>
            <p:spPr bwMode="auto">
              <a:xfrm>
                <a:off x="2190" y="3155"/>
                <a:ext cx="3" cy="56"/>
              </a:xfrm>
              <a:custGeom>
                <a:avLst/>
                <a:gdLst>
                  <a:gd name="T0" fmla="*/ 0 w 3"/>
                  <a:gd name="T1" fmla="*/ 0 h 56"/>
                  <a:gd name="T2" fmla="*/ 0 w 3"/>
                  <a:gd name="T3" fmla="*/ 7 h 56"/>
                  <a:gd name="T4" fmla="*/ 0 w 3"/>
                  <a:gd name="T5" fmla="*/ 13 h 56"/>
                  <a:gd name="T6" fmla="*/ 1 w 3"/>
                  <a:gd name="T7" fmla="*/ 33 h 56"/>
                  <a:gd name="T8" fmla="*/ 1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1" y="33"/>
                    </a:lnTo>
                    <a:lnTo>
                      <a:pt x="1"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4" name="Freeform 1548"/>
              <p:cNvSpPr>
                <a:spLocks/>
              </p:cNvSpPr>
              <p:nvPr/>
            </p:nvSpPr>
            <p:spPr bwMode="auto">
              <a:xfrm>
                <a:off x="2193" y="3155"/>
                <a:ext cx="4" cy="56"/>
              </a:xfrm>
              <a:custGeom>
                <a:avLst/>
                <a:gdLst>
                  <a:gd name="T0" fmla="*/ 0 w 4"/>
                  <a:gd name="T1" fmla="*/ 56 h 56"/>
                  <a:gd name="T2" fmla="*/ 0 w 4"/>
                  <a:gd name="T3" fmla="*/ 53 h 56"/>
                  <a:gd name="T4" fmla="*/ 1 w 4"/>
                  <a:gd name="T5" fmla="*/ 50 h 56"/>
                  <a:gd name="T6" fmla="*/ 1 w 4"/>
                  <a:gd name="T7" fmla="*/ 33 h 56"/>
                  <a:gd name="T8" fmla="*/ 2 w 4"/>
                  <a:gd name="T9" fmla="*/ 13 h 56"/>
                  <a:gd name="T10" fmla="*/ 4 w 4"/>
                  <a:gd name="T11" fmla="*/ 7 h 56"/>
                  <a:gd name="T12" fmla="*/ 4 w 4"/>
                  <a:gd name="T13" fmla="*/ 0 h 56"/>
                  <a:gd name="T14" fmla="*/ 0 60000 65536"/>
                  <a:gd name="T15" fmla="*/ 0 60000 65536"/>
                  <a:gd name="T16" fmla="*/ 0 60000 65536"/>
                  <a:gd name="T17" fmla="*/ 0 60000 65536"/>
                  <a:gd name="T18" fmla="*/ 0 60000 65536"/>
                  <a:gd name="T19" fmla="*/ 0 60000 65536"/>
                  <a:gd name="T20" fmla="*/ 0 60000 65536"/>
                  <a:gd name="T21" fmla="*/ 0 w 4"/>
                  <a:gd name="T22" fmla="*/ 0 h 56"/>
                  <a:gd name="T23" fmla="*/ 4 w 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6">
                    <a:moveTo>
                      <a:pt x="0" y="56"/>
                    </a:moveTo>
                    <a:lnTo>
                      <a:pt x="0" y="53"/>
                    </a:lnTo>
                    <a:lnTo>
                      <a:pt x="1" y="50"/>
                    </a:lnTo>
                    <a:lnTo>
                      <a:pt x="1" y="33"/>
                    </a:lnTo>
                    <a:lnTo>
                      <a:pt x="2" y="13"/>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5" name="Freeform 1549"/>
              <p:cNvSpPr>
                <a:spLocks/>
              </p:cNvSpPr>
              <p:nvPr/>
            </p:nvSpPr>
            <p:spPr bwMode="auto">
              <a:xfrm>
                <a:off x="2197" y="3148"/>
                <a:ext cx="3" cy="7"/>
              </a:xfrm>
              <a:custGeom>
                <a:avLst/>
                <a:gdLst>
                  <a:gd name="T0" fmla="*/ 0 w 3"/>
                  <a:gd name="T1" fmla="*/ 7 h 7"/>
                  <a:gd name="T2" fmla="*/ 1 w 3"/>
                  <a:gd name="T3" fmla="*/ 4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6" name="Freeform 1550"/>
              <p:cNvSpPr>
                <a:spLocks/>
              </p:cNvSpPr>
              <p:nvPr/>
            </p:nvSpPr>
            <p:spPr bwMode="auto">
              <a:xfrm>
                <a:off x="2200" y="3099"/>
                <a:ext cx="3" cy="49"/>
              </a:xfrm>
              <a:custGeom>
                <a:avLst/>
                <a:gdLst>
                  <a:gd name="T0" fmla="*/ 0 w 3"/>
                  <a:gd name="T1" fmla="*/ 49 h 49"/>
                  <a:gd name="T2" fmla="*/ 0 w 3"/>
                  <a:gd name="T3" fmla="*/ 39 h 49"/>
                  <a:gd name="T4" fmla="*/ 1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1"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7" name="Freeform 1551"/>
              <p:cNvSpPr>
                <a:spLocks/>
              </p:cNvSpPr>
              <p:nvPr/>
            </p:nvSpPr>
            <p:spPr bwMode="auto">
              <a:xfrm>
                <a:off x="2203" y="3059"/>
                <a:ext cx="2" cy="40"/>
              </a:xfrm>
              <a:custGeom>
                <a:avLst/>
                <a:gdLst>
                  <a:gd name="T0" fmla="*/ 0 w 2"/>
                  <a:gd name="T1" fmla="*/ 40 h 40"/>
                  <a:gd name="T2" fmla="*/ 0 w 2"/>
                  <a:gd name="T3" fmla="*/ 26 h 40"/>
                  <a:gd name="T4" fmla="*/ 1 w 2"/>
                  <a:gd name="T5" fmla="*/ 16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6"/>
                    </a:lnTo>
                    <a:lnTo>
                      <a:pt x="1" y="16"/>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8" name="Freeform 1552"/>
              <p:cNvSpPr>
                <a:spLocks/>
              </p:cNvSpPr>
              <p:nvPr/>
            </p:nvSpPr>
            <p:spPr bwMode="auto">
              <a:xfrm>
                <a:off x="2205" y="3059"/>
                <a:ext cx="3" cy="26"/>
              </a:xfrm>
              <a:custGeom>
                <a:avLst/>
                <a:gdLst>
                  <a:gd name="T0" fmla="*/ 0 w 3"/>
                  <a:gd name="T1" fmla="*/ 0 h 26"/>
                  <a:gd name="T2" fmla="*/ 0 w 3"/>
                  <a:gd name="T3" fmla="*/ 3 h 26"/>
                  <a:gd name="T4" fmla="*/ 2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2"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39" name="Line 1553"/>
              <p:cNvSpPr>
                <a:spLocks noChangeShapeType="1"/>
              </p:cNvSpPr>
              <p:nvPr/>
            </p:nvSpPr>
            <p:spPr bwMode="auto">
              <a:xfrm>
                <a:off x="2208" y="308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40" name="Line 1554"/>
              <p:cNvSpPr>
                <a:spLocks noChangeShapeType="1"/>
              </p:cNvSpPr>
              <p:nvPr/>
            </p:nvSpPr>
            <p:spPr bwMode="auto">
              <a:xfrm>
                <a:off x="2211" y="3112"/>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41" name="Freeform 1555"/>
              <p:cNvSpPr>
                <a:spLocks/>
              </p:cNvSpPr>
              <p:nvPr/>
            </p:nvSpPr>
            <p:spPr bwMode="auto">
              <a:xfrm>
                <a:off x="2214" y="3142"/>
                <a:ext cx="4" cy="33"/>
              </a:xfrm>
              <a:custGeom>
                <a:avLst/>
                <a:gdLst>
                  <a:gd name="T0" fmla="*/ 0 w 4"/>
                  <a:gd name="T1" fmla="*/ 0 h 33"/>
                  <a:gd name="T2" fmla="*/ 1 w 4"/>
                  <a:gd name="T3" fmla="*/ 10 h 33"/>
                  <a:gd name="T4" fmla="*/ 1 w 4"/>
                  <a:gd name="T5" fmla="*/ 20 h 33"/>
                  <a:gd name="T6" fmla="*/ 3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42" name="Freeform 1556"/>
              <p:cNvSpPr>
                <a:spLocks/>
              </p:cNvSpPr>
              <p:nvPr/>
            </p:nvSpPr>
            <p:spPr bwMode="auto">
              <a:xfrm>
                <a:off x="2218" y="3145"/>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43" name="Line 1557"/>
              <p:cNvSpPr>
                <a:spLocks noChangeShapeType="1"/>
              </p:cNvSpPr>
              <p:nvPr/>
            </p:nvSpPr>
            <p:spPr bwMode="auto">
              <a:xfrm flipV="1">
                <a:off x="2221"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44" name="Line 1558"/>
              <p:cNvSpPr>
                <a:spLocks noChangeShapeType="1"/>
              </p:cNvSpPr>
              <p:nvPr/>
            </p:nvSpPr>
            <p:spPr bwMode="auto">
              <a:xfrm flipV="1">
                <a:off x="2224"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45" name="Freeform 1559"/>
              <p:cNvSpPr>
                <a:spLocks/>
              </p:cNvSpPr>
              <p:nvPr/>
            </p:nvSpPr>
            <p:spPr bwMode="auto">
              <a:xfrm>
                <a:off x="2227" y="3062"/>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46" name="Freeform 1560"/>
              <p:cNvSpPr>
                <a:spLocks/>
              </p:cNvSpPr>
              <p:nvPr/>
            </p:nvSpPr>
            <p:spPr bwMode="auto">
              <a:xfrm>
                <a:off x="2230" y="3062"/>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47" name="Line 1561"/>
              <p:cNvSpPr>
                <a:spLocks noChangeShapeType="1"/>
              </p:cNvSpPr>
              <p:nvPr/>
            </p:nvSpPr>
            <p:spPr bwMode="auto">
              <a:xfrm>
                <a:off x="2233" y="3092"/>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48" name="Freeform 1562"/>
              <p:cNvSpPr>
                <a:spLocks/>
              </p:cNvSpPr>
              <p:nvPr/>
            </p:nvSpPr>
            <p:spPr bwMode="auto">
              <a:xfrm>
                <a:off x="2235" y="3118"/>
                <a:ext cx="5" cy="27"/>
              </a:xfrm>
              <a:custGeom>
                <a:avLst/>
                <a:gdLst>
                  <a:gd name="T0" fmla="*/ 0 w 5"/>
                  <a:gd name="T1" fmla="*/ 0 h 27"/>
                  <a:gd name="T2" fmla="*/ 2 w 5"/>
                  <a:gd name="T3" fmla="*/ 14 h 27"/>
                  <a:gd name="T4" fmla="*/ 5 w 5"/>
                  <a:gd name="T5" fmla="*/ 27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0" y="0"/>
                    </a:moveTo>
                    <a:lnTo>
                      <a:pt x="2" y="14"/>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49" name="Freeform 1563"/>
              <p:cNvSpPr>
                <a:spLocks/>
              </p:cNvSpPr>
              <p:nvPr/>
            </p:nvSpPr>
            <p:spPr bwMode="auto">
              <a:xfrm>
                <a:off x="2240" y="3145"/>
                <a:ext cx="3" cy="36"/>
              </a:xfrm>
              <a:custGeom>
                <a:avLst/>
                <a:gdLst>
                  <a:gd name="T0" fmla="*/ 0 w 3"/>
                  <a:gd name="T1" fmla="*/ 0 h 36"/>
                  <a:gd name="T2" fmla="*/ 1 w 3"/>
                  <a:gd name="T3" fmla="*/ 10 h 36"/>
                  <a:gd name="T4" fmla="*/ 1 w 3"/>
                  <a:gd name="T5" fmla="*/ 20 h 36"/>
                  <a:gd name="T6" fmla="*/ 3 w 3"/>
                  <a:gd name="T7" fmla="*/ 30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1" y="10"/>
                    </a:lnTo>
                    <a:lnTo>
                      <a:pt x="1" y="20"/>
                    </a:lnTo>
                    <a:lnTo>
                      <a:pt x="3" y="30"/>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0" name="Freeform 1564"/>
              <p:cNvSpPr>
                <a:spLocks/>
              </p:cNvSpPr>
              <p:nvPr/>
            </p:nvSpPr>
            <p:spPr bwMode="auto">
              <a:xfrm>
                <a:off x="2243" y="3158"/>
                <a:ext cx="2" cy="23"/>
              </a:xfrm>
              <a:custGeom>
                <a:avLst/>
                <a:gdLst>
                  <a:gd name="T0" fmla="*/ 0 w 2"/>
                  <a:gd name="T1" fmla="*/ 23 h 23"/>
                  <a:gd name="T2" fmla="*/ 0 w 2"/>
                  <a:gd name="T3" fmla="*/ 20 h 23"/>
                  <a:gd name="T4" fmla="*/ 1 w 2"/>
                  <a:gd name="T5" fmla="*/ 13 h 23"/>
                  <a:gd name="T6" fmla="*/ 2 w 2"/>
                  <a:gd name="T7" fmla="*/ 7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20"/>
                    </a:lnTo>
                    <a:lnTo>
                      <a:pt x="1" y="13"/>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1" name="Freeform 1565"/>
              <p:cNvSpPr>
                <a:spLocks/>
              </p:cNvSpPr>
              <p:nvPr/>
            </p:nvSpPr>
            <p:spPr bwMode="auto">
              <a:xfrm>
                <a:off x="2245" y="3148"/>
                <a:ext cx="3" cy="10"/>
              </a:xfrm>
              <a:custGeom>
                <a:avLst/>
                <a:gdLst>
                  <a:gd name="T0" fmla="*/ 0 w 3"/>
                  <a:gd name="T1" fmla="*/ 10 h 10"/>
                  <a:gd name="T2" fmla="*/ 2 w 3"/>
                  <a:gd name="T3" fmla="*/ 7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2" name="Freeform 1566"/>
              <p:cNvSpPr>
                <a:spLocks/>
              </p:cNvSpPr>
              <p:nvPr/>
            </p:nvSpPr>
            <p:spPr bwMode="auto">
              <a:xfrm>
                <a:off x="2248" y="3112"/>
                <a:ext cx="3" cy="36"/>
              </a:xfrm>
              <a:custGeom>
                <a:avLst/>
                <a:gdLst>
                  <a:gd name="T0" fmla="*/ 0 w 3"/>
                  <a:gd name="T1" fmla="*/ 36 h 36"/>
                  <a:gd name="T2" fmla="*/ 2 w 3"/>
                  <a:gd name="T3" fmla="*/ 23 h 36"/>
                  <a:gd name="T4" fmla="*/ 3 w 3"/>
                  <a:gd name="T5" fmla="*/ 0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36"/>
                    </a:moveTo>
                    <a:lnTo>
                      <a:pt x="2"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3" name="Freeform 1567"/>
              <p:cNvSpPr>
                <a:spLocks/>
              </p:cNvSpPr>
              <p:nvPr/>
            </p:nvSpPr>
            <p:spPr bwMode="auto">
              <a:xfrm>
                <a:off x="2251" y="3049"/>
                <a:ext cx="3" cy="63"/>
              </a:xfrm>
              <a:custGeom>
                <a:avLst/>
                <a:gdLst>
                  <a:gd name="T0" fmla="*/ 0 w 3"/>
                  <a:gd name="T1" fmla="*/ 63 h 63"/>
                  <a:gd name="T2" fmla="*/ 0 w 3"/>
                  <a:gd name="T3" fmla="*/ 56 h 63"/>
                  <a:gd name="T4" fmla="*/ 0 w 3"/>
                  <a:gd name="T5" fmla="*/ 46 h 63"/>
                  <a:gd name="T6" fmla="*/ 2 w 3"/>
                  <a:gd name="T7" fmla="*/ 26 h 63"/>
                  <a:gd name="T8" fmla="*/ 2 w 3"/>
                  <a:gd name="T9" fmla="*/ 17 h 63"/>
                  <a:gd name="T10" fmla="*/ 3 w 3"/>
                  <a:gd name="T11" fmla="*/ 7 h 63"/>
                  <a:gd name="T12" fmla="*/ 3 w 3"/>
                  <a:gd name="T13" fmla="*/ 3 h 63"/>
                  <a:gd name="T14" fmla="*/ 3 w 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3"/>
                  <a:gd name="T26" fmla="*/ 3 w 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3">
                    <a:moveTo>
                      <a:pt x="0" y="63"/>
                    </a:moveTo>
                    <a:lnTo>
                      <a:pt x="0" y="56"/>
                    </a:lnTo>
                    <a:lnTo>
                      <a:pt x="0" y="46"/>
                    </a:lnTo>
                    <a:lnTo>
                      <a:pt x="2" y="26"/>
                    </a:lnTo>
                    <a:lnTo>
                      <a:pt x="2" y="17"/>
                    </a:lnTo>
                    <a:lnTo>
                      <a:pt x="3" y="7"/>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4" name="Freeform 1568"/>
              <p:cNvSpPr>
                <a:spLocks/>
              </p:cNvSpPr>
              <p:nvPr/>
            </p:nvSpPr>
            <p:spPr bwMode="auto">
              <a:xfrm>
                <a:off x="2254" y="3049"/>
                <a:ext cx="3" cy="63"/>
              </a:xfrm>
              <a:custGeom>
                <a:avLst/>
                <a:gdLst>
                  <a:gd name="T0" fmla="*/ 0 w 3"/>
                  <a:gd name="T1" fmla="*/ 0 h 63"/>
                  <a:gd name="T2" fmla="*/ 0 w 3"/>
                  <a:gd name="T3" fmla="*/ 3 h 63"/>
                  <a:gd name="T4" fmla="*/ 0 w 3"/>
                  <a:gd name="T5" fmla="*/ 7 h 63"/>
                  <a:gd name="T6" fmla="*/ 1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3"/>
                    </a:lnTo>
                    <a:lnTo>
                      <a:pt x="0" y="7"/>
                    </a:lnTo>
                    <a:lnTo>
                      <a:pt x="1"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5" name="Freeform 1569"/>
              <p:cNvSpPr>
                <a:spLocks/>
              </p:cNvSpPr>
              <p:nvPr/>
            </p:nvSpPr>
            <p:spPr bwMode="auto">
              <a:xfrm>
                <a:off x="2257" y="3112"/>
                <a:ext cx="3" cy="69"/>
              </a:xfrm>
              <a:custGeom>
                <a:avLst/>
                <a:gdLst>
                  <a:gd name="T0" fmla="*/ 0 w 3"/>
                  <a:gd name="T1" fmla="*/ 0 h 69"/>
                  <a:gd name="T2" fmla="*/ 0 w 3"/>
                  <a:gd name="T3" fmla="*/ 10 h 69"/>
                  <a:gd name="T4" fmla="*/ 0 w 3"/>
                  <a:gd name="T5" fmla="*/ 20 h 69"/>
                  <a:gd name="T6" fmla="*/ 1 w 3"/>
                  <a:gd name="T7" fmla="*/ 46 h 69"/>
                  <a:gd name="T8" fmla="*/ 1 w 3"/>
                  <a:gd name="T9" fmla="*/ 56 h 69"/>
                  <a:gd name="T10" fmla="*/ 1 w 3"/>
                  <a:gd name="T11" fmla="*/ 66 h 69"/>
                  <a:gd name="T12" fmla="*/ 3 w 3"/>
                  <a:gd name="T13" fmla="*/ 69 h 69"/>
                  <a:gd name="T14" fmla="*/ 3 w 3"/>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9"/>
                  <a:gd name="T26" fmla="*/ 3 w 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9">
                    <a:moveTo>
                      <a:pt x="0" y="0"/>
                    </a:moveTo>
                    <a:lnTo>
                      <a:pt x="0" y="10"/>
                    </a:lnTo>
                    <a:lnTo>
                      <a:pt x="0" y="20"/>
                    </a:lnTo>
                    <a:lnTo>
                      <a:pt x="1" y="46"/>
                    </a:lnTo>
                    <a:lnTo>
                      <a:pt x="1" y="56"/>
                    </a:lnTo>
                    <a:lnTo>
                      <a:pt x="1" y="66"/>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6" name="Freeform 1570"/>
              <p:cNvSpPr>
                <a:spLocks/>
              </p:cNvSpPr>
              <p:nvPr/>
            </p:nvSpPr>
            <p:spPr bwMode="auto">
              <a:xfrm>
                <a:off x="2260" y="3062"/>
                <a:ext cx="4" cy="119"/>
              </a:xfrm>
              <a:custGeom>
                <a:avLst/>
                <a:gdLst>
                  <a:gd name="T0" fmla="*/ 0 w 4"/>
                  <a:gd name="T1" fmla="*/ 119 h 119"/>
                  <a:gd name="T2" fmla="*/ 0 w 4"/>
                  <a:gd name="T3" fmla="*/ 113 h 119"/>
                  <a:gd name="T4" fmla="*/ 1 w 4"/>
                  <a:gd name="T5" fmla="*/ 96 h 119"/>
                  <a:gd name="T6" fmla="*/ 1 w 4"/>
                  <a:gd name="T7" fmla="*/ 80 h 119"/>
                  <a:gd name="T8" fmla="*/ 1 w 4"/>
                  <a:gd name="T9" fmla="*/ 56 h 119"/>
                  <a:gd name="T10" fmla="*/ 2 w 4"/>
                  <a:gd name="T11" fmla="*/ 37 h 119"/>
                  <a:gd name="T12" fmla="*/ 2 w 4"/>
                  <a:gd name="T13" fmla="*/ 17 h 119"/>
                  <a:gd name="T14" fmla="*/ 4 w 4"/>
                  <a:gd name="T15" fmla="*/ 7 h 119"/>
                  <a:gd name="T16" fmla="*/ 4 w 4"/>
                  <a:gd name="T17" fmla="*/ 0 h 119"/>
                  <a:gd name="T18" fmla="*/ 4 w 4"/>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19"/>
                  <a:gd name="T32" fmla="*/ 4 w 4"/>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19">
                    <a:moveTo>
                      <a:pt x="0" y="119"/>
                    </a:moveTo>
                    <a:lnTo>
                      <a:pt x="0" y="113"/>
                    </a:lnTo>
                    <a:lnTo>
                      <a:pt x="1" y="96"/>
                    </a:lnTo>
                    <a:lnTo>
                      <a:pt x="1" y="80"/>
                    </a:lnTo>
                    <a:lnTo>
                      <a:pt x="1" y="56"/>
                    </a:lnTo>
                    <a:lnTo>
                      <a:pt x="2" y="37"/>
                    </a:lnTo>
                    <a:lnTo>
                      <a:pt x="2" y="17"/>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7" name="Freeform 1571"/>
              <p:cNvSpPr>
                <a:spLocks/>
              </p:cNvSpPr>
              <p:nvPr/>
            </p:nvSpPr>
            <p:spPr bwMode="auto">
              <a:xfrm>
                <a:off x="2264" y="3062"/>
                <a:ext cx="3" cy="113"/>
              </a:xfrm>
              <a:custGeom>
                <a:avLst/>
                <a:gdLst>
                  <a:gd name="T0" fmla="*/ 0 w 3"/>
                  <a:gd name="T1" fmla="*/ 0 h 113"/>
                  <a:gd name="T2" fmla="*/ 0 w 3"/>
                  <a:gd name="T3" fmla="*/ 4 h 113"/>
                  <a:gd name="T4" fmla="*/ 1 w 3"/>
                  <a:gd name="T5" fmla="*/ 17 h 113"/>
                  <a:gd name="T6" fmla="*/ 1 w 3"/>
                  <a:gd name="T7" fmla="*/ 33 h 113"/>
                  <a:gd name="T8" fmla="*/ 1 w 3"/>
                  <a:gd name="T9" fmla="*/ 50 h 113"/>
                  <a:gd name="T10" fmla="*/ 1 w 3"/>
                  <a:gd name="T11" fmla="*/ 70 h 113"/>
                  <a:gd name="T12" fmla="*/ 3 w 3"/>
                  <a:gd name="T13" fmla="*/ 90 h 113"/>
                  <a:gd name="T14" fmla="*/ 3 w 3"/>
                  <a:gd name="T15" fmla="*/ 103 h 113"/>
                  <a:gd name="T16" fmla="*/ 3 w 3"/>
                  <a:gd name="T17" fmla="*/ 113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3"/>
                  <a:gd name="T29" fmla="*/ 3 w 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3">
                    <a:moveTo>
                      <a:pt x="0" y="0"/>
                    </a:moveTo>
                    <a:lnTo>
                      <a:pt x="0" y="4"/>
                    </a:lnTo>
                    <a:lnTo>
                      <a:pt x="1" y="17"/>
                    </a:lnTo>
                    <a:lnTo>
                      <a:pt x="1" y="33"/>
                    </a:lnTo>
                    <a:lnTo>
                      <a:pt x="1" y="50"/>
                    </a:lnTo>
                    <a:lnTo>
                      <a:pt x="1" y="70"/>
                    </a:lnTo>
                    <a:lnTo>
                      <a:pt x="3" y="90"/>
                    </a:lnTo>
                    <a:lnTo>
                      <a:pt x="3" y="103"/>
                    </a:lnTo>
                    <a:lnTo>
                      <a:pt x="3" y="11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8" name="Freeform 1572"/>
              <p:cNvSpPr>
                <a:spLocks/>
              </p:cNvSpPr>
              <p:nvPr/>
            </p:nvSpPr>
            <p:spPr bwMode="auto">
              <a:xfrm>
                <a:off x="2267" y="3145"/>
                <a:ext cx="3" cy="33"/>
              </a:xfrm>
              <a:custGeom>
                <a:avLst/>
                <a:gdLst>
                  <a:gd name="T0" fmla="*/ 0 w 3"/>
                  <a:gd name="T1" fmla="*/ 30 h 33"/>
                  <a:gd name="T2" fmla="*/ 0 w 3"/>
                  <a:gd name="T3" fmla="*/ 33 h 33"/>
                  <a:gd name="T4" fmla="*/ 0 w 3"/>
                  <a:gd name="T5" fmla="*/ 33 h 33"/>
                  <a:gd name="T6" fmla="*/ 1 w 3"/>
                  <a:gd name="T7" fmla="*/ 30 h 33"/>
                  <a:gd name="T8" fmla="*/ 1 w 3"/>
                  <a:gd name="T9" fmla="*/ 23 h 33"/>
                  <a:gd name="T10" fmla="*/ 3 w 3"/>
                  <a:gd name="T11" fmla="*/ 10 h 33"/>
                  <a:gd name="T12" fmla="*/ 3 w 3"/>
                  <a:gd name="T13" fmla="*/ 0 h 33"/>
                  <a:gd name="T14" fmla="*/ 0 60000 65536"/>
                  <a:gd name="T15" fmla="*/ 0 60000 65536"/>
                  <a:gd name="T16" fmla="*/ 0 60000 65536"/>
                  <a:gd name="T17" fmla="*/ 0 60000 65536"/>
                  <a:gd name="T18" fmla="*/ 0 60000 65536"/>
                  <a:gd name="T19" fmla="*/ 0 60000 65536"/>
                  <a:gd name="T20" fmla="*/ 0 60000 65536"/>
                  <a:gd name="T21" fmla="*/ 0 w 3"/>
                  <a:gd name="T22" fmla="*/ 0 h 33"/>
                  <a:gd name="T23" fmla="*/ 3 w 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3">
                    <a:moveTo>
                      <a:pt x="0" y="30"/>
                    </a:moveTo>
                    <a:lnTo>
                      <a:pt x="0" y="33"/>
                    </a:lnTo>
                    <a:lnTo>
                      <a:pt x="1" y="30"/>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59" name="Line 1573"/>
              <p:cNvSpPr>
                <a:spLocks noChangeShapeType="1"/>
              </p:cNvSpPr>
              <p:nvPr/>
            </p:nvSpPr>
            <p:spPr bwMode="auto">
              <a:xfrm flipV="1">
                <a:off x="2270"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60" name="Line 1574"/>
              <p:cNvSpPr>
                <a:spLocks noChangeShapeType="1"/>
              </p:cNvSpPr>
              <p:nvPr/>
            </p:nvSpPr>
            <p:spPr bwMode="auto">
              <a:xfrm flipV="1">
                <a:off x="2272"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61" name="Freeform 1575"/>
              <p:cNvSpPr>
                <a:spLocks/>
              </p:cNvSpPr>
              <p:nvPr/>
            </p:nvSpPr>
            <p:spPr bwMode="auto">
              <a:xfrm>
                <a:off x="2275" y="3062"/>
                <a:ext cx="3" cy="30"/>
              </a:xfrm>
              <a:custGeom>
                <a:avLst/>
                <a:gdLst>
                  <a:gd name="T0" fmla="*/ 0 w 3"/>
                  <a:gd name="T1" fmla="*/ 30 h 30"/>
                  <a:gd name="T2" fmla="*/ 0 w 3"/>
                  <a:gd name="T3" fmla="*/ 20 h 30"/>
                  <a:gd name="T4" fmla="*/ 2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62" name="Freeform 1576"/>
              <p:cNvSpPr>
                <a:spLocks/>
              </p:cNvSpPr>
              <p:nvPr/>
            </p:nvSpPr>
            <p:spPr bwMode="auto">
              <a:xfrm>
                <a:off x="2278" y="3062"/>
                <a:ext cx="3" cy="30"/>
              </a:xfrm>
              <a:custGeom>
                <a:avLst/>
                <a:gdLst>
                  <a:gd name="T0" fmla="*/ 0 w 3"/>
                  <a:gd name="T1" fmla="*/ 0 h 30"/>
                  <a:gd name="T2" fmla="*/ 0 w 3"/>
                  <a:gd name="T3" fmla="*/ 4 h 30"/>
                  <a:gd name="T4" fmla="*/ 2 w 3"/>
                  <a:gd name="T5" fmla="*/ 10 h 30"/>
                  <a:gd name="T6" fmla="*/ 2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2"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63" name="Freeform 1577"/>
              <p:cNvSpPr>
                <a:spLocks/>
              </p:cNvSpPr>
              <p:nvPr/>
            </p:nvSpPr>
            <p:spPr bwMode="auto">
              <a:xfrm>
                <a:off x="2281" y="3092"/>
                <a:ext cx="4" cy="26"/>
              </a:xfrm>
              <a:custGeom>
                <a:avLst/>
                <a:gdLst>
                  <a:gd name="T0" fmla="*/ 0 w 4"/>
                  <a:gd name="T1" fmla="*/ 0 h 26"/>
                  <a:gd name="T2" fmla="*/ 1 w 4"/>
                  <a:gd name="T3" fmla="*/ 13 h 26"/>
                  <a:gd name="T4" fmla="*/ 4 w 4"/>
                  <a:gd name="T5" fmla="*/ 26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0"/>
                    </a:moveTo>
                    <a:lnTo>
                      <a:pt x="1" y="1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64" name="Line 1578"/>
              <p:cNvSpPr>
                <a:spLocks noChangeShapeType="1"/>
              </p:cNvSpPr>
              <p:nvPr/>
            </p:nvSpPr>
            <p:spPr bwMode="auto">
              <a:xfrm>
                <a:off x="2285"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65" name="Freeform 1579"/>
              <p:cNvSpPr>
                <a:spLocks/>
              </p:cNvSpPr>
              <p:nvPr/>
            </p:nvSpPr>
            <p:spPr bwMode="auto">
              <a:xfrm>
                <a:off x="2288" y="3145"/>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66" name="Freeform 1580"/>
              <p:cNvSpPr>
                <a:spLocks/>
              </p:cNvSpPr>
              <p:nvPr/>
            </p:nvSpPr>
            <p:spPr bwMode="auto">
              <a:xfrm>
                <a:off x="2291"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67" name="Line 1581"/>
              <p:cNvSpPr>
                <a:spLocks noChangeShapeType="1"/>
              </p:cNvSpPr>
              <p:nvPr/>
            </p:nvSpPr>
            <p:spPr bwMode="auto">
              <a:xfrm flipV="1">
                <a:off x="2294"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68" name="Line 1582"/>
              <p:cNvSpPr>
                <a:spLocks noChangeShapeType="1"/>
              </p:cNvSpPr>
              <p:nvPr/>
            </p:nvSpPr>
            <p:spPr bwMode="auto">
              <a:xfrm flipV="1">
                <a:off x="2297"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69" name="Freeform 1583"/>
              <p:cNvSpPr>
                <a:spLocks/>
              </p:cNvSpPr>
              <p:nvPr/>
            </p:nvSpPr>
            <p:spPr bwMode="auto">
              <a:xfrm>
                <a:off x="2300" y="3062"/>
                <a:ext cx="2" cy="30"/>
              </a:xfrm>
              <a:custGeom>
                <a:avLst/>
                <a:gdLst>
                  <a:gd name="T0" fmla="*/ 0 w 2"/>
                  <a:gd name="T1" fmla="*/ 30 h 30"/>
                  <a:gd name="T2" fmla="*/ 0 w 2"/>
                  <a:gd name="T3" fmla="*/ 20 h 30"/>
                  <a:gd name="T4" fmla="*/ 1 w 2"/>
                  <a:gd name="T5" fmla="*/ 10 h 30"/>
                  <a:gd name="T6" fmla="*/ 1 w 2"/>
                  <a:gd name="T7" fmla="*/ 4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0"/>
                    </a:lnTo>
                    <a:lnTo>
                      <a:pt x="1" y="10"/>
                    </a:lnTo>
                    <a:lnTo>
                      <a:pt x="1"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70" name="Freeform 1584"/>
              <p:cNvSpPr>
                <a:spLocks/>
              </p:cNvSpPr>
              <p:nvPr/>
            </p:nvSpPr>
            <p:spPr bwMode="auto">
              <a:xfrm>
                <a:off x="2302" y="3062"/>
                <a:ext cx="5" cy="30"/>
              </a:xfrm>
              <a:custGeom>
                <a:avLst/>
                <a:gdLst>
                  <a:gd name="T0" fmla="*/ 0 w 5"/>
                  <a:gd name="T1" fmla="*/ 0 h 30"/>
                  <a:gd name="T2" fmla="*/ 2 w 5"/>
                  <a:gd name="T3" fmla="*/ 4 h 30"/>
                  <a:gd name="T4" fmla="*/ 2 w 5"/>
                  <a:gd name="T5" fmla="*/ 10 h 30"/>
                  <a:gd name="T6" fmla="*/ 3 w 5"/>
                  <a:gd name="T7" fmla="*/ 20 h 30"/>
                  <a:gd name="T8" fmla="*/ 5 w 5"/>
                  <a:gd name="T9" fmla="*/ 3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0"/>
                    </a:moveTo>
                    <a:lnTo>
                      <a:pt x="2" y="4"/>
                    </a:lnTo>
                    <a:lnTo>
                      <a:pt x="2" y="10"/>
                    </a:lnTo>
                    <a:lnTo>
                      <a:pt x="3" y="20"/>
                    </a:lnTo>
                    <a:lnTo>
                      <a:pt x="5"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71" name="Line 1585"/>
              <p:cNvSpPr>
                <a:spLocks noChangeShapeType="1"/>
              </p:cNvSpPr>
              <p:nvPr/>
            </p:nvSpPr>
            <p:spPr bwMode="auto">
              <a:xfrm>
                <a:off x="2307"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72" name="Line 1586"/>
              <p:cNvSpPr>
                <a:spLocks noChangeShapeType="1"/>
              </p:cNvSpPr>
              <p:nvPr/>
            </p:nvSpPr>
            <p:spPr bwMode="auto">
              <a:xfrm>
                <a:off x="2310"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73" name="Freeform 1587"/>
              <p:cNvSpPr>
                <a:spLocks/>
              </p:cNvSpPr>
              <p:nvPr/>
            </p:nvSpPr>
            <p:spPr bwMode="auto">
              <a:xfrm>
                <a:off x="2312" y="3145"/>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74" name="Freeform 1588"/>
              <p:cNvSpPr>
                <a:spLocks/>
              </p:cNvSpPr>
              <p:nvPr/>
            </p:nvSpPr>
            <p:spPr bwMode="auto">
              <a:xfrm>
                <a:off x="2315" y="3145"/>
                <a:ext cx="3" cy="30"/>
              </a:xfrm>
              <a:custGeom>
                <a:avLst/>
                <a:gdLst>
                  <a:gd name="T0" fmla="*/ 0 w 3"/>
                  <a:gd name="T1" fmla="*/ 30 h 30"/>
                  <a:gd name="T2" fmla="*/ 0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75" name="Line 1589"/>
              <p:cNvSpPr>
                <a:spLocks noChangeShapeType="1"/>
              </p:cNvSpPr>
              <p:nvPr/>
            </p:nvSpPr>
            <p:spPr bwMode="auto">
              <a:xfrm flipV="1">
                <a:off x="231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76" name="Line 1590"/>
              <p:cNvSpPr>
                <a:spLocks noChangeShapeType="1"/>
              </p:cNvSpPr>
              <p:nvPr/>
            </p:nvSpPr>
            <p:spPr bwMode="auto">
              <a:xfrm flipV="1">
                <a:off x="232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77" name="Freeform 1591"/>
              <p:cNvSpPr>
                <a:spLocks/>
              </p:cNvSpPr>
              <p:nvPr/>
            </p:nvSpPr>
            <p:spPr bwMode="auto">
              <a:xfrm>
                <a:off x="2324" y="3062"/>
                <a:ext cx="4" cy="30"/>
              </a:xfrm>
              <a:custGeom>
                <a:avLst/>
                <a:gdLst>
                  <a:gd name="T0" fmla="*/ 0 w 4"/>
                  <a:gd name="T1" fmla="*/ 30 h 30"/>
                  <a:gd name="T2" fmla="*/ 1 w 4"/>
                  <a:gd name="T3" fmla="*/ 20 h 30"/>
                  <a:gd name="T4" fmla="*/ 1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1" y="20"/>
                    </a:lnTo>
                    <a:lnTo>
                      <a:pt x="1"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78" name="Freeform 1592"/>
              <p:cNvSpPr>
                <a:spLocks/>
              </p:cNvSpPr>
              <p:nvPr/>
            </p:nvSpPr>
            <p:spPr bwMode="auto">
              <a:xfrm>
                <a:off x="2328" y="3062"/>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79" name="Line 1593"/>
              <p:cNvSpPr>
                <a:spLocks noChangeShapeType="1"/>
              </p:cNvSpPr>
              <p:nvPr/>
            </p:nvSpPr>
            <p:spPr bwMode="auto">
              <a:xfrm>
                <a:off x="233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80" name="Line 1594"/>
              <p:cNvSpPr>
                <a:spLocks noChangeShapeType="1"/>
              </p:cNvSpPr>
              <p:nvPr/>
            </p:nvSpPr>
            <p:spPr bwMode="auto">
              <a:xfrm>
                <a:off x="2334"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81" name="Freeform 1595"/>
              <p:cNvSpPr>
                <a:spLocks/>
              </p:cNvSpPr>
              <p:nvPr/>
            </p:nvSpPr>
            <p:spPr bwMode="auto">
              <a:xfrm>
                <a:off x="2337" y="3145"/>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82" name="Freeform 1596"/>
              <p:cNvSpPr>
                <a:spLocks/>
              </p:cNvSpPr>
              <p:nvPr/>
            </p:nvSpPr>
            <p:spPr bwMode="auto">
              <a:xfrm>
                <a:off x="2340" y="3145"/>
                <a:ext cx="2" cy="30"/>
              </a:xfrm>
              <a:custGeom>
                <a:avLst/>
                <a:gdLst>
                  <a:gd name="T0" fmla="*/ 0 w 2"/>
                  <a:gd name="T1" fmla="*/ 30 h 30"/>
                  <a:gd name="T2" fmla="*/ 0 w 2"/>
                  <a:gd name="T3" fmla="*/ 26 h 30"/>
                  <a:gd name="T4" fmla="*/ 1 w 2"/>
                  <a:gd name="T5" fmla="*/ 20 h 30"/>
                  <a:gd name="T6" fmla="*/ 2 w 2"/>
                  <a:gd name="T7" fmla="*/ 10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6"/>
                    </a:lnTo>
                    <a:lnTo>
                      <a:pt x="1" y="20"/>
                    </a:lnTo>
                    <a:lnTo>
                      <a:pt x="2"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83" name="Line 1597"/>
              <p:cNvSpPr>
                <a:spLocks noChangeShapeType="1"/>
              </p:cNvSpPr>
              <p:nvPr/>
            </p:nvSpPr>
            <p:spPr bwMode="auto">
              <a:xfrm flipV="1">
                <a:off x="2342"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84" name="Line 1598"/>
              <p:cNvSpPr>
                <a:spLocks noChangeShapeType="1"/>
              </p:cNvSpPr>
              <p:nvPr/>
            </p:nvSpPr>
            <p:spPr bwMode="auto">
              <a:xfrm flipV="1">
                <a:off x="2345"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85" name="Freeform 1599"/>
              <p:cNvSpPr>
                <a:spLocks/>
              </p:cNvSpPr>
              <p:nvPr/>
            </p:nvSpPr>
            <p:spPr bwMode="auto">
              <a:xfrm>
                <a:off x="2348" y="3062"/>
                <a:ext cx="4" cy="30"/>
              </a:xfrm>
              <a:custGeom>
                <a:avLst/>
                <a:gdLst>
                  <a:gd name="T0" fmla="*/ 0 w 4"/>
                  <a:gd name="T1" fmla="*/ 30 h 30"/>
                  <a:gd name="T2" fmla="*/ 2 w 4"/>
                  <a:gd name="T3" fmla="*/ 20 h 30"/>
                  <a:gd name="T4" fmla="*/ 2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2" y="20"/>
                    </a:lnTo>
                    <a:lnTo>
                      <a:pt x="2"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86" name="Freeform 1600"/>
              <p:cNvSpPr>
                <a:spLocks/>
              </p:cNvSpPr>
              <p:nvPr/>
            </p:nvSpPr>
            <p:spPr bwMode="auto">
              <a:xfrm>
                <a:off x="2352" y="3062"/>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87" name="Line 1601"/>
              <p:cNvSpPr>
                <a:spLocks noChangeShapeType="1"/>
              </p:cNvSpPr>
              <p:nvPr/>
            </p:nvSpPr>
            <p:spPr bwMode="auto">
              <a:xfrm>
                <a:off x="2355"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88" name="Line 1602"/>
              <p:cNvSpPr>
                <a:spLocks noChangeShapeType="1"/>
              </p:cNvSpPr>
              <p:nvPr/>
            </p:nvSpPr>
            <p:spPr bwMode="auto">
              <a:xfrm>
                <a:off x="235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89" name="Freeform 1603"/>
              <p:cNvSpPr>
                <a:spLocks/>
              </p:cNvSpPr>
              <p:nvPr/>
            </p:nvSpPr>
            <p:spPr bwMode="auto">
              <a:xfrm>
                <a:off x="2361" y="3145"/>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0" name="Freeform 1604"/>
              <p:cNvSpPr>
                <a:spLocks/>
              </p:cNvSpPr>
              <p:nvPr/>
            </p:nvSpPr>
            <p:spPr bwMode="auto">
              <a:xfrm>
                <a:off x="2364"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1" name="Line 1605"/>
              <p:cNvSpPr>
                <a:spLocks noChangeShapeType="1"/>
              </p:cNvSpPr>
              <p:nvPr/>
            </p:nvSpPr>
            <p:spPr bwMode="auto">
              <a:xfrm flipV="1">
                <a:off x="2367"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92" name="Freeform 1606"/>
              <p:cNvSpPr>
                <a:spLocks/>
              </p:cNvSpPr>
              <p:nvPr/>
            </p:nvSpPr>
            <p:spPr bwMode="auto">
              <a:xfrm>
                <a:off x="2369" y="3092"/>
                <a:ext cx="5" cy="26"/>
              </a:xfrm>
              <a:custGeom>
                <a:avLst/>
                <a:gdLst>
                  <a:gd name="T0" fmla="*/ 0 w 5"/>
                  <a:gd name="T1" fmla="*/ 26 h 26"/>
                  <a:gd name="T2" fmla="*/ 2 w 5"/>
                  <a:gd name="T3" fmla="*/ 13 h 26"/>
                  <a:gd name="T4" fmla="*/ 5 w 5"/>
                  <a:gd name="T5" fmla="*/ 0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26"/>
                    </a:moveTo>
                    <a:lnTo>
                      <a:pt x="2" y="1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3" name="Freeform 1607"/>
              <p:cNvSpPr>
                <a:spLocks/>
              </p:cNvSpPr>
              <p:nvPr/>
            </p:nvSpPr>
            <p:spPr bwMode="auto">
              <a:xfrm>
                <a:off x="2374" y="3062"/>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4" name="Freeform 1608"/>
              <p:cNvSpPr>
                <a:spLocks/>
              </p:cNvSpPr>
              <p:nvPr/>
            </p:nvSpPr>
            <p:spPr bwMode="auto">
              <a:xfrm>
                <a:off x="2377" y="3062"/>
                <a:ext cx="2" cy="30"/>
              </a:xfrm>
              <a:custGeom>
                <a:avLst/>
                <a:gdLst>
                  <a:gd name="T0" fmla="*/ 0 w 2"/>
                  <a:gd name="T1" fmla="*/ 0 h 30"/>
                  <a:gd name="T2" fmla="*/ 0 w 2"/>
                  <a:gd name="T3" fmla="*/ 0 h 30"/>
                  <a:gd name="T4" fmla="*/ 0 w 2"/>
                  <a:gd name="T5" fmla="*/ 4 h 30"/>
                  <a:gd name="T6" fmla="*/ 1 w 2"/>
                  <a:gd name="T7" fmla="*/ 13 h 30"/>
                  <a:gd name="T8" fmla="*/ 2 w 2"/>
                  <a:gd name="T9" fmla="*/ 27 h 30"/>
                  <a:gd name="T10" fmla="*/ 2 w 2"/>
                  <a:gd name="T11" fmla="*/ 30 h 30"/>
                  <a:gd name="T12" fmla="*/ 2 w 2"/>
                  <a:gd name="T13" fmla="*/ 30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0" y="0"/>
                    </a:moveTo>
                    <a:lnTo>
                      <a:pt x="0" y="0"/>
                    </a:lnTo>
                    <a:lnTo>
                      <a:pt x="0" y="4"/>
                    </a:lnTo>
                    <a:lnTo>
                      <a:pt x="1" y="13"/>
                    </a:lnTo>
                    <a:lnTo>
                      <a:pt x="2" y="27"/>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5" name="Freeform 1609"/>
              <p:cNvSpPr>
                <a:spLocks/>
              </p:cNvSpPr>
              <p:nvPr/>
            </p:nvSpPr>
            <p:spPr bwMode="auto">
              <a:xfrm>
                <a:off x="2379" y="3062"/>
                <a:ext cx="3" cy="30"/>
              </a:xfrm>
              <a:custGeom>
                <a:avLst/>
                <a:gdLst>
                  <a:gd name="T0" fmla="*/ 0 w 3"/>
                  <a:gd name="T1" fmla="*/ 30 h 30"/>
                  <a:gd name="T2" fmla="*/ 0 w 3"/>
                  <a:gd name="T3" fmla="*/ 30 h 30"/>
                  <a:gd name="T4" fmla="*/ 0 w 3"/>
                  <a:gd name="T5" fmla="*/ 27 h 30"/>
                  <a:gd name="T6" fmla="*/ 2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6" name="Freeform 1610"/>
              <p:cNvSpPr>
                <a:spLocks/>
              </p:cNvSpPr>
              <p:nvPr/>
            </p:nvSpPr>
            <p:spPr bwMode="auto">
              <a:xfrm>
                <a:off x="2382" y="3062"/>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797" name="Line 1611"/>
              <p:cNvSpPr>
                <a:spLocks noChangeShapeType="1"/>
              </p:cNvSpPr>
              <p:nvPr/>
            </p:nvSpPr>
            <p:spPr bwMode="auto">
              <a:xfrm>
                <a:off x="2385"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98" name="Line 1612"/>
              <p:cNvSpPr>
                <a:spLocks noChangeShapeType="1"/>
              </p:cNvSpPr>
              <p:nvPr/>
            </p:nvSpPr>
            <p:spPr bwMode="auto">
              <a:xfrm>
                <a:off x="238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799" name="Freeform 1613"/>
              <p:cNvSpPr>
                <a:spLocks/>
              </p:cNvSpPr>
              <p:nvPr/>
            </p:nvSpPr>
            <p:spPr bwMode="auto">
              <a:xfrm>
                <a:off x="2391" y="3145"/>
                <a:ext cx="4" cy="30"/>
              </a:xfrm>
              <a:custGeom>
                <a:avLst/>
                <a:gdLst>
                  <a:gd name="T0" fmla="*/ 0 w 4"/>
                  <a:gd name="T1" fmla="*/ 0 h 30"/>
                  <a:gd name="T2" fmla="*/ 1 w 4"/>
                  <a:gd name="T3" fmla="*/ 10 h 30"/>
                  <a:gd name="T4" fmla="*/ 1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00" name="Freeform 1614"/>
              <p:cNvSpPr>
                <a:spLocks/>
              </p:cNvSpPr>
              <p:nvPr/>
            </p:nvSpPr>
            <p:spPr bwMode="auto">
              <a:xfrm>
                <a:off x="2395" y="3145"/>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01" name="Line 1615"/>
              <p:cNvSpPr>
                <a:spLocks noChangeShapeType="1"/>
              </p:cNvSpPr>
              <p:nvPr/>
            </p:nvSpPr>
            <p:spPr bwMode="auto">
              <a:xfrm flipV="1">
                <a:off x="239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02" name="Line 1616"/>
              <p:cNvSpPr>
                <a:spLocks noChangeShapeType="1"/>
              </p:cNvSpPr>
              <p:nvPr/>
            </p:nvSpPr>
            <p:spPr bwMode="auto">
              <a:xfrm flipV="1">
                <a:off x="240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03" name="Freeform 1617"/>
              <p:cNvSpPr>
                <a:spLocks/>
              </p:cNvSpPr>
              <p:nvPr/>
            </p:nvSpPr>
            <p:spPr bwMode="auto">
              <a:xfrm>
                <a:off x="2404" y="3062"/>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04" name="Freeform 1618"/>
              <p:cNvSpPr>
                <a:spLocks/>
              </p:cNvSpPr>
              <p:nvPr/>
            </p:nvSpPr>
            <p:spPr bwMode="auto">
              <a:xfrm>
                <a:off x="2407" y="3062"/>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05" name="Line 1619"/>
              <p:cNvSpPr>
                <a:spLocks noChangeShapeType="1"/>
              </p:cNvSpPr>
              <p:nvPr/>
            </p:nvSpPr>
            <p:spPr bwMode="auto">
              <a:xfrm>
                <a:off x="2409"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06" name="Line 1620"/>
              <p:cNvSpPr>
                <a:spLocks noChangeShapeType="1"/>
              </p:cNvSpPr>
              <p:nvPr/>
            </p:nvSpPr>
            <p:spPr bwMode="auto">
              <a:xfrm>
                <a:off x="2412"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07" name="Freeform 1621"/>
              <p:cNvSpPr>
                <a:spLocks/>
              </p:cNvSpPr>
              <p:nvPr/>
            </p:nvSpPr>
            <p:spPr bwMode="auto">
              <a:xfrm>
                <a:off x="2415" y="3145"/>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08" name="Freeform 1622"/>
              <p:cNvSpPr>
                <a:spLocks/>
              </p:cNvSpPr>
              <p:nvPr/>
            </p:nvSpPr>
            <p:spPr bwMode="auto">
              <a:xfrm>
                <a:off x="2419" y="3145"/>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09" name="Line 1623"/>
              <p:cNvSpPr>
                <a:spLocks noChangeShapeType="1"/>
              </p:cNvSpPr>
              <p:nvPr/>
            </p:nvSpPr>
            <p:spPr bwMode="auto">
              <a:xfrm flipV="1">
                <a:off x="2422"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10" name="Line 1624"/>
              <p:cNvSpPr>
                <a:spLocks noChangeShapeType="1"/>
              </p:cNvSpPr>
              <p:nvPr/>
            </p:nvSpPr>
            <p:spPr bwMode="auto">
              <a:xfrm flipV="1">
                <a:off x="2425"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11" name="Freeform 1625"/>
              <p:cNvSpPr>
                <a:spLocks/>
              </p:cNvSpPr>
              <p:nvPr/>
            </p:nvSpPr>
            <p:spPr bwMode="auto">
              <a:xfrm>
                <a:off x="2428" y="3062"/>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12" name="Freeform 1626"/>
              <p:cNvSpPr>
                <a:spLocks/>
              </p:cNvSpPr>
              <p:nvPr/>
            </p:nvSpPr>
            <p:spPr bwMode="auto">
              <a:xfrm>
                <a:off x="2431" y="3062"/>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13" name="Line 1627"/>
              <p:cNvSpPr>
                <a:spLocks noChangeShapeType="1"/>
              </p:cNvSpPr>
              <p:nvPr/>
            </p:nvSpPr>
            <p:spPr bwMode="auto">
              <a:xfrm>
                <a:off x="2434"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14" name="Freeform 1628"/>
              <p:cNvSpPr>
                <a:spLocks/>
              </p:cNvSpPr>
              <p:nvPr/>
            </p:nvSpPr>
            <p:spPr bwMode="auto">
              <a:xfrm>
                <a:off x="2437" y="3118"/>
                <a:ext cx="4" cy="27"/>
              </a:xfrm>
              <a:custGeom>
                <a:avLst/>
                <a:gdLst>
                  <a:gd name="T0" fmla="*/ 0 w 4"/>
                  <a:gd name="T1" fmla="*/ 0 h 27"/>
                  <a:gd name="T2" fmla="*/ 1 w 4"/>
                  <a:gd name="T3" fmla="*/ 14 h 27"/>
                  <a:gd name="T4" fmla="*/ 4 w 4"/>
                  <a:gd name="T5" fmla="*/ 27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0"/>
                    </a:moveTo>
                    <a:lnTo>
                      <a:pt x="1" y="14"/>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15" name="Freeform 1629"/>
              <p:cNvSpPr>
                <a:spLocks/>
              </p:cNvSpPr>
              <p:nvPr/>
            </p:nvSpPr>
            <p:spPr bwMode="auto">
              <a:xfrm>
                <a:off x="2441" y="3145"/>
                <a:ext cx="3" cy="30"/>
              </a:xfrm>
              <a:custGeom>
                <a:avLst/>
                <a:gdLst>
                  <a:gd name="T0" fmla="*/ 0 w 3"/>
                  <a:gd name="T1" fmla="*/ 0 h 30"/>
                  <a:gd name="T2" fmla="*/ 1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16" name="Freeform 1630"/>
              <p:cNvSpPr>
                <a:spLocks/>
              </p:cNvSpPr>
              <p:nvPr/>
            </p:nvSpPr>
            <p:spPr bwMode="auto">
              <a:xfrm>
                <a:off x="2444"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17" name="Line 1631"/>
              <p:cNvSpPr>
                <a:spLocks noChangeShapeType="1"/>
              </p:cNvSpPr>
              <p:nvPr/>
            </p:nvSpPr>
            <p:spPr bwMode="auto">
              <a:xfrm flipV="1">
                <a:off x="2447"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18" name="Line 1632"/>
              <p:cNvSpPr>
                <a:spLocks noChangeShapeType="1"/>
              </p:cNvSpPr>
              <p:nvPr/>
            </p:nvSpPr>
            <p:spPr bwMode="auto">
              <a:xfrm flipV="1">
                <a:off x="2449"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19" name="Freeform 1633"/>
              <p:cNvSpPr>
                <a:spLocks/>
              </p:cNvSpPr>
              <p:nvPr/>
            </p:nvSpPr>
            <p:spPr bwMode="auto">
              <a:xfrm>
                <a:off x="2452" y="3062"/>
                <a:ext cx="3" cy="30"/>
              </a:xfrm>
              <a:custGeom>
                <a:avLst/>
                <a:gdLst>
                  <a:gd name="T0" fmla="*/ 0 w 3"/>
                  <a:gd name="T1" fmla="*/ 30 h 30"/>
                  <a:gd name="T2" fmla="*/ 0 w 3"/>
                  <a:gd name="T3" fmla="*/ 20 h 30"/>
                  <a:gd name="T4" fmla="*/ 2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0" name="Freeform 1679"/>
              <p:cNvSpPr>
                <a:spLocks/>
              </p:cNvSpPr>
              <p:nvPr/>
            </p:nvSpPr>
            <p:spPr bwMode="auto">
              <a:xfrm>
                <a:off x="2469" y="3053"/>
                <a:ext cx="3" cy="66"/>
              </a:xfrm>
              <a:custGeom>
                <a:avLst/>
                <a:gdLst>
                  <a:gd name="T0" fmla="*/ 0 w 3"/>
                  <a:gd name="T1" fmla="*/ 0 h 66"/>
                  <a:gd name="T2" fmla="*/ 0 w 3"/>
                  <a:gd name="T3" fmla="*/ 3 h 66"/>
                  <a:gd name="T4" fmla="*/ 0 w 3"/>
                  <a:gd name="T5" fmla="*/ 13 h 66"/>
                  <a:gd name="T6" fmla="*/ 2 w 3"/>
                  <a:gd name="T7" fmla="*/ 29 h 66"/>
                  <a:gd name="T8" fmla="*/ 3 w 3"/>
                  <a:gd name="T9" fmla="*/ 53 h 66"/>
                  <a:gd name="T10" fmla="*/ 3 w 3"/>
                  <a:gd name="T11" fmla="*/ 59 h 66"/>
                  <a:gd name="T12" fmla="*/ 3 w 3"/>
                  <a:gd name="T13" fmla="*/ 66 h 66"/>
                  <a:gd name="T14" fmla="*/ 0 60000 65536"/>
                  <a:gd name="T15" fmla="*/ 0 60000 65536"/>
                  <a:gd name="T16" fmla="*/ 0 60000 65536"/>
                  <a:gd name="T17" fmla="*/ 0 60000 65536"/>
                  <a:gd name="T18" fmla="*/ 0 60000 65536"/>
                  <a:gd name="T19" fmla="*/ 0 60000 65536"/>
                  <a:gd name="T20" fmla="*/ 0 60000 65536"/>
                  <a:gd name="T21" fmla="*/ 0 w 3"/>
                  <a:gd name="T22" fmla="*/ 0 h 66"/>
                  <a:gd name="T23" fmla="*/ 3 w 3"/>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6">
                    <a:moveTo>
                      <a:pt x="0" y="0"/>
                    </a:moveTo>
                    <a:lnTo>
                      <a:pt x="0" y="3"/>
                    </a:lnTo>
                    <a:lnTo>
                      <a:pt x="0" y="13"/>
                    </a:lnTo>
                    <a:lnTo>
                      <a:pt x="2" y="29"/>
                    </a:lnTo>
                    <a:lnTo>
                      <a:pt x="3" y="53"/>
                    </a:lnTo>
                    <a:lnTo>
                      <a:pt x="3" y="59"/>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1" name="Freeform 1680"/>
              <p:cNvSpPr>
                <a:spLocks/>
              </p:cNvSpPr>
              <p:nvPr/>
            </p:nvSpPr>
            <p:spPr bwMode="auto">
              <a:xfrm>
                <a:off x="2472" y="3119"/>
                <a:ext cx="3" cy="16"/>
              </a:xfrm>
              <a:custGeom>
                <a:avLst/>
                <a:gdLst>
                  <a:gd name="T0" fmla="*/ 0 w 3"/>
                  <a:gd name="T1" fmla="*/ 0 h 16"/>
                  <a:gd name="T2" fmla="*/ 2 w 3"/>
                  <a:gd name="T3" fmla="*/ 10 h 16"/>
                  <a:gd name="T4" fmla="*/ 3 w 3"/>
                  <a:gd name="T5" fmla="*/ 16 h 16"/>
                  <a:gd name="T6" fmla="*/ 0 60000 65536"/>
                  <a:gd name="T7" fmla="*/ 0 60000 65536"/>
                  <a:gd name="T8" fmla="*/ 0 60000 65536"/>
                  <a:gd name="T9" fmla="*/ 0 w 3"/>
                  <a:gd name="T10" fmla="*/ 0 h 16"/>
                  <a:gd name="T11" fmla="*/ 3 w 3"/>
                  <a:gd name="T12" fmla="*/ 16 h 16"/>
                </a:gdLst>
                <a:ahLst/>
                <a:cxnLst>
                  <a:cxn ang="T6">
                    <a:pos x="T0" y="T1"/>
                  </a:cxn>
                  <a:cxn ang="T7">
                    <a:pos x="T2" y="T3"/>
                  </a:cxn>
                  <a:cxn ang="T8">
                    <a:pos x="T4" y="T5"/>
                  </a:cxn>
                </a:cxnLst>
                <a:rect l="T9" t="T10" r="T11" b="T12"/>
                <a:pathLst>
                  <a:path w="3" h="16">
                    <a:moveTo>
                      <a:pt x="0" y="0"/>
                    </a:moveTo>
                    <a:lnTo>
                      <a:pt x="2" y="10"/>
                    </a:lnTo>
                    <a:lnTo>
                      <a:pt x="3"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2" name="Freeform 1681"/>
              <p:cNvSpPr>
                <a:spLocks/>
              </p:cNvSpPr>
              <p:nvPr/>
            </p:nvSpPr>
            <p:spPr bwMode="auto">
              <a:xfrm>
                <a:off x="2475" y="3135"/>
                <a:ext cx="3" cy="27"/>
              </a:xfrm>
              <a:custGeom>
                <a:avLst/>
                <a:gdLst>
                  <a:gd name="T0" fmla="*/ 0 w 3"/>
                  <a:gd name="T1" fmla="*/ 0 h 27"/>
                  <a:gd name="T2" fmla="*/ 0 w 3"/>
                  <a:gd name="T3" fmla="*/ 7 h 27"/>
                  <a:gd name="T4" fmla="*/ 2 w 3"/>
                  <a:gd name="T5" fmla="*/ 17 h 27"/>
                  <a:gd name="T6" fmla="*/ 2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2"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3" name="Freeform 1682"/>
              <p:cNvSpPr>
                <a:spLocks/>
              </p:cNvSpPr>
              <p:nvPr/>
            </p:nvSpPr>
            <p:spPr bwMode="auto">
              <a:xfrm>
                <a:off x="2478" y="3149"/>
                <a:ext cx="4" cy="13"/>
              </a:xfrm>
              <a:custGeom>
                <a:avLst/>
                <a:gdLst>
                  <a:gd name="T0" fmla="*/ 0 w 4"/>
                  <a:gd name="T1" fmla="*/ 13 h 13"/>
                  <a:gd name="T2" fmla="*/ 1 w 4"/>
                  <a:gd name="T3" fmla="*/ 13 h 13"/>
                  <a:gd name="T4" fmla="*/ 1 w 4"/>
                  <a:gd name="T5" fmla="*/ 10 h 13"/>
                  <a:gd name="T6" fmla="*/ 4 w 4"/>
                  <a:gd name="T7" fmla="*/ 0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0" y="13"/>
                    </a:moveTo>
                    <a:lnTo>
                      <a:pt x="1" y="13"/>
                    </a:lnTo>
                    <a:lnTo>
                      <a:pt x="1" y="1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4" name="Freeform 1683"/>
              <p:cNvSpPr>
                <a:spLocks/>
              </p:cNvSpPr>
              <p:nvPr/>
            </p:nvSpPr>
            <p:spPr bwMode="auto">
              <a:xfrm>
                <a:off x="2482" y="3129"/>
                <a:ext cx="3" cy="20"/>
              </a:xfrm>
              <a:custGeom>
                <a:avLst/>
                <a:gdLst>
                  <a:gd name="T0" fmla="*/ 0 w 3"/>
                  <a:gd name="T1" fmla="*/ 20 h 20"/>
                  <a:gd name="T2" fmla="*/ 2 w 3"/>
                  <a:gd name="T3" fmla="*/ 10 h 20"/>
                  <a:gd name="T4" fmla="*/ 3 w 3"/>
                  <a:gd name="T5" fmla="*/ 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20"/>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5" name="Freeform 1684"/>
              <p:cNvSpPr>
                <a:spLocks/>
              </p:cNvSpPr>
              <p:nvPr/>
            </p:nvSpPr>
            <p:spPr bwMode="auto">
              <a:xfrm>
                <a:off x="2485" y="3096"/>
                <a:ext cx="3" cy="33"/>
              </a:xfrm>
              <a:custGeom>
                <a:avLst/>
                <a:gdLst>
                  <a:gd name="T0" fmla="*/ 0 w 3"/>
                  <a:gd name="T1" fmla="*/ 33 h 33"/>
                  <a:gd name="T2" fmla="*/ 2 w 3"/>
                  <a:gd name="T3" fmla="*/ 16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6" name="Freeform 1685"/>
              <p:cNvSpPr>
                <a:spLocks/>
              </p:cNvSpPr>
              <p:nvPr/>
            </p:nvSpPr>
            <p:spPr bwMode="auto">
              <a:xfrm>
                <a:off x="2488" y="3063"/>
                <a:ext cx="3" cy="33"/>
              </a:xfrm>
              <a:custGeom>
                <a:avLst/>
                <a:gdLst>
                  <a:gd name="T0" fmla="*/ 0 w 3"/>
                  <a:gd name="T1" fmla="*/ 33 h 33"/>
                  <a:gd name="T2" fmla="*/ 0 w 3"/>
                  <a:gd name="T3" fmla="*/ 23 h 33"/>
                  <a:gd name="T4" fmla="*/ 1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1"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7" name="Freeform 1686"/>
              <p:cNvSpPr>
                <a:spLocks/>
              </p:cNvSpPr>
              <p:nvPr/>
            </p:nvSpPr>
            <p:spPr bwMode="auto">
              <a:xfrm>
                <a:off x="2491" y="3063"/>
                <a:ext cx="3" cy="39"/>
              </a:xfrm>
              <a:custGeom>
                <a:avLst/>
                <a:gdLst>
                  <a:gd name="T0" fmla="*/ 0 w 3"/>
                  <a:gd name="T1" fmla="*/ 0 h 39"/>
                  <a:gd name="T2" fmla="*/ 0 w 3"/>
                  <a:gd name="T3" fmla="*/ 6 h 39"/>
                  <a:gd name="T4" fmla="*/ 1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1"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8" name="Freeform 1687"/>
              <p:cNvSpPr>
                <a:spLocks/>
              </p:cNvSpPr>
              <p:nvPr/>
            </p:nvSpPr>
            <p:spPr bwMode="auto">
              <a:xfrm>
                <a:off x="2494" y="3102"/>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29" name="Freeform 1688"/>
              <p:cNvSpPr>
                <a:spLocks/>
              </p:cNvSpPr>
              <p:nvPr/>
            </p:nvSpPr>
            <p:spPr bwMode="auto">
              <a:xfrm>
                <a:off x="2497" y="3132"/>
                <a:ext cx="2" cy="30"/>
              </a:xfrm>
              <a:custGeom>
                <a:avLst/>
                <a:gdLst>
                  <a:gd name="T0" fmla="*/ 0 w 2"/>
                  <a:gd name="T1" fmla="*/ 0 h 30"/>
                  <a:gd name="T2" fmla="*/ 1 w 2"/>
                  <a:gd name="T3" fmla="*/ 13 h 30"/>
                  <a:gd name="T4" fmla="*/ 2 w 2"/>
                  <a:gd name="T5" fmla="*/ 20 h 30"/>
                  <a:gd name="T6" fmla="*/ 2 w 2"/>
                  <a:gd name="T7" fmla="*/ 30 h 30"/>
                  <a:gd name="T8" fmla="*/ 0 60000 65536"/>
                  <a:gd name="T9" fmla="*/ 0 60000 65536"/>
                  <a:gd name="T10" fmla="*/ 0 60000 65536"/>
                  <a:gd name="T11" fmla="*/ 0 60000 65536"/>
                  <a:gd name="T12" fmla="*/ 0 w 2"/>
                  <a:gd name="T13" fmla="*/ 0 h 30"/>
                  <a:gd name="T14" fmla="*/ 2 w 2"/>
                  <a:gd name="T15" fmla="*/ 30 h 30"/>
                </a:gdLst>
                <a:ahLst/>
                <a:cxnLst>
                  <a:cxn ang="T8">
                    <a:pos x="T0" y="T1"/>
                  </a:cxn>
                  <a:cxn ang="T9">
                    <a:pos x="T2" y="T3"/>
                  </a:cxn>
                  <a:cxn ang="T10">
                    <a:pos x="T4" y="T5"/>
                  </a:cxn>
                  <a:cxn ang="T11">
                    <a:pos x="T6" y="T7"/>
                  </a:cxn>
                </a:cxnLst>
                <a:rect l="T12" t="T13" r="T14" b="T15"/>
                <a:pathLst>
                  <a:path w="2" h="30">
                    <a:moveTo>
                      <a:pt x="0" y="0"/>
                    </a:moveTo>
                    <a:lnTo>
                      <a:pt x="1" y="13"/>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0" name="Freeform 1689"/>
              <p:cNvSpPr>
                <a:spLocks/>
              </p:cNvSpPr>
              <p:nvPr/>
            </p:nvSpPr>
            <p:spPr bwMode="auto">
              <a:xfrm>
                <a:off x="2499" y="3162"/>
                <a:ext cx="3" cy="56"/>
              </a:xfrm>
              <a:custGeom>
                <a:avLst/>
                <a:gdLst>
                  <a:gd name="T0" fmla="*/ 0 w 3"/>
                  <a:gd name="T1" fmla="*/ 0 h 56"/>
                  <a:gd name="T2" fmla="*/ 0 w 3"/>
                  <a:gd name="T3" fmla="*/ 7 h 56"/>
                  <a:gd name="T4" fmla="*/ 0 w 3"/>
                  <a:gd name="T5" fmla="*/ 13 h 56"/>
                  <a:gd name="T6" fmla="*/ 2 w 3"/>
                  <a:gd name="T7" fmla="*/ 33 h 56"/>
                  <a:gd name="T8" fmla="*/ 2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2" y="33"/>
                    </a:lnTo>
                    <a:lnTo>
                      <a:pt x="2"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1" name="Freeform 1690"/>
              <p:cNvSpPr>
                <a:spLocks/>
              </p:cNvSpPr>
              <p:nvPr/>
            </p:nvSpPr>
            <p:spPr bwMode="auto">
              <a:xfrm>
                <a:off x="2502" y="3162"/>
                <a:ext cx="5" cy="56"/>
              </a:xfrm>
              <a:custGeom>
                <a:avLst/>
                <a:gdLst>
                  <a:gd name="T0" fmla="*/ 0 w 5"/>
                  <a:gd name="T1" fmla="*/ 56 h 56"/>
                  <a:gd name="T2" fmla="*/ 0 w 5"/>
                  <a:gd name="T3" fmla="*/ 53 h 56"/>
                  <a:gd name="T4" fmla="*/ 2 w 5"/>
                  <a:gd name="T5" fmla="*/ 50 h 56"/>
                  <a:gd name="T6" fmla="*/ 2 w 5"/>
                  <a:gd name="T7" fmla="*/ 33 h 56"/>
                  <a:gd name="T8" fmla="*/ 3 w 5"/>
                  <a:gd name="T9" fmla="*/ 13 h 56"/>
                  <a:gd name="T10" fmla="*/ 5 w 5"/>
                  <a:gd name="T11" fmla="*/ 7 h 56"/>
                  <a:gd name="T12" fmla="*/ 5 w 5"/>
                  <a:gd name="T13" fmla="*/ 0 h 56"/>
                  <a:gd name="T14" fmla="*/ 0 60000 65536"/>
                  <a:gd name="T15" fmla="*/ 0 60000 65536"/>
                  <a:gd name="T16" fmla="*/ 0 60000 65536"/>
                  <a:gd name="T17" fmla="*/ 0 60000 65536"/>
                  <a:gd name="T18" fmla="*/ 0 60000 65536"/>
                  <a:gd name="T19" fmla="*/ 0 60000 65536"/>
                  <a:gd name="T20" fmla="*/ 0 60000 65536"/>
                  <a:gd name="T21" fmla="*/ 0 w 5"/>
                  <a:gd name="T22" fmla="*/ 0 h 56"/>
                  <a:gd name="T23" fmla="*/ 5 w 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6">
                    <a:moveTo>
                      <a:pt x="0" y="56"/>
                    </a:moveTo>
                    <a:lnTo>
                      <a:pt x="0" y="53"/>
                    </a:lnTo>
                    <a:lnTo>
                      <a:pt x="2" y="50"/>
                    </a:lnTo>
                    <a:lnTo>
                      <a:pt x="2" y="33"/>
                    </a:lnTo>
                    <a:lnTo>
                      <a:pt x="3" y="13"/>
                    </a:lnTo>
                    <a:lnTo>
                      <a:pt x="5" y="7"/>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2" name="Freeform 1691"/>
              <p:cNvSpPr>
                <a:spLocks/>
              </p:cNvSpPr>
              <p:nvPr/>
            </p:nvSpPr>
            <p:spPr bwMode="auto">
              <a:xfrm>
                <a:off x="2507" y="3155"/>
                <a:ext cx="2" cy="7"/>
              </a:xfrm>
              <a:custGeom>
                <a:avLst/>
                <a:gdLst>
                  <a:gd name="T0" fmla="*/ 0 w 2"/>
                  <a:gd name="T1" fmla="*/ 7 h 7"/>
                  <a:gd name="T2" fmla="*/ 1 w 2"/>
                  <a:gd name="T3" fmla="*/ 4 h 7"/>
                  <a:gd name="T4" fmla="*/ 2 w 2"/>
                  <a:gd name="T5" fmla="*/ 0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7"/>
                    </a:moveTo>
                    <a:lnTo>
                      <a:pt x="1"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3" name="Freeform 1692"/>
              <p:cNvSpPr>
                <a:spLocks/>
              </p:cNvSpPr>
              <p:nvPr/>
            </p:nvSpPr>
            <p:spPr bwMode="auto">
              <a:xfrm>
                <a:off x="2509" y="3106"/>
                <a:ext cx="3" cy="49"/>
              </a:xfrm>
              <a:custGeom>
                <a:avLst/>
                <a:gdLst>
                  <a:gd name="T0" fmla="*/ 0 w 3"/>
                  <a:gd name="T1" fmla="*/ 49 h 49"/>
                  <a:gd name="T2" fmla="*/ 0 w 3"/>
                  <a:gd name="T3" fmla="*/ 39 h 49"/>
                  <a:gd name="T4" fmla="*/ 2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2"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4" name="Freeform 1693"/>
              <p:cNvSpPr>
                <a:spLocks/>
              </p:cNvSpPr>
              <p:nvPr/>
            </p:nvSpPr>
            <p:spPr bwMode="auto">
              <a:xfrm>
                <a:off x="2512" y="3066"/>
                <a:ext cx="3" cy="40"/>
              </a:xfrm>
              <a:custGeom>
                <a:avLst/>
                <a:gdLst>
                  <a:gd name="T0" fmla="*/ 0 w 3"/>
                  <a:gd name="T1" fmla="*/ 40 h 40"/>
                  <a:gd name="T2" fmla="*/ 0 w 3"/>
                  <a:gd name="T3" fmla="*/ 26 h 40"/>
                  <a:gd name="T4" fmla="*/ 2 w 3"/>
                  <a:gd name="T5" fmla="*/ 16 h 40"/>
                  <a:gd name="T6" fmla="*/ 3 w 3"/>
                  <a:gd name="T7" fmla="*/ 7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26"/>
                    </a:lnTo>
                    <a:lnTo>
                      <a:pt x="2" y="16"/>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5" name="Freeform 1694"/>
              <p:cNvSpPr>
                <a:spLocks/>
              </p:cNvSpPr>
              <p:nvPr/>
            </p:nvSpPr>
            <p:spPr bwMode="auto">
              <a:xfrm>
                <a:off x="2515" y="3066"/>
                <a:ext cx="3" cy="26"/>
              </a:xfrm>
              <a:custGeom>
                <a:avLst/>
                <a:gdLst>
                  <a:gd name="T0" fmla="*/ 0 w 3"/>
                  <a:gd name="T1" fmla="*/ 0 h 26"/>
                  <a:gd name="T2" fmla="*/ 0 w 3"/>
                  <a:gd name="T3" fmla="*/ 3 h 26"/>
                  <a:gd name="T4" fmla="*/ 1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1"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6" name="Line 1695"/>
              <p:cNvSpPr>
                <a:spLocks noChangeShapeType="1"/>
              </p:cNvSpPr>
              <p:nvPr/>
            </p:nvSpPr>
            <p:spPr bwMode="auto">
              <a:xfrm>
                <a:off x="2518" y="3092"/>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37" name="Line 1696"/>
              <p:cNvSpPr>
                <a:spLocks noChangeShapeType="1"/>
              </p:cNvSpPr>
              <p:nvPr/>
            </p:nvSpPr>
            <p:spPr bwMode="auto">
              <a:xfrm>
                <a:off x="2521" y="3119"/>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38" name="Freeform 1697"/>
              <p:cNvSpPr>
                <a:spLocks/>
              </p:cNvSpPr>
              <p:nvPr/>
            </p:nvSpPr>
            <p:spPr bwMode="auto">
              <a:xfrm>
                <a:off x="2524" y="3149"/>
                <a:ext cx="4" cy="33"/>
              </a:xfrm>
              <a:custGeom>
                <a:avLst/>
                <a:gdLst>
                  <a:gd name="T0" fmla="*/ 0 w 4"/>
                  <a:gd name="T1" fmla="*/ 0 h 33"/>
                  <a:gd name="T2" fmla="*/ 1 w 4"/>
                  <a:gd name="T3" fmla="*/ 10 h 33"/>
                  <a:gd name="T4" fmla="*/ 1 w 4"/>
                  <a:gd name="T5" fmla="*/ 20 h 33"/>
                  <a:gd name="T6" fmla="*/ 2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2"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39" name="Freeform 1698"/>
              <p:cNvSpPr>
                <a:spLocks/>
              </p:cNvSpPr>
              <p:nvPr/>
            </p:nvSpPr>
            <p:spPr bwMode="auto">
              <a:xfrm>
                <a:off x="2528" y="3152"/>
                <a:ext cx="3" cy="30"/>
              </a:xfrm>
              <a:custGeom>
                <a:avLst/>
                <a:gdLst>
                  <a:gd name="T0" fmla="*/ 0 w 3"/>
                  <a:gd name="T1" fmla="*/ 30 h 30"/>
                  <a:gd name="T2" fmla="*/ 1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0" name="Line 1699"/>
              <p:cNvSpPr>
                <a:spLocks noChangeShapeType="1"/>
              </p:cNvSpPr>
              <p:nvPr/>
            </p:nvSpPr>
            <p:spPr bwMode="auto">
              <a:xfrm flipV="1">
                <a:off x="2531"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41" name="Freeform 1700"/>
              <p:cNvSpPr>
                <a:spLocks/>
              </p:cNvSpPr>
              <p:nvPr/>
            </p:nvSpPr>
            <p:spPr bwMode="auto">
              <a:xfrm>
                <a:off x="2534" y="3099"/>
                <a:ext cx="2" cy="26"/>
              </a:xfrm>
              <a:custGeom>
                <a:avLst/>
                <a:gdLst>
                  <a:gd name="T0" fmla="*/ 0 w 2"/>
                  <a:gd name="T1" fmla="*/ 26 h 26"/>
                  <a:gd name="T2" fmla="*/ 1 w 2"/>
                  <a:gd name="T3" fmla="*/ 13 h 26"/>
                  <a:gd name="T4" fmla="*/ 2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0" y="26"/>
                    </a:moveTo>
                    <a:lnTo>
                      <a:pt x="1" y="1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2" name="Freeform 1701"/>
              <p:cNvSpPr>
                <a:spLocks/>
              </p:cNvSpPr>
              <p:nvPr/>
            </p:nvSpPr>
            <p:spPr bwMode="auto">
              <a:xfrm>
                <a:off x="2536" y="3059"/>
                <a:ext cx="3" cy="40"/>
              </a:xfrm>
              <a:custGeom>
                <a:avLst/>
                <a:gdLst>
                  <a:gd name="T0" fmla="*/ 0 w 3"/>
                  <a:gd name="T1" fmla="*/ 40 h 40"/>
                  <a:gd name="T2" fmla="*/ 0 w 3"/>
                  <a:gd name="T3" fmla="*/ 30 h 40"/>
                  <a:gd name="T4" fmla="*/ 2 w 3"/>
                  <a:gd name="T5" fmla="*/ 17 h 40"/>
                  <a:gd name="T6" fmla="*/ 3 w 3"/>
                  <a:gd name="T7" fmla="*/ 4 h 40"/>
                  <a:gd name="T8" fmla="*/ 3 w 3"/>
                  <a:gd name="T9" fmla="*/ 0 h 40"/>
                  <a:gd name="T10" fmla="*/ 3 w 3"/>
                  <a:gd name="T11" fmla="*/ 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40"/>
                    </a:moveTo>
                    <a:lnTo>
                      <a:pt x="0" y="30"/>
                    </a:lnTo>
                    <a:lnTo>
                      <a:pt x="2" y="1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3" name="Freeform 1702"/>
              <p:cNvSpPr>
                <a:spLocks/>
              </p:cNvSpPr>
              <p:nvPr/>
            </p:nvSpPr>
            <p:spPr bwMode="auto">
              <a:xfrm>
                <a:off x="2539" y="3059"/>
                <a:ext cx="3" cy="40"/>
              </a:xfrm>
              <a:custGeom>
                <a:avLst/>
                <a:gdLst>
                  <a:gd name="T0" fmla="*/ 0 w 3"/>
                  <a:gd name="T1" fmla="*/ 0 h 40"/>
                  <a:gd name="T2" fmla="*/ 0 w 3"/>
                  <a:gd name="T3" fmla="*/ 4 h 40"/>
                  <a:gd name="T4" fmla="*/ 2 w 3"/>
                  <a:gd name="T5" fmla="*/ 14 h 40"/>
                  <a:gd name="T6" fmla="*/ 3 w 3"/>
                  <a:gd name="T7" fmla="*/ 27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4"/>
                    </a:lnTo>
                    <a:lnTo>
                      <a:pt x="2" y="14"/>
                    </a:lnTo>
                    <a:lnTo>
                      <a:pt x="3" y="27"/>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4" name="Freeform 1703"/>
              <p:cNvSpPr>
                <a:spLocks/>
              </p:cNvSpPr>
              <p:nvPr/>
            </p:nvSpPr>
            <p:spPr bwMode="auto">
              <a:xfrm>
                <a:off x="2542" y="3099"/>
                <a:ext cx="3" cy="60"/>
              </a:xfrm>
              <a:custGeom>
                <a:avLst/>
                <a:gdLst>
                  <a:gd name="T0" fmla="*/ 0 w 3"/>
                  <a:gd name="T1" fmla="*/ 0 h 60"/>
                  <a:gd name="T2" fmla="*/ 0 w 3"/>
                  <a:gd name="T3" fmla="*/ 17 h 60"/>
                  <a:gd name="T4" fmla="*/ 2 w 3"/>
                  <a:gd name="T5" fmla="*/ 33 h 60"/>
                  <a:gd name="T6" fmla="*/ 2 w 3"/>
                  <a:gd name="T7" fmla="*/ 50 h 60"/>
                  <a:gd name="T8" fmla="*/ 3 w 3"/>
                  <a:gd name="T9" fmla="*/ 60 h 60"/>
                  <a:gd name="T10" fmla="*/ 0 60000 65536"/>
                  <a:gd name="T11" fmla="*/ 0 60000 65536"/>
                  <a:gd name="T12" fmla="*/ 0 60000 65536"/>
                  <a:gd name="T13" fmla="*/ 0 60000 65536"/>
                  <a:gd name="T14" fmla="*/ 0 60000 65536"/>
                  <a:gd name="T15" fmla="*/ 0 w 3"/>
                  <a:gd name="T16" fmla="*/ 0 h 60"/>
                  <a:gd name="T17" fmla="*/ 3 w 3"/>
                  <a:gd name="T18" fmla="*/ 60 h 60"/>
                </a:gdLst>
                <a:ahLst/>
                <a:cxnLst>
                  <a:cxn ang="T10">
                    <a:pos x="T0" y="T1"/>
                  </a:cxn>
                  <a:cxn ang="T11">
                    <a:pos x="T2" y="T3"/>
                  </a:cxn>
                  <a:cxn ang="T12">
                    <a:pos x="T4" y="T5"/>
                  </a:cxn>
                  <a:cxn ang="T13">
                    <a:pos x="T6" y="T7"/>
                  </a:cxn>
                  <a:cxn ang="T14">
                    <a:pos x="T8" y="T9"/>
                  </a:cxn>
                </a:cxnLst>
                <a:rect l="T15" t="T16" r="T17" b="T18"/>
                <a:pathLst>
                  <a:path w="3" h="60">
                    <a:moveTo>
                      <a:pt x="0" y="0"/>
                    </a:moveTo>
                    <a:lnTo>
                      <a:pt x="0" y="17"/>
                    </a:lnTo>
                    <a:lnTo>
                      <a:pt x="2" y="33"/>
                    </a:lnTo>
                    <a:lnTo>
                      <a:pt x="2" y="50"/>
                    </a:lnTo>
                    <a:lnTo>
                      <a:pt x="3"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5" name="Freeform 1704"/>
              <p:cNvSpPr>
                <a:spLocks/>
              </p:cNvSpPr>
              <p:nvPr/>
            </p:nvSpPr>
            <p:spPr bwMode="auto">
              <a:xfrm>
                <a:off x="2545" y="3152"/>
                <a:ext cx="4" cy="7"/>
              </a:xfrm>
              <a:custGeom>
                <a:avLst/>
                <a:gdLst>
                  <a:gd name="T0" fmla="*/ 0 w 4"/>
                  <a:gd name="T1" fmla="*/ 7 h 7"/>
                  <a:gd name="T2" fmla="*/ 1 w 4"/>
                  <a:gd name="T3" fmla="*/ 7 h 7"/>
                  <a:gd name="T4" fmla="*/ 1 w 4"/>
                  <a:gd name="T5" fmla="*/ 3 h 7"/>
                  <a:gd name="T6" fmla="*/ 3 w 4"/>
                  <a:gd name="T7" fmla="*/ 0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1" y="7"/>
                    </a:lnTo>
                    <a:lnTo>
                      <a:pt x="1" y="3"/>
                    </a:lnTo>
                    <a:lnTo>
                      <a:pt x="3" y="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6" name="Freeform 1705"/>
              <p:cNvSpPr>
                <a:spLocks/>
              </p:cNvSpPr>
              <p:nvPr/>
            </p:nvSpPr>
            <p:spPr bwMode="auto">
              <a:xfrm>
                <a:off x="2549" y="3152"/>
                <a:ext cx="3" cy="36"/>
              </a:xfrm>
              <a:custGeom>
                <a:avLst/>
                <a:gdLst>
                  <a:gd name="T0" fmla="*/ 0 w 3"/>
                  <a:gd name="T1" fmla="*/ 0 h 36"/>
                  <a:gd name="T2" fmla="*/ 2 w 3"/>
                  <a:gd name="T3" fmla="*/ 7 h 36"/>
                  <a:gd name="T4" fmla="*/ 2 w 3"/>
                  <a:gd name="T5" fmla="*/ 20 h 36"/>
                  <a:gd name="T6" fmla="*/ 3 w 3"/>
                  <a:gd name="T7" fmla="*/ 30 h 36"/>
                  <a:gd name="T8" fmla="*/ 3 w 3"/>
                  <a:gd name="T9" fmla="*/ 33 h 36"/>
                  <a:gd name="T10" fmla="*/ 3 w 3"/>
                  <a:gd name="T11" fmla="*/ 36 h 36"/>
                  <a:gd name="T12" fmla="*/ 0 60000 65536"/>
                  <a:gd name="T13" fmla="*/ 0 60000 65536"/>
                  <a:gd name="T14" fmla="*/ 0 60000 65536"/>
                  <a:gd name="T15" fmla="*/ 0 60000 65536"/>
                  <a:gd name="T16" fmla="*/ 0 60000 65536"/>
                  <a:gd name="T17" fmla="*/ 0 60000 65536"/>
                  <a:gd name="T18" fmla="*/ 0 w 3"/>
                  <a:gd name="T19" fmla="*/ 0 h 36"/>
                  <a:gd name="T20" fmla="*/ 3 w 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 h="36">
                    <a:moveTo>
                      <a:pt x="0" y="0"/>
                    </a:moveTo>
                    <a:lnTo>
                      <a:pt x="2" y="7"/>
                    </a:lnTo>
                    <a:lnTo>
                      <a:pt x="2" y="20"/>
                    </a:lnTo>
                    <a:lnTo>
                      <a:pt x="3" y="30"/>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7" name="Freeform 1706"/>
              <p:cNvSpPr>
                <a:spLocks/>
              </p:cNvSpPr>
              <p:nvPr/>
            </p:nvSpPr>
            <p:spPr bwMode="auto">
              <a:xfrm>
                <a:off x="2552" y="3165"/>
                <a:ext cx="3" cy="23"/>
              </a:xfrm>
              <a:custGeom>
                <a:avLst/>
                <a:gdLst>
                  <a:gd name="T0" fmla="*/ 0 w 3"/>
                  <a:gd name="T1" fmla="*/ 23 h 23"/>
                  <a:gd name="T2" fmla="*/ 0 w 3"/>
                  <a:gd name="T3" fmla="*/ 20 h 23"/>
                  <a:gd name="T4" fmla="*/ 1 w 3"/>
                  <a:gd name="T5" fmla="*/ 13 h 23"/>
                  <a:gd name="T6" fmla="*/ 3 w 3"/>
                  <a:gd name="T7" fmla="*/ 7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1" y="13"/>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8" name="Freeform 1707"/>
              <p:cNvSpPr>
                <a:spLocks/>
              </p:cNvSpPr>
              <p:nvPr/>
            </p:nvSpPr>
            <p:spPr bwMode="auto">
              <a:xfrm>
                <a:off x="2555" y="3155"/>
                <a:ext cx="3" cy="10"/>
              </a:xfrm>
              <a:custGeom>
                <a:avLst/>
                <a:gdLst>
                  <a:gd name="T0" fmla="*/ 0 w 3"/>
                  <a:gd name="T1" fmla="*/ 10 h 10"/>
                  <a:gd name="T2" fmla="*/ 1 w 3"/>
                  <a:gd name="T3" fmla="*/ 7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1"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49" name="Freeform 1708"/>
              <p:cNvSpPr>
                <a:spLocks/>
              </p:cNvSpPr>
              <p:nvPr/>
            </p:nvSpPr>
            <p:spPr bwMode="auto">
              <a:xfrm>
                <a:off x="2558" y="3119"/>
                <a:ext cx="3" cy="36"/>
              </a:xfrm>
              <a:custGeom>
                <a:avLst/>
                <a:gdLst>
                  <a:gd name="T0" fmla="*/ 0 w 3"/>
                  <a:gd name="T1" fmla="*/ 36 h 36"/>
                  <a:gd name="T2" fmla="*/ 1 w 3"/>
                  <a:gd name="T3" fmla="*/ 23 h 36"/>
                  <a:gd name="T4" fmla="*/ 3 w 3"/>
                  <a:gd name="T5" fmla="*/ 0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36"/>
                    </a:moveTo>
                    <a:lnTo>
                      <a:pt x="1"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0" name="Freeform 1709"/>
              <p:cNvSpPr>
                <a:spLocks/>
              </p:cNvSpPr>
              <p:nvPr/>
            </p:nvSpPr>
            <p:spPr bwMode="auto">
              <a:xfrm>
                <a:off x="2561" y="3056"/>
                <a:ext cx="2" cy="63"/>
              </a:xfrm>
              <a:custGeom>
                <a:avLst/>
                <a:gdLst>
                  <a:gd name="T0" fmla="*/ 0 w 2"/>
                  <a:gd name="T1" fmla="*/ 63 h 63"/>
                  <a:gd name="T2" fmla="*/ 0 w 2"/>
                  <a:gd name="T3" fmla="*/ 56 h 63"/>
                  <a:gd name="T4" fmla="*/ 0 w 2"/>
                  <a:gd name="T5" fmla="*/ 46 h 63"/>
                  <a:gd name="T6" fmla="*/ 1 w 2"/>
                  <a:gd name="T7" fmla="*/ 26 h 63"/>
                  <a:gd name="T8" fmla="*/ 1 w 2"/>
                  <a:gd name="T9" fmla="*/ 17 h 63"/>
                  <a:gd name="T10" fmla="*/ 2 w 2"/>
                  <a:gd name="T11" fmla="*/ 7 h 63"/>
                  <a:gd name="T12" fmla="*/ 2 w 2"/>
                  <a:gd name="T13" fmla="*/ 3 h 63"/>
                  <a:gd name="T14" fmla="*/ 2 w 2"/>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3"/>
                  <a:gd name="T26" fmla="*/ 2 w 2"/>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3">
                    <a:moveTo>
                      <a:pt x="0" y="63"/>
                    </a:moveTo>
                    <a:lnTo>
                      <a:pt x="0" y="56"/>
                    </a:lnTo>
                    <a:lnTo>
                      <a:pt x="0" y="46"/>
                    </a:lnTo>
                    <a:lnTo>
                      <a:pt x="1" y="26"/>
                    </a:lnTo>
                    <a:lnTo>
                      <a:pt x="1" y="17"/>
                    </a:lnTo>
                    <a:lnTo>
                      <a:pt x="2" y="7"/>
                    </a:lnTo>
                    <a:lnTo>
                      <a:pt x="2"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1" name="Freeform 1710"/>
              <p:cNvSpPr>
                <a:spLocks/>
              </p:cNvSpPr>
              <p:nvPr/>
            </p:nvSpPr>
            <p:spPr bwMode="auto">
              <a:xfrm>
                <a:off x="2563" y="3056"/>
                <a:ext cx="3" cy="63"/>
              </a:xfrm>
              <a:custGeom>
                <a:avLst/>
                <a:gdLst>
                  <a:gd name="T0" fmla="*/ 0 w 3"/>
                  <a:gd name="T1" fmla="*/ 0 h 63"/>
                  <a:gd name="T2" fmla="*/ 0 w 3"/>
                  <a:gd name="T3" fmla="*/ 3 h 63"/>
                  <a:gd name="T4" fmla="*/ 0 w 3"/>
                  <a:gd name="T5" fmla="*/ 7 h 63"/>
                  <a:gd name="T6" fmla="*/ 2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3"/>
                    </a:lnTo>
                    <a:lnTo>
                      <a:pt x="0" y="7"/>
                    </a:lnTo>
                    <a:lnTo>
                      <a:pt x="2"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2" name="Freeform 1711"/>
              <p:cNvSpPr>
                <a:spLocks/>
              </p:cNvSpPr>
              <p:nvPr/>
            </p:nvSpPr>
            <p:spPr bwMode="auto">
              <a:xfrm>
                <a:off x="2566" y="3119"/>
                <a:ext cx="3" cy="69"/>
              </a:xfrm>
              <a:custGeom>
                <a:avLst/>
                <a:gdLst>
                  <a:gd name="T0" fmla="*/ 0 w 3"/>
                  <a:gd name="T1" fmla="*/ 0 h 69"/>
                  <a:gd name="T2" fmla="*/ 0 w 3"/>
                  <a:gd name="T3" fmla="*/ 10 h 69"/>
                  <a:gd name="T4" fmla="*/ 0 w 3"/>
                  <a:gd name="T5" fmla="*/ 20 h 69"/>
                  <a:gd name="T6" fmla="*/ 2 w 3"/>
                  <a:gd name="T7" fmla="*/ 46 h 69"/>
                  <a:gd name="T8" fmla="*/ 2 w 3"/>
                  <a:gd name="T9" fmla="*/ 56 h 69"/>
                  <a:gd name="T10" fmla="*/ 2 w 3"/>
                  <a:gd name="T11" fmla="*/ 66 h 69"/>
                  <a:gd name="T12" fmla="*/ 3 w 3"/>
                  <a:gd name="T13" fmla="*/ 69 h 69"/>
                  <a:gd name="T14" fmla="*/ 3 w 3"/>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9"/>
                  <a:gd name="T26" fmla="*/ 3 w 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9">
                    <a:moveTo>
                      <a:pt x="0" y="0"/>
                    </a:moveTo>
                    <a:lnTo>
                      <a:pt x="0" y="10"/>
                    </a:lnTo>
                    <a:lnTo>
                      <a:pt x="0" y="20"/>
                    </a:lnTo>
                    <a:lnTo>
                      <a:pt x="2" y="46"/>
                    </a:lnTo>
                    <a:lnTo>
                      <a:pt x="2" y="56"/>
                    </a:lnTo>
                    <a:lnTo>
                      <a:pt x="2" y="66"/>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3" name="Freeform 1712"/>
              <p:cNvSpPr>
                <a:spLocks/>
              </p:cNvSpPr>
              <p:nvPr/>
            </p:nvSpPr>
            <p:spPr bwMode="auto">
              <a:xfrm>
                <a:off x="2569" y="3066"/>
                <a:ext cx="4" cy="122"/>
              </a:xfrm>
              <a:custGeom>
                <a:avLst/>
                <a:gdLst>
                  <a:gd name="T0" fmla="*/ 0 w 4"/>
                  <a:gd name="T1" fmla="*/ 122 h 122"/>
                  <a:gd name="T2" fmla="*/ 0 w 4"/>
                  <a:gd name="T3" fmla="*/ 116 h 122"/>
                  <a:gd name="T4" fmla="*/ 2 w 4"/>
                  <a:gd name="T5" fmla="*/ 99 h 122"/>
                  <a:gd name="T6" fmla="*/ 2 w 4"/>
                  <a:gd name="T7" fmla="*/ 79 h 122"/>
                  <a:gd name="T8" fmla="*/ 2 w 4"/>
                  <a:gd name="T9" fmla="*/ 59 h 122"/>
                  <a:gd name="T10" fmla="*/ 3 w 4"/>
                  <a:gd name="T11" fmla="*/ 36 h 122"/>
                  <a:gd name="T12" fmla="*/ 3 w 4"/>
                  <a:gd name="T13" fmla="*/ 20 h 122"/>
                  <a:gd name="T14" fmla="*/ 4 w 4"/>
                  <a:gd name="T15" fmla="*/ 7 h 122"/>
                  <a:gd name="T16" fmla="*/ 4 w 4"/>
                  <a:gd name="T17" fmla="*/ 0 h 122"/>
                  <a:gd name="T18" fmla="*/ 4 w 4"/>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22"/>
                  <a:gd name="T32" fmla="*/ 4 w 4"/>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22">
                    <a:moveTo>
                      <a:pt x="0" y="122"/>
                    </a:moveTo>
                    <a:lnTo>
                      <a:pt x="0" y="116"/>
                    </a:lnTo>
                    <a:lnTo>
                      <a:pt x="2" y="99"/>
                    </a:lnTo>
                    <a:lnTo>
                      <a:pt x="2" y="79"/>
                    </a:lnTo>
                    <a:lnTo>
                      <a:pt x="2" y="59"/>
                    </a:lnTo>
                    <a:lnTo>
                      <a:pt x="3" y="36"/>
                    </a:lnTo>
                    <a:lnTo>
                      <a:pt x="3" y="20"/>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4" name="Freeform 1713"/>
              <p:cNvSpPr>
                <a:spLocks/>
              </p:cNvSpPr>
              <p:nvPr/>
            </p:nvSpPr>
            <p:spPr bwMode="auto">
              <a:xfrm>
                <a:off x="2573" y="3066"/>
                <a:ext cx="3" cy="116"/>
              </a:xfrm>
              <a:custGeom>
                <a:avLst/>
                <a:gdLst>
                  <a:gd name="T0" fmla="*/ 0 w 3"/>
                  <a:gd name="T1" fmla="*/ 0 h 116"/>
                  <a:gd name="T2" fmla="*/ 0 w 3"/>
                  <a:gd name="T3" fmla="*/ 3 h 116"/>
                  <a:gd name="T4" fmla="*/ 2 w 3"/>
                  <a:gd name="T5" fmla="*/ 16 h 116"/>
                  <a:gd name="T6" fmla="*/ 2 w 3"/>
                  <a:gd name="T7" fmla="*/ 33 h 116"/>
                  <a:gd name="T8" fmla="*/ 2 w 3"/>
                  <a:gd name="T9" fmla="*/ 53 h 116"/>
                  <a:gd name="T10" fmla="*/ 2 w 3"/>
                  <a:gd name="T11" fmla="*/ 73 h 116"/>
                  <a:gd name="T12" fmla="*/ 3 w 3"/>
                  <a:gd name="T13" fmla="*/ 89 h 116"/>
                  <a:gd name="T14" fmla="*/ 3 w 3"/>
                  <a:gd name="T15" fmla="*/ 106 h 116"/>
                  <a:gd name="T16" fmla="*/ 3 w 3"/>
                  <a:gd name="T17" fmla="*/ 11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6"/>
                  <a:gd name="T29" fmla="*/ 3 w 3"/>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6">
                    <a:moveTo>
                      <a:pt x="0" y="0"/>
                    </a:moveTo>
                    <a:lnTo>
                      <a:pt x="0" y="3"/>
                    </a:lnTo>
                    <a:lnTo>
                      <a:pt x="2" y="16"/>
                    </a:lnTo>
                    <a:lnTo>
                      <a:pt x="2" y="33"/>
                    </a:lnTo>
                    <a:lnTo>
                      <a:pt x="2" y="53"/>
                    </a:lnTo>
                    <a:lnTo>
                      <a:pt x="2" y="73"/>
                    </a:lnTo>
                    <a:lnTo>
                      <a:pt x="3" y="89"/>
                    </a:lnTo>
                    <a:lnTo>
                      <a:pt x="3" y="106"/>
                    </a:lnTo>
                    <a:lnTo>
                      <a:pt x="3" y="1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5" name="Freeform 1714"/>
              <p:cNvSpPr>
                <a:spLocks/>
              </p:cNvSpPr>
              <p:nvPr/>
            </p:nvSpPr>
            <p:spPr bwMode="auto">
              <a:xfrm>
                <a:off x="2576" y="3162"/>
                <a:ext cx="3" cy="23"/>
              </a:xfrm>
              <a:custGeom>
                <a:avLst/>
                <a:gdLst>
                  <a:gd name="T0" fmla="*/ 0 w 3"/>
                  <a:gd name="T1" fmla="*/ 20 h 23"/>
                  <a:gd name="T2" fmla="*/ 0 w 3"/>
                  <a:gd name="T3" fmla="*/ 23 h 23"/>
                  <a:gd name="T4" fmla="*/ 0 w 3"/>
                  <a:gd name="T5" fmla="*/ 23 h 23"/>
                  <a:gd name="T6" fmla="*/ 2 w 3"/>
                  <a:gd name="T7" fmla="*/ 16 h 23"/>
                  <a:gd name="T8" fmla="*/ 3 w 3"/>
                  <a:gd name="T9" fmla="*/ 7 h 23"/>
                  <a:gd name="T10" fmla="*/ 3 w 3"/>
                  <a:gd name="T11" fmla="*/ 0 h 23"/>
                  <a:gd name="T12" fmla="*/ 0 60000 65536"/>
                  <a:gd name="T13" fmla="*/ 0 60000 65536"/>
                  <a:gd name="T14" fmla="*/ 0 60000 65536"/>
                  <a:gd name="T15" fmla="*/ 0 60000 65536"/>
                  <a:gd name="T16" fmla="*/ 0 60000 65536"/>
                  <a:gd name="T17" fmla="*/ 0 60000 65536"/>
                  <a:gd name="T18" fmla="*/ 0 w 3"/>
                  <a:gd name="T19" fmla="*/ 0 h 23"/>
                  <a:gd name="T20" fmla="*/ 3 w 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 h="23">
                    <a:moveTo>
                      <a:pt x="0" y="20"/>
                    </a:moveTo>
                    <a:lnTo>
                      <a:pt x="0" y="23"/>
                    </a:lnTo>
                    <a:lnTo>
                      <a:pt x="2" y="16"/>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6" name="Freeform 1715"/>
              <p:cNvSpPr>
                <a:spLocks/>
              </p:cNvSpPr>
              <p:nvPr/>
            </p:nvSpPr>
            <p:spPr bwMode="auto">
              <a:xfrm>
                <a:off x="2579" y="3119"/>
                <a:ext cx="3" cy="43"/>
              </a:xfrm>
              <a:custGeom>
                <a:avLst/>
                <a:gdLst>
                  <a:gd name="T0" fmla="*/ 0 w 3"/>
                  <a:gd name="T1" fmla="*/ 43 h 43"/>
                  <a:gd name="T2" fmla="*/ 0 w 3"/>
                  <a:gd name="T3" fmla="*/ 33 h 43"/>
                  <a:gd name="T4" fmla="*/ 2 w 3"/>
                  <a:gd name="T5" fmla="*/ 20 h 43"/>
                  <a:gd name="T6" fmla="*/ 3 w 3"/>
                  <a:gd name="T7" fmla="*/ 10 h 43"/>
                  <a:gd name="T8" fmla="*/ 3 w 3"/>
                  <a:gd name="T9" fmla="*/ 0 h 43"/>
                  <a:gd name="T10" fmla="*/ 0 60000 65536"/>
                  <a:gd name="T11" fmla="*/ 0 60000 65536"/>
                  <a:gd name="T12" fmla="*/ 0 60000 65536"/>
                  <a:gd name="T13" fmla="*/ 0 60000 65536"/>
                  <a:gd name="T14" fmla="*/ 0 60000 65536"/>
                  <a:gd name="T15" fmla="*/ 0 w 3"/>
                  <a:gd name="T16" fmla="*/ 0 h 43"/>
                  <a:gd name="T17" fmla="*/ 3 w 3"/>
                  <a:gd name="T18" fmla="*/ 43 h 43"/>
                </a:gdLst>
                <a:ahLst/>
                <a:cxnLst>
                  <a:cxn ang="T10">
                    <a:pos x="T0" y="T1"/>
                  </a:cxn>
                  <a:cxn ang="T11">
                    <a:pos x="T2" y="T3"/>
                  </a:cxn>
                  <a:cxn ang="T12">
                    <a:pos x="T4" y="T5"/>
                  </a:cxn>
                  <a:cxn ang="T13">
                    <a:pos x="T6" y="T7"/>
                  </a:cxn>
                  <a:cxn ang="T14">
                    <a:pos x="T8" y="T9"/>
                  </a:cxn>
                </a:cxnLst>
                <a:rect l="T15" t="T16" r="T17" b="T18"/>
                <a:pathLst>
                  <a:path w="3" h="43">
                    <a:moveTo>
                      <a:pt x="0" y="43"/>
                    </a:moveTo>
                    <a:lnTo>
                      <a:pt x="0" y="33"/>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7" name="Freeform 1716"/>
              <p:cNvSpPr>
                <a:spLocks/>
              </p:cNvSpPr>
              <p:nvPr/>
            </p:nvSpPr>
            <p:spPr bwMode="auto">
              <a:xfrm>
                <a:off x="2582" y="3099"/>
                <a:ext cx="3" cy="20"/>
              </a:xfrm>
              <a:custGeom>
                <a:avLst/>
                <a:gdLst>
                  <a:gd name="T0" fmla="*/ 0 w 3"/>
                  <a:gd name="T1" fmla="*/ 20 h 20"/>
                  <a:gd name="T2" fmla="*/ 0 w 3"/>
                  <a:gd name="T3" fmla="*/ 13 h 20"/>
                  <a:gd name="T4" fmla="*/ 1 w 3"/>
                  <a:gd name="T5" fmla="*/ 10 h 20"/>
                  <a:gd name="T6" fmla="*/ 3 w 3"/>
                  <a:gd name="T7" fmla="*/ 7 h 20"/>
                  <a:gd name="T8" fmla="*/ 3 w 3"/>
                  <a:gd name="T9" fmla="*/ 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0" y="20"/>
                    </a:moveTo>
                    <a:lnTo>
                      <a:pt x="0" y="13"/>
                    </a:lnTo>
                    <a:lnTo>
                      <a:pt x="1" y="10"/>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8" name="Freeform 1717"/>
              <p:cNvSpPr>
                <a:spLocks/>
              </p:cNvSpPr>
              <p:nvPr/>
            </p:nvSpPr>
            <p:spPr bwMode="auto">
              <a:xfrm>
                <a:off x="2585" y="3059"/>
                <a:ext cx="3" cy="40"/>
              </a:xfrm>
              <a:custGeom>
                <a:avLst/>
                <a:gdLst>
                  <a:gd name="T0" fmla="*/ 0 w 3"/>
                  <a:gd name="T1" fmla="*/ 40 h 40"/>
                  <a:gd name="T2" fmla="*/ 0 w 3"/>
                  <a:gd name="T3" fmla="*/ 30 h 40"/>
                  <a:gd name="T4" fmla="*/ 1 w 3"/>
                  <a:gd name="T5" fmla="*/ 17 h 40"/>
                  <a:gd name="T6" fmla="*/ 3 w 3"/>
                  <a:gd name="T7" fmla="*/ 4 h 40"/>
                  <a:gd name="T8" fmla="*/ 3 w 3"/>
                  <a:gd name="T9" fmla="*/ 0 h 40"/>
                  <a:gd name="T10" fmla="*/ 3 w 3"/>
                  <a:gd name="T11" fmla="*/ 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40"/>
                    </a:moveTo>
                    <a:lnTo>
                      <a:pt x="0" y="30"/>
                    </a:lnTo>
                    <a:lnTo>
                      <a:pt x="1" y="1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59" name="Freeform 1718"/>
              <p:cNvSpPr>
                <a:spLocks/>
              </p:cNvSpPr>
              <p:nvPr/>
            </p:nvSpPr>
            <p:spPr bwMode="auto">
              <a:xfrm>
                <a:off x="2588" y="3059"/>
                <a:ext cx="2" cy="40"/>
              </a:xfrm>
              <a:custGeom>
                <a:avLst/>
                <a:gdLst>
                  <a:gd name="T0" fmla="*/ 0 w 2"/>
                  <a:gd name="T1" fmla="*/ 0 h 40"/>
                  <a:gd name="T2" fmla="*/ 0 w 2"/>
                  <a:gd name="T3" fmla="*/ 0 h 40"/>
                  <a:gd name="T4" fmla="*/ 0 w 2"/>
                  <a:gd name="T5" fmla="*/ 4 h 40"/>
                  <a:gd name="T6" fmla="*/ 1 w 2"/>
                  <a:gd name="T7" fmla="*/ 17 h 40"/>
                  <a:gd name="T8" fmla="*/ 1 w 2"/>
                  <a:gd name="T9" fmla="*/ 30 h 40"/>
                  <a:gd name="T10" fmla="*/ 2 w 2"/>
                  <a:gd name="T11" fmla="*/ 40 h 40"/>
                  <a:gd name="T12" fmla="*/ 0 60000 65536"/>
                  <a:gd name="T13" fmla="*/ 0 60000 65536"/>
                  <a:gd name="T14" fmla="*/ 0 60000 65536"/>
                  <a:gd name="T15" fmla="*/ 0 60000 65536"/>
                  <a:gd name="T16" fmla="*/ 0 60000 65536"/>
                  <a:gd name="T17" fmla="*/ 0 60000 65536"/>
                  <a:gd name="T18" fmla="*/ 0 w 2"/>
                  <a:gd name="T19" fmla="*/ 0 h 40"/>
                  <a:gd name="T20" fmla="*/ 2 w 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 h="40">
                    <a:moveTo>
                      <a:pt x="0" y="0"/>
                    </a:moveTo>
                    <a:lnTo>
                      <a:pt x="0" y="0"/>
                    </a:lnTo>
                    <a:lnTo>
                      <a:pt x="0" y="4"/>
                    </a:lnTo>
                    <a:lnTo>
                      <a:pt x="1" y="17"/>
                    </a:lnTo>
                    <a:lnTo>
                      <a:pt x="1" y="30"/>
                    </a:lnTo>
                    <a:lnTo>
                      <a:pt x="2"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0" name="Freeform 1719"/>
              <p:cNvSpPr>
                <a:spLocks/>
              </p:cNvSpPr>
              <p:nvPr/>
            </p:nvSpPr>
            <p:spPr bwMode="auto">
              <a:xfrm>
                <a:off x="2590" y="3099"/>
                <a:ext cx="5" cy="26"/>
              </a:xfrm>
              <a:custGeom>
                <a:avLst/>
                <a:gdLst>
                  <a:gd name="T0" fmla="*/ 0 w 5"/>
                  <a:gd name="T1" fmla="*/ 0 h 26"/>
                  <a:gd name="T2" fmla="*/ 2 w 5"/>
                  <a:gd name="T3" fmla="*/ 13 h 26"/>
                  <a:gd name="T4" fmla="*/ 5 w 5"/>
                  <a:gd name="T5" fmla="*/ 26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0"/>
                    </a:moveTo>
                    <a:lnTo>
                      <a:pt x="2" y="13"/>
                    </a:lnTo>
                    <a:lnTo>
                      <a:pt x="5"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1" name="Freeform 1720"/>
              <p:cNvSpPr>
                <a:spLocks/>
              </p:cNvSpPr>
              <p:nvPr/>
            </p:nvSpPr>
            <p:spPr bwMode="auto">
              <a:xfrm>
                <a:off x="2595" y="3125"/>
                <a:ext cx="3" cy="37"/>
              </a:xfrm>
              <a:custGeom>
                <a:avLst/>
                <a:gdLst>
                  <a:gd name="T0" fmla="*/ 0 w 3"/>
                  <a:gd name="T1" fmla="*/ 0 h 37"/>
                  <a:gd name="T2" fmla="*/ 1 w 3"/>
                  <a:gd name="T3" fmla="*/ 17 h 37"/>
                  <a:gd name="T4" fmla="*/ 3 w 3"/>
                  <a:gd name="T5" fmla="*/ 37 h 37"/>
                  <a:gd name="T6" fmla="*/ 0 60000 65536"/>
                  <a:gd name="T7" fmla="*/ 0 60000 65536"/>
                  <a:gd name="T8" fmla="*/ 0 60000 65536"/>
                  <a:gd name="T9" fmla="*/ 0 w 3"/>
                  <a:gd name="T10" fmla="*/ 0 h 37"/>
                  <a:gd name="T11" fmla="*/ 3 w 3"/>
                  <a:gd name="T12" fmla="*/ 37 h 37"/>
                </a:gdLst>
                <a:ahLst/>
                <a:cxnLst>
                  <a:cxn ang="T6">
                    <a:pos x="T0" y="T1"/>
                  </a:cxn>
                  <a:cxn ang="T7">
                    <a:pos x="T2" y="T3"/>
                  </a:cxn>
                  <a:cxn ang="T8">
                    <a:pos x="T4" y="T5"/>
                  </a:cxn>
                </a:cxnLst>
                <a:rect l="T9" t="T10" r="T11" b="T12"/>
                <a:pathLst>
                  <a:path w="3" h="37">
                    <a:moveTo>
                      <a:pt x="0" y="0"/>
                    </a:moveTo>
                    <a:lnTo>
                      <a:pt x="1" y="17"/>
                    </a:lnTo>
                    <a:lnTo>
                      <a:pt x="3" y="3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2" name="Freeform 1721"/>
              <p:cNvSpPr>
                <a:spLocks/>
              </p:cNvSpPr>
              <p:nvPr/>
            </p:nvSpPr>
            <p:spPr bwMode="auto">
              <a:xfrm>
                <a:off x="2598" y="3162"/>
                <a:ext cx="2" cy="56"/>
              </a:xfrm>
              <a:custGeom>
                <a:avLst/>
                <a:gdLst>
                  <a:gd name="T0" fmla="*/ 0 w 2"/>
                  <a:gd name="T1" fmla="*/ 0 h 56"/>
                  <a:gd name="T2" fmla="*/ 0 w 2"/>
                  <a:gd name="T3" fmla="*/ 7 h 56"/>
                  <a:gd name="T4" fmla="*/ 0 w 2"/>
                  <a:gd name="T5" fmla="*/ 16 h 56"/>
                  <a:gd name="T6" fmla="*/ 1 w 2"/>
                  <a:gd name="T7" fmla="*/ 33 h 56"/>
                  <a:gd name="T8" fmla="*/ 2 w 2"/>
                  <a:gd name="T9" fmla="*/ 50 h 56"/>
                  <a:gd name="T10" fmla="*/ 2 w 2"/>
                  <a:gd name="T11" fmla="*/ 56 h 56"/>
                  <a:gd name="T12" fmla="*/ 2 w 2"/>
                  <a:gd name="T13" fmla="*/ 56 h 56"/>
                  <a:gd name="T14" fmla="*/ 0 60000 65536"/>
                  <a:gd name="T15" fmla="*/ 0 60000 65536"/>
                  <a:gd name="T16" fmla="*/ 0 60000 65536"/>
                  <a:gd name="T17" fmla="*/ 0 60000 65536"/>
                  <a:gd name="T18" fmla="*/ 0 60000 65536"/>
                  <a:gd name="T19" fmla="*/ 0 60000 65536"/>
                  <a:gd name="T20" fmla="*/ 0 60000 65536"/>
                  <a:gd name="T21" fmla="*/ 0 w 2"/>
                  <a:gd name="T22" fmla="*/ 0 h 56"/>
                  <a:gd name="T23" fmla="*/ 2 w 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6">
                    <a:moveTo>
                      <a:pt x="0" y="0"/>
                    </a:moveTo>
                    <a:lnTo>
                      <a:pt x="0" y="7"/>
                    </a:lnTo>
                    <a:lnTo>
                      <a:pt x="0" y="16"/>
                    </a:lnTo>
                    <a:lnTo>
                      <a:pt x="1" y="33"/>
                    </a:lnTo>
                    <a:lnTo>
                      <a:pt x="2" y="50"/>
                    </a:lnTo>
                    <a:lnTo>
                      <a:pt x="2"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3" name="Freeform 1722"/>
              <p:cNvSpPr>
                <a:spLocks/>
              </p:cNvSpPr>
              <p:nvPr/>
            </p:nvSpPr>
            <p:spPr bwMode="auto">
              <a:xfrm>
                <a:off x="2600" y="3152"/>
                <a:ext cx="3" cy="66"/>
              </a:xfrm>
              <a:custGeom>
                <a:avLst/>
                <a:gdLst>
                  <a:gd name="T0" fmla="*/ 0 w 3"/>
                  <a:gd name="T1" fmla="*/ 66 h 66"/>
                  <a:gd name="T2" fmla="*/ 0 w 3"/>
                  <a:gd name="T3" fmla="*/ 63 h 66"/>
                  <a:gd name="T4" fmla="*/ 0 w 3"/>
                  <a:gd name="T5" fmla="*/ 56 h 66"/>
                  <a:gd name="T6" fmla="*/ 2 w 3"/>
                  <a:gd name="T7" fmla="*/ 50 h 66"/>
                  <a:gd name="T8" fmla="*/ 2 w 3"/>
                  <a:gd name="T9" fmla="*/ 40 h 66"/>
                  <a:gd name="T10" fmla="*/ 3 w 3"/>
                  <a:gd name="T11" fmla="*/ 17 h 66"/>
                  <a:gd name="T12" fmla="*/ 3 w 3"/>
                  <a:gd name="T13" fmla="*/ 7 h 66"/>
                  <a:gd name="T14" fmla="*/ 3 w 3"/>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6"/>
                  <a:gd name="T26" fmla="*/ 3 w 3"/>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6">
                    <a:moveTo>
                      <a:pt x="0" y="66"/>
                    </a:moveTo>
                    <a:lnTo>
                      <a:pt x="0" y="63"/>
                    </a:lnTo>
                    <a:lnTo>
                      <a:pt x="0" y="56"/>
                    </a:lnTo>
                    <a:lnTo>
                      <a:pt x="2" y="50"/>
                    </a:lnTo>
                    <a:lnTo>
                      <a:pt x="2" y="40"/>
                    </a:lnTo>
                    <a:lnTo>
                      <a:pt x="3"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4" name="Freeform 1723"/>
              <p:cNvSpPr>
                <a:spLocks/>
              </p:cNvSpPr>
              <p:nvPr/>
            </p:nvSpPr>
            <p:spPr bwMode="auto">
              <a:xfrm>
                <a:off x="2603" y="3125"/>
                <a:ext cx="3" cy="27"/>
              </a:xfrm>
              <a:custGeom>
                <a:avLst/>
                <a:gdLst>
                  <a:gd name="T0" fmla="*/ 0 w 3"/>
                  <a:gd name="T1" fmla="*/ 27 h 27"/>
                  <a:gd name="T2" fmla="*/ 0 w 3"/>
                  <a:gd name="T3" fmla="*/ 17 h 27"/>
                  <a:gd name="T4" fmla="*/ 2 w 3"/>
                  <a:gd name="T5" fmla="*/ 10 h 27"/>
                  <a:gd name="T6" fmla="*/ 3 w 3"/>
                  <a:gd name="T7" fmla="*/ 0 h 27"/>
                  <a:gd name="T8" fmla="*/ 0 60000 65536"/>
                  <a:gd name="T9" fmla="*/ 0 60000 65536"/>
                  <a:gd name="T10" fmla="*/ 0 60000 65536"/>
                  <a:gd name="T11" fmla="*/ 0 60000 65536"/>
                  <a:gd name="T12" fmla="*/ 0 w 3"/>
                  <a:gd name="T13" fmla="*/ 0 h 27"/>
                  <a:gd name="T14" fmla="*/ 3 w 3"/>
                  <a:gd name="T15" fmla="*/ 27 h 27"/>
                </a:gdLst>
                <a:ahLst/>
                <a:cxnLst>
                  <a:cxn ang="T8">
                    <a:pos x="T0" y="T1"/>
                  </a:cxn>
                  <a:cxn ang="T9">
                    <a:pos x="T2" y="T3"/>
                  </a:cxn>
                  <a:cxn ang="T10">
                    <a:pos x="T4" y="T5"/>
                  </a:cxn>
                  <a:cxn ang="T11">
                    <a:pos x="T6" y="T7"/>
                  </a:cxn>
                </a:cxnLst>
                <a:rect l="T12" t="T13" r="T14" b="T15"/>
                <a:pathLst>
                  <a:path w="3" h="27">
                    <a:moveTo>
                      <a:pt x="0" y="27"/>
                    </a:moveTo>
                    <a:lnTo>
                      <a:pt x="0" y="17"/>
                    </a:ln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5" name="Freeform 1724"/>
              <p:cNvSpPr>
                <a:spLocks/>
              </p:cNvSpPr>
              <p:nvPr/>
            </p:nvSpPr>
            <p:spPr bwMode="auto">
              <a:xfrm>
                <a:off x="2606" y="3099"/>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6" name="Freeform 1725"/>
              <p:cNvSpPr>
                <a:spLocks/>
              </p:cNvSpPr>
              <p:nvPr/>
            </p:nvSpPr>
            <p:spPr bwMode="auto">
              <a:xfrm>
                <a:off x="2609" y="3053"/>
                <a:ext cx="3" cy="46"/>
              </a:xfrm>
              <a:custGeom>
                <a:avLst/>
                <a:gdLst>
                  <a:gd name="T0" fmla="*/ 0 w 3"/>
                  <a:gd name="T1" fmla="*/ 46 h 46"/>
                  <a:gd name="T2" fmla="*/ 0 w 3"/>
                  <a:gd name="T3" fmla="*/ 33 h 46"/>
                  <a:gd name="T4" fmla="*/ 1 w 3"/>
                  <a:gd name="T5" fmla="*/ 20 h 46"/>
                  <a:gd name="T6" fmla="*/ 1 w 3"/>
                  <a:gd name="T7" fmla="*/ 6 h 46"/>
                  <a:gd name="T8" fmla="*/ 3 w 3"/>
                  <a:gd name="T9" fmla="*/ 0 h 46"/>
                  <a:gd name="T10" fmla="*/ 3 w 3"/>
                  <a:gd name="T11" fmla="*/ 0 h 46"/>
                  <a:gd name="T12" fmla="*/ 0 60000 65536"/>
                  <a:gd name="T13" fmla="*/ 0 60000 65536"/>
                  <a:gd name="T14" fmla="*/ 0 60000 65536"/>
                  <a:gd name="T15" fmla="*/ 0 60000 65536"/>
                  <a:gd name="T16" fmla="*/ 0 60000 65536"/>
                  <a:gd name="T17" fmla="*/ 0 60000 65536"/>
                  <a:gd name="T18" fmla="*/ 0 w 3"/>
                  <a:gd name="T19" fmla="*/ 0 h 46"/>
                  <a:gd name="T20" fmla="*/ 3 w 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 h="46">
                    <a:moveTo>
                      <a:pt x="0" y="46"/>
                    </a:moveTo>
                    <a:lnTo>
                      <a:pt x="0" y="33"/>
                    </a:lnTo>
                    <a:lnTo>
                      <a:pt x="1" y="20"/>
                    </a:lnTo>
                    <a:lnTo>
                      <a:pt x="1"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7" name="Freeform 1726"/>
              <p:cNvSpPr>
                <a:spLocks/>
              </p:cNvSpPr>
              <p:nvPr/>
            </p:nvSpPr>
            <p:spPr bwMode="auto">
              <a:xfrm>
                <a:off x="2612" y="3053"/>
                <a:ext cx="4" cy="46"/>
              </a:xfrm>
              <a:custGeom>
                <a:avLst/>
                <a:gdLst>
                  <a:gd name="T0" fmla="*/ 0 w 4"/>
                  <a:gd name="T1" fmla="*/ 0 h 46"/>
                  <a:gd name="T2" fmla="*/ 0 w 4"/>
                  <a:gd name="T3" fmla="*/ 0 h 46"/>
                  <a:gd name="T4" fmla="*/ 1 w 4"/>
                  <a:gd name="T5" fmla="*/ 6 h 46"/>
                  <a:gd name="T6" fmla="*/ 1 w 4"/>
                  <a:gd name="T7" fmla="*/ 20 h 46"/>
                  <a:gd name="T8" fmla="*/ 3 w 4"/>
                  <a:gd name="T9" fmla="*/ 33 h 46"/>
                  <a:gd name="T10" fmla="*/ 4 w 4"/>
                  <a:gd name="T11" fmla="*/ 46 h 46"/>
                  <a:gd name="T12" fmla="*/ 0 60000 65536"/>
                  <a:gd name="T13" fmla="*/ 0 60000 65536"/>
                  <a:gd name="T14" fmla="*/ 0 60000 65536"/>
                  <a:gd name="T15" fmla="*/ 0 60000 65536"/>
                  <a:gd name="T16" fmla="*/ 0 60000 65536"/>
                  <a:gd name="T17" fmla="*/ 0 60000 65536"/>
                  <a:gd name="T18" fmla="*/ 0 w 4"/>
                  <a:gd name="T19" fmla="*/ 0 h 46"/>
                  <a:gd name="T20" fmla="*/ 4 w 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 h="46">
                    <a:moveTo>
                      <a:pt x="0" y="0"/>
                    </a:moveTo>
                    <a:lnTo>
                      <a:pt x="0" y="0"/>
                    </a:lnTo>
                    <a:lnTo>
                      <a:pt x="1" y="6"/>
                    </a:lnTo>
                    <a:lnTo>
                      <a:pt x="1" y="20"/>
                    </a:lnTo>
                    <a:lnTo>
                      <a:pt x="3" y="33"/>
                    </a:lnTo>
                    <a:lnTo>
                      <a:pt x="4"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8" name="Freeform 1727"/>
              <p:cNvSpPr>
                <a:spLocks/>
              </p:cNvSpPr>
              <p:nvPr/>
            </p:nvSpPr>
            <p:spPr bwMode="auto">
              <a:xfrm>
                <a:off x="2616" y="3099"/>
                <a:ext cx="3" cy="26"/>
              </a:xfrm>
              <a:custGeom>
                <a:avLst/>
                <a:gdLst>
                  <a:gd name="T0" fmla="*/ 0 w 3"/>
                  <a:gd name="T1" fmla="*/ 0 h 26"/>
                  <a:gd name="T2" fmla="*/ 2 w 3"/>
                  <a:gd name="T3" fmla="*/ 13 h 26"/>
                  <a:gd name="T4" fmla="*/ 3 w 3"/>
                  <a:gd name="T5" fmla="*/ 26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0"/>
                    </a:moveTo>
                    <a:lnTo>
                      <a:pt x="2" y="1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69" name="Freeform 1728"/>
              <p:cNvSpPr>
                <a:spLocks/>
              </p:cNvSpPr>
              <p:nvPr/>
            </p:nvSpPr>
            <p:spPr bwMode="auto">
              <a:xfrm>
                <a:off x="2619" y="3125"/>
                <a:ext cx="3" cy="27"/>
              </a:xfrm>
              <a:custGeom>
                <a:avLst/>
                <a:gdLst>
                  <a:gd name="T0" fmla="*/ 0 w 3"/>
                  <a:gd name="T1" fmla="*/ 0 h 27"/>
                  <a:gd name="T2" fmla="*/ 1 w 3"/>
                  <a:gd name="T3" fmla="*/ 14 h 27"/>
                  <a:gd name="T4" fmla="*/ 3 w 3"/>
                  <a:gd name="T5" fmla="*/ 27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0"/>
                    </a:moveTo>
                    <a:lnTo>
                      <a:pt x="1" y="1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0" name="Freeform 1729"/>
              <p:cNvSpPr>
                <a:spLocks/>
              </p:cNvSpPr>
              <p:nvPr/>
            </p:nvSpPr>
            <p:spPr bwMode="auto">
              <a:xfrm>
                <a:off x="2622" y="3152"/>
                <a:ext cx="3" cy="36"/>
              </a:xfrm>
              <a:custGeom>
                <a:avLst/>
                <a:gdLst>
                  <a:gd name="T0" fmla="*/ 0 w 3"/>
                  <a:gd name="T1" fmla="*/ 0 h 36"/>
                  <a:gd name="T2" fmla="*/ 0 w 3"/>
                  <a:gd name="T3" fmla="*/ 10 h 36"/>
                  <a:gd name="T4" fmla="*/ 1 w 3"/>
                  <a:gd name="T5" fmla="*/ 23 h 36"/>
                  <a:gd name="T6" fmla="*/ 3 w 3"/>
                  <a:gd name="T7" fmla="*/ 33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0" y="10"/>
                    </a:lnTo>
                    <a:lnTo>
                      <a:pt x="1" y="23"/>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1" name="Freeform 1730"/>
              <p:cNvSpPr>
                <a:spLocks/>
              </p:cNvSpPr>
              <p:nvPr/>
            </p:nvSpPr>
            <p:spPr bwMode="auto">
              <a:xfrm>
                <a:off x="2625" y="3152"/>
                <a:ext cx="3" cy="36"/>
              </a:xfrm>
              <a:custGeom>
                <a:avLst/>
                <a:gdLst>
                  <a:gd name="T0" fmla="*/ 0 w 3"/>
                  <a:gd name="T1" fmla="*/ 36 h 36"/>
                  <a:gd name="T2" fmla="*/ 0 w 3"/>
                  <a:gd name="T3" fmla="*/ 33 h 36"/>
                  <a:gd name="T4" fmla="*/ 1 w 3"/>
                  <a:gd name="T5" fmla="*/ 23 h 36"/>
                  <a:gd name="T6" fmla="*/ 3 w 3"/>
                  <a:gd name="T7" fmla="*/ 10 h 36"/>
                  <a:gd name="T8" fmla="*/ 3 w 3"/>
                  <a:gd name="T9" fmla="*/ 0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36"/>
                    </a:move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2" name="Freeform 1731"/>
              <p:cNvSpPr>
                <a:spLocks/>
              </p:cNvSpPr>
              <p:nvPr/>
            </p:nvSpPr>
            <p:spPr bwMode="auto">
              <a:xfrm>
                <a:off x="2628" y="3125"/>
                <a:ext cx="2" cy="27"/>
              </a:xfrm>
              <a:custGeom>
                <a:avLst/>
                <a:gdLst>
                  <a:gd name="T0" fmla="*/ 0 w 2"/>
                  <a:gd name="T1" fmla="*/ 27 h 27"/>
                  <a:gd name="T2" fmla="*/ 1 w 2"/>
                  <a:gd name="T3" fmla="*/ 14 h 27"/>
                  <a:gd name="T4" fmla="*/ 2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27"/>
                    </a:move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3" name="Freeform 1732"/>
              <p:cNvSpPr>
                <a:spLocks/>
              </p:cNvSpPr>
              <p:nvPr/>
            </p:nvSpPr>
            <p:spPr bwMode="auto">
              <a:xfrm>
                <a:off x="2630" y="3099"/>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4" name="Freeform 1733"/>
              <p:cNvSpPr>
                <a:spLocks/>
              </p:cNvSpPr>
              <p:nvPr/>
            </p:nvSpPr>
            <p:spPr bwMode="auto">
              <a:xfrm>
                <a:off x="2633" y="3059"/>
                <a:ext cx="4" cy="40"/>
              </a:xfrm>
              <a:custGeom>
                <a:avLst/>
                <a:gdLst>
                  <a:gd name="T0" fmla="*/ 0 w 4"/>
                  <a:gd name="T1" fmla="*/ 40 h 40"/>
                  <a:gd name="T2" fmla="*/ 2 w 4"/>
                  <a:gd name="T3" fmla="*/ 30 h 40"/>
                  <a:gd name="T4" fmla="*/ 2 w 4"/>
                  <a:gd name="T5" fmla="*/ 17 h 40"/>
                  <a:gd name="T6" fmla="*/ 3 w 4"/>
                  <a:gd name="T7" fmla="*/ 7 h 40"/>
                  <a:gd name="T8" fmla="*/ 4 w 4"/>
                  <a:gd name="T9" fmla="*/ 0 h 40"/>
                  <a:gd name="T10" fmla="*/ 4 w 4"/>
                  <a:gd name="T11" fmla="*/ 0 h 40"/>
                  <a:gd name="T12" fmla="*/ 0 60000 65536"/>
                  <a:gd name="T13" fmla="*/ 0 60000 65536"/>
                  <a:gd name="T14" fmla="*/ 0 60000 65536"/>
                  <a:gd name="T15" fmla="*/ 0 60000 65536"/>
                  <a:gd name="T16" fmla="*/ 0 60000 65536"/>
                  <a:gd name="T17" fmla="*/ 0 60000 65536"/>
                  <a:gd name="T18" fmla="*/ 0 w 4"/>
                  <a:gd name="T19" fmla="*/ 0 h 40"/>
                  <a:gd name="T20" fmla="*/ 4 w 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 h="40">
                    <a:moveTo>
                      <a:pt x="0" y="40"/>
                    </a:moveTo>
                    <a:lnTo>
                      <a:pt x="2" y="30"/>
                    </a:lnTo>
                    <a:lnTo>
                      <a:pt x="2" y="17"/>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5" name="Freeform 1734"/>
              <p:cNvSpPr>
                <a:spLocks/>
              </p:cNvSpPr>
              <p:nvPr/>
            </p:nvSpPr>
            <p:spPr bwMode="auto">
              <a:xfrm>
                <a:off x="2637" y="3059"/>
                <a:ext cx="3" cy="33"/>
              </a:xfrm>
              <a:custGeom>
                <a:avLst/>
                <a:gdLst>
                  <a:gd name="T0" fmla="*/ 0 w 3"/>
                  <a:gd name="T1" fmla="*/ 0 h 33"/>
                  <a:gd name="T2" fmla="*/ 2 w 3"/>
                  <a:gd name="T3" fmla="*/ 4 h 33"/>
                  <a:gd name="T4" fmla="*/ 2 w 3"/>
                  <a:gd name="T5" fmla="*/ 10 h 33"/>
                  <a:gd name="T6" fmla="*/ 3 w 3"/>
                  <a:gd name="T7" fmla="*/ 20 h 33"/>
                  <a:gd name="T8" fmla="*/ 3 w 3"/>
                  <a:gd name="T9" fmla="*/ 33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0"/>
                    </a:moveTo>
                    <a:lnTo>
                      <a:pt x="2" y="4"/>
                    </a:lnTo>
                    <a:lnTo>
                      <a:pt x="2" y="10"/>
                    </a:lnTo>
                    <a:lnTo>
                      <a:pt x="3" y="20"/>
                    </a:lnTo>
                    <a:lnTo>
                      <a:pt x="3"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6" name="Freeform 1735"/>
              <p:cNvSpPr>
                <a:spLocks/>
              </p:cNvSpPr>
              <p:nvPr/>
            </p:nvSpPr>
            <p:spPr bwMode="auto">
              <a:xfrm>
                <a:off x="2640" y="3092"/>
                <a:ext cx="3" cy="67"/>
              </a:xfrm>
              <a:custGeom>
                <a:avLst/>
                <a:gdLst>
                  <a:gd name="T0" fmla="*/ 0 w 3"/>
                  <a:gd name="T1" fmla="*/ 0 h 67"/>
                  <a:gd name="T2" fmla="*/ 0 w 3"/>
                  <a:gd name="T3" fmla="*/ 14 h 67"/>
                  <a:gd name="T4" fmla="*/ 2 w 3"/>
                  <a:gd name="T5" fmla="*/ 33 h 67"/>
                  <a:gd name="T6" fmla="*/ 3 w 3"/>
                  <a:gd name="T7" fmla="*/ 50 h 67"/>
                  <a:gd name="T8" fmla="*/ 3 w 3"/>
                  <a:gd name="T9" fmla="*/ 67 h 67"/>
                  <a:gd name="T10" fmla="*/ 0 60000 65536"/>
                  <a:gd name="T11" fmla="*/ 0 60000 65536"/>
                  <a:gd name="T12" fmla="*/ 0 60000 65536"/>
                  <a:gd name="T13" fmla="*/ 0 60000 65536"/>
                  <a:gd name="T14" fmla="*/ 0 60000 65536"/>
                  <a:gd name="T15" fmla="*/ 0 w 3"/>
                  <a:gd name="T16" fmla="*/ 0 h 67"/>
                  <a:gd name="T17" fmla="*/ 3 w 3"/>
                  <a:gd name="T18" fmla="*/ 67 h 67"/>
                </a:gdLst>
                <a:ahLst/>
                <a:cxnLst>
                  <a:cxn ang="T10">
                    <a:pos x="T0" y="T1"/>
                  </a:cxn>
                  <a:cxn ang="T11">
                    <a:pos x="T2" y="T3"/>
                  </a:cxn>
                  <a:cxn ang="T12">
                    <a:pos x="T4" y="T5"/>
                  </a:cxn>
                  <a:cxn ang="T13">
                    <a:pos x="T6" y="T7"/>
                  </a:cxn>
                  <a:cxn ang="T14">
                    <a:pos x="T8" y="T9"/>
                  </a:cxn>
                </a:cxnLst>
                <a:rect l="T15" t="T16" r="T17" b="T18"/>
                <a:pathLst>
                  <a:path w="3" h="67">
                    <a:moveTo>
                      <a:pt x="0" y="0"/>
                    </a:moveTo>
                    <a:lnTo>
                      <a:pt x="0" y="14"/>
                    </a:lnTo>
                    <a:lnTo>
                      <a:pt x="2" y="33"/>
                    </a:lnTo>
                    <a:lnTo>
                      <a:pt x="3" y="50"/>
                    </a:lnTo>
                    <a:lnTo>
                      <a:pt x="3" y="6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7" name="Freeform 1736"/>
              <p:cNvSpPr>
                <a:spLocks/>
              </p:cNvSpPr>
              <p:nvPr/>
            </p:nvSpPr>
            <p:spPr bwMode="auto">
              <a:xfrm>
                <a:off x="2643" y="3159"/>
                <a:ext cx="3" cy="59"/>
              </a:xfrm>
              <a:custGeom>
                <a:avLst/>
                <a:gdLst>
                  <a:gd name="T0" fmla="*/ 0 w 3"/>
                  <a:gd name="T1" fmla="*/ 0 h 59"/>
                  <a:gd name="T2" fmla="*/ 0 w 3"/>
                  <a:gd name="T3" fmla="*/ 16 h 59"/>
                  <a:gd name="T4" fmla="*/ 2 w 3"/>
                  <a:gd name="T5" fmla="*/ 36 h 59"/>
                  <a:gd name="T6" fmla="*/ 3 w 3"/>
                  <a:gd name="T7" fmla="*/ 53 h 59"/>
                  <a:gd name="T8" fmla="*/ 3 w 3"/>
                  <a:gd name="T9" fmla="*/ 56 h 59"/>
                  <a:gd name="T10" fmla="*/ 3 w 3"/>
                  <a:gd name="T11" fmla="*/ 59 h 59"/>
                  <a:gd name="T12" fmla="*/ 0 60000 65536"/>
                  <a:gd name="T13" fmla="*/ 0 60000 65536"/>
                  <a:gd name="T14" fmla="*/ 0 60000 65536"/>
                  <a:gd name="T15" fmla="*/ 0 60000 65536"/>
                  <a:gd name="T16" fmla="*/ 0 60000 65536"/>
                  <a:gd name="T17" fmla="*/ 0 60000 65536"/>
                  <a:gd name="T18" fmla="*/ 0 w 3"/>
                  <a:gd name="T19" fmla="*/ 0 h 59"/>
                  <a:gd name="T20" fmla="*/ 3 w 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 h="59">
                    <a:moveTo>
                      <a:pt x="0" y="0"/>
                    </a:moveTo>
                    <a:lnTo>
                      <a:pt x="0" y="16"/>
                    </a:lnTo>
                    <a:lnTo>
                      <a:pt x="2" y="36"/>
                    </a:lnTo>
                    <a:lnTo>
                      <a:pt x="3" y="53"/>
                    </a:lnTo>
                    <a:lnTo>
                      <a:pt x="3" y="56"/>
                    </a:lnTo>
                    <a:lnTo>
                      <a:pt x="3" y="5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8" name="Freeform 1737"/>
              <p:cNvSpPr>
                <a:spLocks/>
              </p:cNvSpPr>
              <p:nvPr/>
            </p:nvSpPr>
            <p:spPr bwMode="auto">
              <a:xfrm>
                <a:off x="2646" y="3182"/>
                <a:ext cx="3" cy="36"/>
              </a:xfrm>
              <a:custGeom>
                <a:avLst/>
                <a:gdLst>
                  <a:gd name="T0" fmla="*/ 0 w 3"/>
                  <a:gd name="T1" fmla="*/ 36 h 36"/>
                  <a:gd name="T2" fmla="*/ 0 w 3"/>
                  <a:gd name="T3" fmla="*/ 36 h 36"/>
                  <a:gd name="T4" fmla="*/ 0 w 3"/>
                  <a:gd name="T5" fmla="*/ 33 h 36"/>
                  <a:gd name="T6" fmla="*/ 1 w 3"/>
                  <a:gd name="T7" fmla="*/ 23 h 36"/>
                  <a:gd name="T8" fmla="*/ 3 w 3"/>
                  <a:gd name="T9" fmla="*/ 10 h 36"/>
                  <a:gd name="T10" fmla="*/ 3 w 3"/>
                  <a:gd name="T11" fmla="*/ 0 h 36"/>
                  <a:gd name="T12" fmla="*/ 0 60000 65536"/>
                  <a:gd name="T13" fmla="*/ 0 60000 65536"/>
                  <a:gd name="T14" fmla="*/ 0 60000 65536"/>
                  <a:gd name="T15" fmla="*/ 0 60000 65536"/>
                  <a:gd name="T16" fmla="*/ 0 60000 65536"/>
                  <a:gd name="T17" fmla="*/ 0 60000 65536"/>
                  <a:gd name="T18" fmla="*/ 0 w 3"/>
                  <a:gd name="T19" fmla="*/ 0 h 36"/>
                  <a:gd name="T20" fmla="*/ 3 w 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 h="36">
                    <a:moveTo>
                      <a:pt x="0" y="36"/>
                    </a:moveTo>
                    <a:lnTo>
                      <a:pt x="0" y="36"/>
                    </a:ln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79" name="Line 1738"/>
              <p:cNvSpPr>
                <a:spLocks noChangeShapeType="1"/>
              </p:cNvSpPr>
              <p:nvPr/>
            </p:nvSpPr>
            <p:spPr bwMode="auto">
              <a:xfrm flipV="1">
                <a:off x="2649" y="3152"/>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80" name="Line 1739"/>
              <p:cNvSpPr>
                <a:spLocks noChangeShapeType="1"/>
              </p:cNvSpPr>
              <p:nvPr/>
            </p:nvSpPr>
            <p:spPr bwMode="auto">
              <a:xfrm flipV="1">
                <a:off x="2652"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81" name="Line 1740"/>
              <p:cNvSpPr>
                <a:spLocks noChangeShapeType="1"/>
              </p:cNvSpPr>
              <p:nvPr/>
            </p:nvSpPr>
            <p:spPr bwMode="auto">
              <a:xfrm flipV="1">
                <a:off x="2655" y="3099"/>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82" name="Freeform 1741"/>
              <p:cNvSpPr>
                <a:spLocks/>
              </p:cNvSpPr>
              <p:nvPr/>
            </p:nvSpPr>
            <p:spPr bwMode="auto">
              <a:xfrm>
                <a:off x="2657" y="3069"/>
                <a:ext cx="5" cy="30"/>
              </a:xfrm>
              <a:custGeom>
                <a:avLst/>
                <a:gdLst>
                  <a:gd name="T0" fmla="*/ 0 w 5"/>
                  <a:gd name="T1" fmla="*/ 30 h 30"/>
                  <a:gd name="T2" fmla="*/ 2 w 5"/>
                  <a:gd name="T3" fmla="*/ 20 h 30"/>
                  <a:gd name="T4" fmla="*/ 2 w 5"/>
                  <a:gd name="T5" fmla="*/ 10 h 30"/>
                  <a:gd name="T6" fmla="*/ 3 w 5"/>
                  <a:gd name="T7" fmla="*/ 4 h 30"/>
                  <a:gd name="T8" fmla="*/ 5 w 5"/>
                  <a:gd name="T9" fmla="*/ 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30"/>
                    </a:moveTo>
                    <a:lnTo>
                      <a:pt x="2" y="20"/>
                    </a:lnTo>
                    <a:lnTo>
                      <a:pt x="2" y="10"/>
                    </a:lnTo>
                    <a:lnTo>
                      <a:pt x="3" y="4"/>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83" name="Freeform 1742"/>
              <p:cNvSpPr>
                <a:spLocks/>
              </p:cNvSpPr>
              <p:nvPr/>
            </p:nvSpPr>
            <p:spPr bwMode="auto">
              <a:xfrm>
                <a:off x="2662" y="3069"/>
                <a:ext cx="3" cy="30"/>
              </a:xfrm>
              <a:custGeom>
                <a:avLst/>
                <a:gdLst>
                  <a:gd name="T0" fmla="*/ 0 w 3"/>
                  <a:gd name="T1" fmla="*/ 0 h 30"/>
                  <a:gd name="T2" fmla="*/ 1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84" name="Line 1743"/>
              <p:cNvSpPr>
                <a:spLocks noChangeShapeType="1"/>
              </p:cNvSpPr>
              <p:nvPr/>
            </p:nvSpPr>
            <p:spPr bwMode="auto">
              <a:xfrm>
                <a:off x="2665" y="3099"/>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85" name="Line 1744"/>
              <p:cNvSpPr>
                <a:spLocks noChangeShapeType="1"/>
              </p:cNvSpPr>
              <p:nvPr/>
            </p:nvSpPr>
            <p:spPr bwMode="auto">
              <a:xfrm>
                <a:off x="2667"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86" name="Freeform 1745"/>
              <p:cNvSpPr>
                <a:spLocks/>
              </p:cNvSpPr>
              <p:nvPr/>
            </p:nvSpPr>
            <p:spPr bwMode="auto">
              <a:xfrm>
                <a:off x="2670" y="3152"/>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87" name="Freeform 1746"/>
              <p:cNvSpPr>
                <a:spLocks/>
              </p:cNvSpPr>
              <p:nvPr/>
            </p:nvSpPr>
            <p:spPr bwMode="auto">
              <a:xfrm>
                <a:off x="2673" y="3152"/>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88" name="Line 1747"/>
              <p:cNvSpPr>
                <a:spLocks noChangeShapeType="1"/>
              </p:cNvSpPr>
              <p:nvPr/>
            </p:nvSpPr>
            <p:spPr bwMode="auto">
              <a:xfrm flipV="1">
                <a:off x="2676"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89" name="Freeform 1748"/>
              <p:cNvSpPr>
                <a:spLocks/>
              </p:cNvSpPr>
              <p:nvPr/>
            </p:nvSpPr>
            <p:spPr bwMode="auto">
              <a:xfrm>
                <a:off x="2679" y="3099"/>
                <a:ext cx="4" cy="26"/>
              </a:xfrm>
              <a:custGeom>
                <a:avLst/>
                <a:gdLst>
                  <a:gd name="T0" fmla="*/ 0 w 4"/>
                  <a:gd name="T1" fmla="*/ 26 h 26"/>
                  <a:gd name="T2" fmla="*/ 1 w 4"/>
                  <a:gd name="T3" fmla="*/ 13 h 26"/>
                  <a:gd name="T4" fmla="*/ 4 w 4"/>
                  <a:gd name="T5" fmla="*/ 0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26"/>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0" name="Freeform 1749"/>
              <p:cNvSpPr>
                <a:spLocks/>
              </p:cNvSpPr>
              <p:nvPr/>
            </p:nvSpPr>
            <p:spPr bwMode="auto">
              <a:xfrm>
                <a:off x="2683" y="3069"/>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1" name="Freeform 1750"/>
              <p:cNvSpPr>
                <a:spLocks/>
              </p:cNvSpPr>
              <p:nvPr/>
            </p:nvSpPr>
            <p:spPr bwMode="auto">
              <a:xfrm>
                <a:off x="2686" y="3069"/>
                <a:ext cx="3" cy="30"/>
              </a:xfrm>
              <a:custGeom>
                <a:avLst/>
                <a:gdLst>
                  <a:gd name="T0" fmla="*/ 0 w 3"/>
                  <a:gd name="T1" fmla="*/ 0 h 30"/>
                  <a:gd name="T2" fmla="*/ 0 w 3"/>
                  <a:gd name="T3" fmla="*/ 0 h 30"/>
                  <a:gd name="T4" fmla="*/ 0 w 3"/>
                  <a:gd name="T5" fmla="*/ 4 h 30"/>
                  <a:gd name="T6" fmla="*/ 1 w 3"/>
                  <a:gd name="T7" fmla="*/ 13 h 30"/>
                  <a:gd name="T8" fmla="*/ 3 w 3"/>
                  <a:gd name="T9" fmla="*/ 27 h 30"/>
                  <a:gd name="T10" fmla="*/ 3 w 3"/>
                  <a:gd name="T11" fmla="*/ 30 h 30"/>
                  <a:gd name="T12" fmla="*/ 3 w 3"/>
                  <a:gd name="T13" fmla="*/ 3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0"/>
                    </a:moveTo>
                    <a:lnTo>
                      <a:pt x="0" y="0"/>
                    </a:lnTo>
                    <a:lnTo>
                      <a:pt x="0" y="4"/>
                    </a:lnTo>
                    <a:lnTo>
                      <a:pt x="1" y="13"/>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2" name="Freeform 1751"/>
              <p:cNvSpPr>
                <a:spLocks/>
              </p:cNvSpPr>
              <p:nvPr/>
            </p:nvSpPr>
            <p:spPr bwMode="auto">
              <a:xfrm>
                <a:off x="2689" y="3069"/>
                <a:ext cx="3" cy="30"/>
              </a:xfrm>
              <a:custGeom>
                <a:avLst/>
                <a:gdLst>
                  <a:gd name="T0" fmla="*/ 0 w 3"/>
                  <a:gd name="T1" fmla="*/ 30 h 30"/>
                  <a:gd name="T2" fmla="*/ 0 w 3"/>
                  <a:gd name="T3" fmla="*/ 30 h 30"/>
                  <a:gd name="T4" fmla="*/ 0 w 3"/>
                  <a:gd name="T5" fmla="*/ 27 h 30"/>
                  <a:gd name="T6" fmla="*/ 1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1"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3" name="Freeform 1752"/>
              <p:cNvSpPr>
                <a:spLocks/>
              </p:cNvSpPr>
              <p:nvPr/>
            </p:nvSpPr>
            <p:spPr bwMode="auto">
              <a:xfrm>
                <a:off x="2692" y="3069"/>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4" name="Line 1753"/>
              <p:cNvSpPr>
                <a:spLocks noChangeShapeType="1"/>
              </p:cNvSpPr>
              <p:nvPr/>
            </p:nvSpPr>
            <p:spPr bwMode="auto">
              <a:xfrm>
                <a:off x="2694"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95" name="Line 1754"/>
              <p:cNvSpPr>
                <a:spLocks noChangeShapeType="1"/>
              </p:cNvSpPr>
              <p:nvPr/>
            </p:nvSpPr>
            <p:spPr bwMode="auto">
              <a:xfrm>
                <a:off x="2697"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896" name="Freeform 1755"/>
              <p:cNvSpPr>
                <a:spLocks/>
              </p:cNvSpPr>
              <p:nvPr/>
            </p:nvSpPr>
            <p:spPr bwMode="auto">
              <a:xfrm>
                <a:off x="2700" y="3152"/>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7" name="Freeform 1756"/>
              <p:cNvSpPr>
                <a:spLocks/>
              </p:cNvSpPr>
              <p:nvPr/>
            </p:nvSpPr>
            <p:spPr bwMode="auto">
              <a:xfrm>
                <a:off x="2704" y="3152"/>
                <a:ext cx="3" cy="30"/>
              </a:xfrm>
              <a:custGeom>
                <a:avLst/>
                <a:gdLst>
                  <a:gd name="T0" fmla="*/ 0 w 3"/>
                  <a:gd name="T1" fmla="*/ 30 h 30"/>
                  <a:gd name="T2" fmla="*/ 0 w 3"/>
                  <a:gd name="T3" fmla="*/ 30 h 30"/>
                  <a:gd name="T4" fmla="*/ 2 w 3"/>
                  <a:gd name="T5" fmla="*/ 26 h 30"/>
                  <a:gd name="T6" fmla="*/ 2 w 3"/>
                  <a:gd name="T7" fmla="*/ 13 h 30"/>
                  <a:gd name="T8" fmla="*/ 3 w 3"/>
                  <a:gd name="T9" fmla="*/ 3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2" y="26"/>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8" name="Freeform 1757"/>
              <p:cNvSpPr>
                <a:spLocks/>
              </p:cNvSpPr>
              <p:nvPr/>
            </p:nvSpPr>
            <p:spPr bwMode="auto">
              <a:xfrm>
                <a:off x="2707" y="3152"/>
                <a:ext cx="3" cy="30"/>
              </a:xfrm>
              <a:custGeom>
                <a:avLst/>
                <a:gdLst>
                  <a:gd name="T0" fmla="*/ 0 w 3"/>
                  <a:gd name="T1" fmla="*/ 0 h 30"/>
                  <a:gd name="T2" fmla="*/ 0 w 3"/>
                  <a:gd name="T3" fmla="*/ 3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3"/>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899" name="Line 1758"/>
              <p:cNvSpPr>
                <a:spLocks noChangeShapeType="1"/>
              </p:cNvSpPr>
              <p:nvPr/>
            </p:nvSpPr>
            <p:spPr bwMode="auto">
              <a:xfrm>
                <a:off x="2710" y="318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00" name="Freeform 1759"/>
              <p:cNvSpPr>
                <a:spLocks/>
              </p:cNvSpPr>
              <p:nvPr/>
            </p:nvSpPr>
            <p:spPr bwMode="auto">
              <a:xfrm>
                <a:off x="2713" y="3208"/>
                <a:ext cx="3" cy="30"/>
              </a:xfrm>
              <a:custGeom>
                <a:avLst/>
                <a:gdLst>
                  <a:gd name="T0" fmla="*/ 0 w 3"/>
                  <a:gd name="T1" fmla="*/ 0 h 30"/>
                  <a:gd name="T2" fmla="*/ 0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1" name="Freeform 1760"/>
              <p:cNvSpPr>
                <a:spLocks/>
              </p:cNvSpPr>
              <p:nvPr/>
            </p:nvSpPr>
            <p:spPr bwMode="auto">
              <a:xfrm>
                <a:off x="2716" y="3208"/>
                <a:ext cx="3" cy="30"/>
              </a:xfrm>
              <a:custGeom>
                <a:avLst/>
                <a:gdLst>
                  <a:gd name="T0" fmla="*/ 0 w 3"/>
                  <a:gd name="T1" fmla="*/ 30 h 30"/>
                  <a:gd name="T2" fmla="*/ 0 w 3"/>
                  <a:gd name="T3" fmla="*/ 30 h 30"/>
                  <a:gd name="T4" fmla="*/ 0 w 3"/>
                  <a:gd name="T5" fmla="*/ 27 h 30"/>
                  <a:gd name="T6" fmla="*/ 1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1"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2" name="Freeform 1761"/>
              <p:cNvSpPr>
                <a:spLocks/>
              </p:cNvSpPr>
              <p:nvPr/>
            </p:nvSpPr>
            <p:spPr bwMode="auto">
              <a:xfrm>
                <a:off x="2719" y="3208"/>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3" name="Line 1762"/>
              <p:cNvSpPr>
                <a:spLocks noChangeShapeType="1"/>
              </p:cNvSpPr>
              <p:nvPr/>
            </p:nvSpPr>
            <p:spPr bwMode="auto">
              <a:xfrm>
                <a:off x="2721" y="3238"/>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04" name="Freeform 1763"/>
              <p:cNvSpPr>
                <a:spLocks/>
              </p:cNvSpPr>
              <p:nvPr/>
            </p:nvSpPr>
            <p:spPr bwMode="auto">
              <a:xfrm>
                <a:off x="2724" y="3264"/>
                <a:ext cx="5" cy="27"/>
              </a:xfrm>
              <a:custGeom>
                <a:avLst/>
                <a:gdLst>
                  <a:gd name="T0" fmla="*/ 0 w 5"/>
                  <a:gd name="T1" fmla="*/ 0 h 27"/>
                  <a:gd name="T2" fmla="*/ 2 w 5"/>
                  <a:gd name="T3" fmla="*/ 7 h 27"/>
                  <a:gd name="T4" fmla="*/ 2 w 5"/>
                  <a:gd name="T5" fmla="*/ 17 h 27"/>
                  <a:gd name="T6" fmla="*/ 3 w 5"/>
                  <a:gd name="T7" fmla="*/ 24 h 27"/>
                  <a:gd name="T8" fmla="*/ 5 w 5"/>
                  <a:gd name="T9" fmla="*/ 27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0" y="0"/>
                    </a:moveTo>
                    <a:lnTo>
                      <a:pt x="2" y="7"/>
                    </a:lnTo>
                    <a:lnTo>
                      <a:pt x="2" y="17"/>
                    </a:lnTo>
                    <a:lnTo>
                      <a:pt x="3" y="24"/>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5" name="Freeform 1764"/>
              <p:cNvSpPr>
                <a:spLocks/>
              </p:cNvSpPr>
              <p:nvPr/>
            </p:nvSpPr>
            <p:spPr bwMode="auto">
              <a:xfrm>
                <a:off x="2729" y="3264"/>
                <a:ext cx="2" cy="27"/>
              </a:xfrm>
              <a:custGeom>
                <a:avLst/>
                <a:gdLst>
                  <a:gd name="T0" fmla="*/ 0 w 2"/>
                  <a:gd name="T1" fmla="*/ 27 h 27"/>
                  <a:gd name="T2" fmla="*/ 1 w 2"/>
                  <a:gd name="T3" fmla="*/ 24 h 27"/>
                  <a:gd name="T4" fmla="*/ 1 w 2"/>
                  <a:gd name="T5" fmla="*/ 17 h 27"/>
                  <a:gd name="T6" fmla="*/ 2 w 2"/>
                  <a:gd name="T7" fmla="*/ 7 h 27"/>
                  <a:gd name="T8" fmla="*/ 2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1" y="24"/>
                    </a:lnTo>
                    <a:lnTo>
                      <a:pt x="1" y="17"/>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6" name="Line 1765"/>
              <p:cNvSpPr>
                <a:spLocks noChangeShapeType="1"/>
              </p:cNvSpPr>
              <p:nvPr/>
            </p:nvSpPr>
            <p:spPr bwMode="auto">
              <a:xfrm flipV="1">
                <a:off x="2731" y="3238"/>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07" name="Freeform 1766"/>
              <p:cNvSpPr>
                <a:spLocks/>
              </p:cNvSpPr>
              <p:nvPr/>
            </p:nvSpPr>
            <p:spPr bwMode="auto">
              <a:xfrm>
                <a:off x="2734" y="3208"/>
                <a:ext cx="3" cy="30"/>
              </a:xfrm>
              <a:custGeom>
                <a:avLst/>
                <a:gdLst>
                  <a:gd name="T0" fmla="*/ 0 w 3"/>
                  <a:gd name="T1" fmla="*/ 30 h 30"/>
                  <a:gd name="T2" fmla="*/ 2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8" name="Freeform 1809"/>
              <p:cNvSpPr>
                <a:spLocks/>
              </p:cNvSpPr>
              <p:nvPr/>
            </p:nvSpPr>
            <p:spPr bwMode="auto">
              <a:xfrm>
                <a:off x="2709" y="3182"/>
                <a:ext cx="3" cy="26"/>
              </a:xfrm>
              <a:custGeom>
                <a:avLst/>
                <a:gdLst>
                  <a:gd name="T0" fmla="*/ 0 w 3"/>
                  <a:gd name="T1" fmla="*/ 26 h 26"/>
                  <a:gd name="T2" fmla="*/ 1 w 3"/>
                  <a:gd name="T3" fmla="*/ 16 h 26"/>
                  <a:gd name="T4" fmla="*/ 3 w 3"/>
                  <a:gd name="T5" fmla="*/ 10 h 26"/>
                  <a:gd name="T6" fmla="*/ 3 w 3"/>
                  <a:gd name="T7" fmla="*/ 0 h 26"/>
                  <a:gd name="T8" fmla="*/ 0 60000 65536"/>
                  <a:gd name="T9" fmla="*/ 0 60000 65536"/>
                  <a:gd name="T10" fmla="*/ 0 60000 65536"/>
                  <a:gd name="T11" fmla="*/ 0 60000 65536"/>
                  <a:gd name="T12" fmla="*/ 0 w 3"/>
                  <a:gd name="T13" fmla="*/ 0 h 26"/>
                  <a:gd name="T14" fmla="*/ 3 w 3"/>
                  <a:gd name="T15" fmla="*/ 26 h 26"/>
                </a:gdLst>
                <a:ahLst/>
                <a:cxnLst>
                  <a:cxn ang="T8">
                    <a:pos x="T0" y="T1"/>
                  </a:cxn>
                  <a:cxn ang="T9">
                    <a:pos x="T2" y="T3"/>
                  </a:cxn>
                  <a:cxn ang="T10">
                    <a:pos x="T4" y="T5"/>
                  </a:cxn>
                  <a:cxn ang="T11">
                    <a:pos x="T6" y="T7"/>
                  </a:cxn>
                </a:cxnLst>
                <a:rect l="T12" t="T13" r="T14" b="T15"/>
                <a:pathLst>
                  <a:path w="3" h="26">
                    <a:moveTo>
                      <a:pt x="0" y="26"/>
                    </a:moveTo>
                    <a:lnTo>
                      <a:pt x="1" y="16"/>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09" name="Freeform 1810"/>
              <p:cNvSpPr>
                <a:spLocks/>
              </p:cNvSpPr>
              <p:nvPr/>
            </p:nvSpPr>
            <p:spPr bwMode="auto">
              <a:xfrm>
                <a:off x="2712" y="3099"/>
                <a:ext cx="4" cy="83"/>
              </a:xfrm>
              <a:custGeom>
                <a:avLst/>
                <a:gdLst>
                  <a:gd name="T0" fmla="*/ 0 w 4"/>
                  <a:gd name="T1" fmla="*/ 83 h 83"/>
                  <a:gd name="T2" fmla="*/ 0 w 4"/>
                  <a:gd name="T3" fmla="*/ 73 h 83"/>
                  <a:gd name="T4" fmla="*/ 1 w 4"/>
                  <a:gd name="T5" fmla="*/ 63 h 83"/>
                  <a:gd name="T6" fmla="*/ 1 w 4"/>
                  <a:gd name="T7" fmla="*/ 33 h 83"/>
                  <a:gd name="T8" fmla="*/ 2 w 4"/>
                  <a:gd name="T9" fmla="*/ 20 h 83"/>
                  <a:gd name="T10" fmla="*/ 2 w 4"/>
                  <a:gd name="T11" fmla="*/ 10 h 83"/>
                  <a:gd name="T12" fmla="*/ 4 w 4"/>
                  <a:gd name="T13" fmla="*/ 3 h 83"/>
                  <a:gd name="T14" fmla="*/ 4 w 4"/>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3"/>
                  <a:gd name="T26" fmla="*/ 4 w 4"/>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3">
                    <a:moveTo>
                      <a:pt x="0" y="83"/>
                    </a:moveTo>
                    <a:lnTo>
                      <a:pt x="0" y="73"/>
                    </a:lnTo>
                    <a:lnTo>
                      <a:pt x="1" y="63"/>
                    </a:lnTo>
                    <a:lnTo>
                      <a:pt x="1" y="33"/>
                    </a:lnTo>
                    <a:lnTo>
                      <a:pt x="2" y="20"/>
                    </a:lnTo>
                    <a:lnTo>
                      <a:pt x="2" y="10"/>
                    </a:lnTo>
                    <a:lnTo>
                      <a:pt x="4"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0" name="Freeform 1811"/>
              <p:cNvSpPr>
                <a:spLocks/>
              </p:cNvSpPr>
              <p:nvPr/>
            </p:nvSpPr>
            <p:spPr bwMode="auto">
              <a:xfrm>
                <a:off x="2716" y="3099"/>
                <a:ext cx="3" cy="83"/>
              </a:xfrm>
              <a:custGeom>
                <a:avLst/>
                <a:gdLst>
                  <a:gd name="T0" fmla="*/ 0 w 3"/>
                  <a:gd name="T1" fmla="*/ 0 h 83"/>
                  <a:gd name="T2" fmla="*/ 0 w 3"/>
                  <a:gd name="T3" fmla="*/ 3 h 83"/>
                  <a:gd name="T4" fmla="*/ 1 w 3"/>
                  <a:gd name="T5" fmla="*/ 10 h 83"/>
                  <a:gd name="T6" fmla="*/ 1 w 3"/>
                  <a:gd name="T7" fmla="*/ 20 h 83"/>
                  <a:gd name="T8" fmla="*/ 1 w 3"/>
                  <a:gd name="T9" fmla="*/ 33 h 83"/>
                  <a:gd name="T10" fmla="*/ 3 w 3"/>
                  <a:gd name="T11" fmla="*/ 63 h 83"/>
                  <a:gd name="T12" fmla="*/ 3 w 3"/>
                  <a:gd name="T13" fmla="*/ 73 h 83"/>
                  <a:gd name="T14" fmla="*/ 3 w 3"/>
                  <a:gd name="T15" fmla="*/ 83 h 8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3"/>
                  <a:gd name="T26" fmla="*/ 3 w 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3">
                    <a:moveTo>
                      <a:pt x="0" y="0"/>
                    </a:moveTo>
                    <a:lnTo>
                      <a:pt x="0" y="3"/>
                    </a:lnTo>
                    <a:lnTo>
                      <a:pt x="1" y="10"/>
                    </a:lnTo>
                    <a:lnTo>
                      <a:pt x="1" y="20"/>
                    </a:lnTo>
                    <a:lnTo>
                      <a:pt x="1" y="33"/>
                    </a:lnTo>
                    <a:lnTo>
                      <a:pt x="3" y="63"/>
                    </a:lnTo>
                    <a:lnTo>
                      <a:pt x="3" y="73"/>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1" name="Freeform 1812"/>
              <p:cNvSpPr>
                <a:spLocks/>
              </p:cNvSpPr>
              <p:nvPr/>
            </p:nvSpPr>
            <p:spPr bwMode="auto">
              <a:xfrm>
                <a:off x="2719" y="3182"/>
                <a:ext cx="3" cy="26"/>
              </a:xfrm>
              <a:custGeom>
                <a:avLst/>
                <a:gdLst>
                  <a:gd name="T0" fmla="*/ 0 w 3"/>
                  <a:gd name="T1" fmla="*/ 0 h 26"/>
                  <a:gd name="T2" fmla="*/ 0 w 3"/>
                  <a:gd name="T3" fmla="*/ 10 h 26"/>
                  <a:gd name="T4" fmla="*/ 1 w 3"/>
                  <a:gd name="T5" fmla="*/ 16 h 26"/>
                  <a:gd name="T6" fmla="*/ 3 w 3"/>
                  <a:gd name="T7" fmla="*/ 26 h 26"/>
                  <a:gd name="T8" fmla="*/ 0 60000 65536"/>
                  <a:gd name="T9" fmla="*/ 0 60000 65536"/>
                  <a:gd name="T10" fmla="*/ 0 60000 65536"/>
                  <a:gd name="T11" fmla="*/ 0 60000 65536"/>
                  <a:gd name="T12" fmla="*/ 0 w 3"/>
                  <a:gd name="T13" fmla="*/ 0 h 26"/>
                  <a:gd name="T14" fmla="*/ 3 w 3"/>
                  <a:gd name="T15" fmla="*/ 26 h 26"/>
                </a:gdLst>
                <a:ahLst/>
                <a:cxnLst>
                  <a:cxn ang="T8">
                    <a:pos x="T0" y="T1"/>
                  </a:cxn>
                  <a:cxn ang="T9">
                    <a:pos x="T2" y="T3"/>
                  </a:cxn>
                  <a:cxn ang="T10">
                    <a:pos x="T4" y="T5"/>
                  </a:cxn>
                  <a:cxn ang="T11">
                    <a:pos x="T6" y="T7"/>
                  </a:cxn>
                </a:cxnLst>
                <a:rect l="T12" t="T13" r="T14" b="T15"/>
                <a:pathLst>
                  <a:path w="3" h="26">
                    <a:moveTo>
                      <a:pt x="0" y="0"/>
                    </a:moveTo>
                    <a:lnTo>
                      <a:pt x="0" y="10"/>
                    </a:lnTo>
                    <a:lnTo>
                      <a:pt x="1" y="16"/>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2" name="Freeform 1813"/>
              <p:cNvSpPr>
                <a:spLocks/>
              </p:cNvSpPr>
              <p:nvPr/>
            </p:nvSpPr>
            <p:spPr bwMode="auto">
              <a:xfrm>
                <a:off x="2722" y="3208"/>
                <a:ext cx="2" cy="30"/>
              </a:xfrm>
              <a:custGeom>
                <a:avLst/>
                <a:gdLst>
                  <a:gd name="T0" fmla="*/ 0 w 2"/>
                  <a:gd name="T1" fmla="*/ 0 h 30"/>
                  <a:gd name="T2" fmla="*/ 0 w 2"/>
                  <a:gd name="T3" fmla="*/ 10 h 30"/>
                  <a:gd name="T4" fmla="*/ 1 w 2"/>
                  <a:gd name="T5" fmla="*/ 20 h 30"/>
                  <a:gd name="T6" fmla="*/ 2 w 2"/>
                  <a:gd name="T7" fmla="*/ 30 h 30"/>
                  <a:gd name="T8" fmla="*/ 2 w 2"/>
                  <a:gd name="T9" fmla="*/ 30 h 30"/>
                  <a:gd name="T10" fmla="*/ 2 w 2"/>
                  <a:gd name="T11" fmla="*/ 30 h 30"/>
                  <a:gd name="T12" fmla="*/ 0 60000 65536"/>
                  <a:gd name="T13" fmla="*/ 0 60000 65536"/>
                  <a:gd name="T14" fmla="*/ 0 60000 65536"/>
                  <a:gd name="T15" fmla="*/ 0 60000 65536"/>
                  <a:gd name="T16" fmla="*/ 0 60000 65536"/>
                  <a:gd name="T17" fmla="*/ 0 60000 65536"/>
                  <a:gd name="T18" fmla="*/ 0 w 2"/>
                  <a:gd name="T19" fmla="*/ 0 h 30"/>
                  <a:gd name="T20" fmla="*/ 2 w 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 h="30">
                    <a:moveTo>
                      <a:pt x="0" y="0"/>
                    </a:moveTo>
                    <a:lnTo>
                      <a:pt x="0" y="10"/>
                    </a:lnTo>
                    <a:lnTo>
                      <a:pt x="1"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3" name="Freeform 1814"/>
              <p:cNvSpPr>
                <a:spLocks/>
              </p:cNvSpPr>
              <p:nvPr/>
            </p:nvSpPr>
            <p:spPr bwMode="auto">
              <a:xfrm>
                <a:off x="2724" y="3182"/>
                <a:ext cx="3" cy="56"/>
              </a:xfrm>
              <a:custGeom>
                <a:avLst/>
                <a:gdLst>
                  <a:gd name="T0" fmla="*/ 0 w 3"/>
                  <a:gd name="T1" fmla="*/ 56 h 56"/>
                  <a:gd name="T2" fmla="*/ 0 w 3"/>
                  <a:gd name="T3" fmla="*/ 53 h 56"/>
                  <a:gd name="T4" fmla="*/ 0 w 3"/>
                  <a:gd name="T5" fmla="*/ 46 h 56"/>
                  <a:gd name="T6" fmla="*/ 2 w 3"/>
                  <a:gd name="T7" fmla="*/ 33 h 56"/>
                  <a:gd name="T8" fmla="*/ 3 w 3"/>
                  <a:gd name="T9" fmla="*/ 13 h 56"/>
                  <a:gd name="T10" fmla="*/ 3 w 3"/>
                  <a:gd name="T11" fmla="*/ 0 h 56"/>
                  <a:gd name="T12" fmla="*/ 0 60000 65536"/>
                  <a:gd name="T13" fmla="*/ 0 60000 65536"/>
                  <a:gd name="T14" fmla="*/ 0 60000 65536"/>
                  <a:gd name="T15" fmla="*/ 0 60000 65536"/>
                  <a:gd name="T16" fmla="*/ 0 60000 65536"/>
                  <a:gd name="T17" fmla="*/ 0 60000 65536"/>
                  <a:gd name="T18" fmla="*/ 0 w 3"/>
                  <a:gd name="T19" fmla="*/ 0 h 56"/>
                  <a:gd name="T20" fmla="*/ 3 w 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 h="56">
                    <a:moveTo>
                      <a:pt x="0" y="56"/>
                    </a:moveTo>
                    <a:lnTo>
                      <a:pt x="0" y="53"/>
                    </a:lnTo>
                    <a:lnTo>
                      <a:pt x="0" y="46"/>
                    </a:lnTo>
                    <a:lnTo>
                      <a:pt x="2" y="33"/>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4" name="Freeform 1815"/>
              <p:cNvSpPr>
                <a:spLocks/>
              </p:cNvSpPr>
              <p:nvPr/>
            </p:nvSpPr>
            <p:spPr bwMode="auto">
              <a:xfrm>
                <a:off x="2727" y="3152"/>
                <a:ext cx="3" cy="30"/>
              </a:xfrm>
              <a:custGeom>
                <a:avLst/>
                <a:gdLst>
                  <a:gd name="T0" fmla="*/ 0 w 3"/>
                  <a:gd name="T1" fmla="*/ 30 h 30"/>
                  <a:gd name="T2" fmla="*/ 0 w 3"/>
                  <a:gd name="T3" fmla="*/ 20 h 30"/>
                  <a:gd name="T4" fmla="*/ 2 w 3"/>
                  <a:gd name="T5" fmla="*/ 13 h 30"/>
                  <a:gd name="T6" fmla="*/ 3 w 3"/>
                  <a:gd name="T7" fmla="*/ 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30"/>
                    </a:moveTo>
                    <a:lnTo>
                      <a:pt x="0" y="20"/>
                    </a:ln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5" name="Freeform 1816"/>
              <p:cNvSpPr>
                <a:spLocks/>
              </p:cNvSpPr>
              <p:nvPr/>
            </p:nvSpPr>
            <p:spPr bwMode="auto">
              <a:xfrm>
                <a:off x="2730" y="3125"/>
                <a:ext cx="3" cy="27"/>
              </a:xfrm>
              <a:custGeom>
                <a:avLst/>
                <a:gdLst>
                  <a:gd name="T0" fmla="*/ 0 w 3"/>
                  <a:gd name="T1" fmla="*/ 27 h 27"/>
                  <a:gd name="T2" fmla="*/ 2 w 3"/>
                  <a:gd name="T3" fmla="*/ 10 h 27"/>
                  <a:gd name="T4" fmla="*/ 2 w 3"/>
                  <a:gd name="T5" fmla="*/ 4 h 27"/>
                  <a:gd name="T6" fmla="*/ 3 w 3"/>
                  <a:gd name="T7" fmla="*/ 0 h 27"/>
                  <a:gd name="T8" fmla="*/ 0 60000 65536"/>
                  <a:gd name="T9" fmla="*/ 0 60000 65536"/>
                  <a:gd name="T10" fmla="*/ 0 60000 65536"/>
                  <a:gd name="T11" fmla="*/ 0 60000 65536"/>
                  <a:gd name="T12" fmla="*/ 0 w 3"/>
                  <a:gd name="T13" fmla="*/ 0 h 27"/>
                  <a:gd name="T14" fmla="*/ 3 w 3"/>
                  <a:gd name="T15" fmla="*/ 27 h 27"/>
                </a:gdLst>
                <a:ahLst/>
                <a:cxnLst>
                  <a:cxn ang="T8">
                    <a:pos x="T0" y="T1"/>
                  </a:cxn>
                  <a:cxn ang="T9">
                    <a:pos x="T2" y="T3"/>
                  </a:cxn>
                  <a:cxn ang="T10">
                    <a:pos x="T4" y="T5"/>
                  </a:cxn>
                  <a:cxn ang="T11">
                    <a:pos x="T6" y="T7"/>
                  </a:cxn>
                </a:cxnLst>
                <a:rect l="T12" t="T13" r="T14" b="T15"/>
                <a:pathLst>
                  <a:path w="3" h="27">
                    <a:moveTo>
                      <a:pt x="0" y="27"/>
                    </a:moveTo>
                    <a:lnTo>
                      <a:pt x="2" y="10"/>
                    </a:lnTo>
                    <a:lnTo>
                      <a:pt x="2"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6" name="Freeform 1817"/>
              <p:cNvSpPr>
                <a:spLocks/>
              </p:cNvSpPr>
              <p:nvPr/>
            </p:nvSpPr>
            <p:spPr bwMode="auto">
              <a:xfrm>
                <a:off x="2733" y="3125"/>
                <a:ext cx="4" cy="4"/>
              </a:xfrm>
              <a:custGeom>
                <a:avLst/>
                <a:gdLst>
                  <a:gd name="T0" fmla="*/ 0 w 4"/>
                  <a:gd name="T1" fmla="*/ 0 h 4"/>
                  <a:gd name="T2" fmla="*/ 1 w 4"/>
                  <a:gd name="T3" fmla="*/ 0 h 4"/>
                  <a:gd name="T4" fmla="*/ 1 w 4"/>
                  <a:gd name="T5" fmla="*/ 0 h 4"/>
                  <a:gd name="T6" fmla="*/ 3 w 4"/>
                  <a:gd name="T7" fmla="*/ 4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0"/>
                    </a:lnTo>
                    <a:lnTo>
                      <a:pt x="3" y="4"/>
                    </a:lnTo>
                    <a:lnTo>
                      <a:pt x="4" y="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7" name="Freeform 1818"/>
              <p:cNvSpPr>
                <a:spLocks/>
              </p:cNvSpPr>
              <p:nvPr/>
            </p:nvSpPr>
            <p:spPr bwMode="auto">
              <a:xfrm>
                <a:off x="2737" y="3106"/>
                <a:ext cx="3" cy="23"/>
              </a:xfrm>
              <a:custGeom>
                <a:avLst/>
                <a:gdLst>
                  <a:gd name="T0" fmla="*/ 0 w 3"/>
                  <a:gd name="T1" fmla="*/ 23 h 23"/>
                  <a:gd name="T2" fmla="*/ 2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8" name="Freeform 1819"/>
              <p:cNvSpPr>
                <a:spLocks/>
              </p:cNvSpPr>
              <p:nvPr/>
            </p:nvSpPr>
            <p:spPr bwMode="auto">
              <a:xfrm>
                <a:off x="2740" y="3066"/>
                <a:ext cx="3" cy="40"/>
              </a:xfrm>
              <a:custGeom>
                <a:avLst/>
                <a:gdLst>
                  <a:gd name="T0" fmla="*/ 0 w 3"/>
                  <a:gd name="T1" fmla="*/ 40 h 40"/>
                  <a:gd name="T2" fmla="*/ 0 w 3"/>
                  <a:gd name="T3" fmla="*/ 30 h 40"/>
                  <a:gd name="T4" fmla="*/ 2 w 3"/>
                  <a:gd name="T5" fmla="*/ 20 h 40"/>
                  <a:gd name="T6" fmla="*/ 3 w 3"/>
                  <a:gd name="T7" fmla="*/ 10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30"/>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19" name="Freeform 1820"/>
              <p:cNvSpPr>
                <a:spLocks/>
              </p:cNvSpPr>
              <p:nvPr/>
            </p:nvSpPr>
            <p:spPr bwMode="auto">
              <a:xfrm>
                <a:off x="2743" y="3049"/>
                <a:ext cx="3" cy="17"/>
              </a:xfrm>
              <a:custGeom>
                <a:avLst/>
                <a:gdLst>
                  <a:gd name="T0" fmla="*/ 0 w 3"/>
                  <a:gd name="T1" fmla="*/ 17 h 17"/>
                  <a:gd name="T2" fmla="*/ 0 w 3"/>
                  <a:gd name="T3" fmla="*/ 10 h 17"/>
                  <a:gd name="T4" fmla="*/ 1 w 3"/>
                  <a:gd name="T5" fmla="*/ 4 h 17"/>
                  <a:gd name="T6" fmla="*/ 3 w 3"/>
                  <a:gd name="T7" fmla="*/ 0 h 17"/>
                  <a:gd name="T8" fmla="*/ 3 w 3"/>
                  <a:gd name="T9" fmla="*/ 4 h 17"/>
                  <a:gd name="T10" fmla="*/ 0 60000 65536"/>
                  <a:gd name="T11" fmla="*/ 0 60000 65536"/>
                  <a:gd name="T12" fmla="*/ 0 60000 65536"/>
                  <a:gd name="T13" fmla="*/ 0 60000 65536"/>
                  <a:gd name="T14" fmla="*/ 0 60000 65536"/>
                  <a:gd name="T15" fmla="*/ 0 w 3"/>
                  <a:gd name="T16" fmla="*/ 0 h 17"/>
                  <a:gd name="T17" fmla="*/ 3 w 3"/>
                  <a:gd name="T18" fmla="*/ 17 h 17"/>
                </a:gdLst>
                <a:ahLst/>
                <a:cxnLst>
                  <a:cxn ang="T10">
                    <a:pos x="T0" y="T1"/>
                  </a:cxn>
                  <a:cxn ang="T11">
                    <a:pos x="T2" y="T3"/>
                  </a:cxn>
                  <a:cxn ang="T12">
                    <a:pos x="T4" y="T5"/>
                  </a:cxn>
                  <a:cxn ang="T13">
                    <a:pos x="T6" y="T7"/>
                  </a:cxn>
                  <a:cxn ang="T14">
                    <a:pos x="T8" y="T9"/>
                  </a:cxn>
                </a:cxnLst>
                <a:rect l="T15" t="T16" r="T17" b="T18"/>
                <a:pathLst>
                  <a:path w="3" h="17">
                    <a:moveTo>
                      <a:pt x="0" y="17"/>
                    </a:moveTo>
                    <a:lnTo>
                      <a:pt x="0" y="10"/>
                    </a:lnTo>
                    <a:lnTo>
                      <a:pt x="1" y="4"/>
                    </a:lnTo>
                    <a:lnTo>
                      <a:pt x="3" y="0"/>
                    </a:lnTo>
                    <a:lnTo>
                      <a:pt x="3" y="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0" name="Freeform 1821"/>
              <p:cNvSpPr>
                <a:spLocks/>
              </p:cNvSpPr>
              <p:nvPr/>
            </p:nvSpPr>
            <p:spPr bwMode="auto">
              <a:xfrm>
                <a:off x="2746" y="3053"/>
                <a:ext cx="3" cy="66"/>
              </a:xfrm>
              <a:custGeom>
                <a:avLst/>
                <a:gdLst>
                  <a:gd name="T0" fmla="*/ 0 w 3"/>
                  <a:gd name="T1" fmla="*/ 0 h 66"/>
                  <a:gd name="T2" fmla="*/ 0 w 3"/>
                  <a:gd name="T3" fmla="*/ 3 h 66"/>
                  <a:gd name="T4" fmla="*/ 0 w 3"/>
                  <a:gd name="T5" fmla="*/ 13 h 66"/>
                  <a:gd name="T6" fmla="*/ 1 w 3"/>
                  <a:gd name="T7" fmla="*/ 29 h 66"/>
                  <a:gd name="T8" fmla="*/ 3 w 3"/>
                  <a:gd name="T9" fmla="*/ 53 h 66"/>
                  <a:gd name="T10" fmla="*/ 3 w 3"/>
                  <a:gd name="T11" fmla="*/ 59 h 66"/>
                  <a:gd name="T12" fmla="*/ 3 w 3"/>
                  <a:gd name="T13" fmla="*/ 66 h 66"/>
                  <a:gd name="T14" fmla="*/ 0 60000 65536"/>
                  <a:gd name="T15" fmla="*/ 0 60000 65536"/>
                  <a:gd name="T16" fmla="*/ 0 60000 65536"/>
                  <a:gd name="T17" fmla="*/ 0 60000 65536"/>
                  <a:gd name="T18" fmla="*/ 0 60000 65536"/>
                  <a:gd name="T19" fmla="*/ 0 60000 65536"/>
                  <a:gd name="T20" fmla="*/ 0 60000 65536"/>
                  <a:gd name="T21" fmla="*/ 0 w 3"/>
                  <a:gd name="T22" fmla="*/ 0 h 66"/>
                  <a:gd name="T23" fmla="*/ 3 w 3"/>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6">
                    <a:moveTo>
                      <a:pt x="0" y="0"/>
                    </a:moveTo>
                    <a:lnTo>
                      <a:pt x="0" y="3"/>
                    </a:lnTo>
                    <a:lnTo>
                      <a:pt x="0" y="13"/>
                    </a:lnTo>
                    <a:lnTo>
                      <a:pt x="1" y="29"/>
                    </a:lnTo>
                    <a:lnTo>
                      <a:pt x="3" y="53"/>
                    </a:lnTo>
                    <a:lnTo>
                      <a:pt x="3" y="59"/>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1" name="Freeform 1822"/>
              <p:cNvSpPr>
                <a:spLocks/>
              </p:cNvSpPr>
              <p:nvPr/>
            </p:nvSpPr>
            <p:spPr bwMode="auto">
              <a:xfrm>
                <a:off x="2749" y="3119"/>
                <a:ext cx="2" cy="16"/>
              </a:xfrm>
              <a:custGeom>
                <a:avLst/>
                <a:gdLst>
                  <a:gd name="T0" fmla="*/ 0 w 2"/>
                  <a:gd name="T1" fmla="*/ 0 h 16"/>
                  <a:gd name="T2" fmla="*/ 1 w 2"/>
                  <a:gd name="T3" fmla="*/ 10 h 16"/>
                  <a:gd name="T4" fmla="*/ 2 w 2"/>
                  <a:gd name="T5" fmla="*/ 16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0" y="0"/>
                    </a:moveTo>
                    <a:lnTo>
                      <a:pt x="1" y="10"/>
                    </a:lnTo>
                    <a:lnTo>
                      <a:pt x="2"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2" name="Freeform 1823"/>
              <p:cNvSpPr>
                <a:spLocks/>
              </p:cNvSpPr>
              <p:nvPr/>
            </p:nvSpPr>
            <p:spPr bwMode="auto">
              <a:xfrm>
                <a:off x="2751" y="3135"/>
                <a:ext cx="3" cy="27"/>
              </a:xfrm>
              <a:custGeom>
                <a:avLst/>
                <a:gdLst>
                  <a:gd name="T0" fmla="*/ 0 w 3"/>
                  <a:gd name="T1" fmla="*/ 0 h 27"/>
                  <a:gd name="T2" fmla="*/ 0 w 3"/>
                  <a:gd name="T3" fmla="*/ 7 h 27"/>
                  <a:gd name="T4" fmla="*/ 2 w 3"/>
                  <a:gd name="T5" fmla="*/ 17 h 27"/>
                  <a:gd name="T6" fmla="*/ 2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2"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3" name="Freeform 1824"/>
              <p:cNvSpPr>
                <a:spLocks/>
              </p:cNvSpPr>
              <p:nvPr/>
            </p:nvSpPr>
            <p:spPr bwMode="auto">
              <a:xfrm>
                <a:off x="2754" y="3149"/>
                <a:ext cx="5" cy="13"/>
              </a:xfrm>
              <a:custGeom>
                <a:avLst/>
                <a:gdLst>
                  <a:gd name="T0" fmla="*/ 0 w 5"/>
                  <a:gd name="T1" fmla="*/ 13 h 13"/>
                  <a:gd name="T2" fmla="*/ 2 w 5"/>
                  <a:gd name="T3" fmla="*/ 13 h 13"/>
                  <a:gd name="T4" fmla="*/ 2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2" y="13"/>
                    </a:ln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4" name="Freeform 1825"/>
              <p:cNvSpPr>
                <a:spLocks/>
              </p:cNvSpPr>
              <p:nvPr/>
            </p:nvSpPr>
            <p:spPr bwMode="auto">
              <a:xfrm>
                <a:off x="2759" y="3129"/>
                <a:ext cx="2" cy="20"/>
              </a:xfrm>
              <a:custGeom>
                <a:avLst/>
                <a:gdLst>
                  <a:gd name="T0" fmla="*/ 0 w 2"/>
                  <a:gd name="T1" fmla="*/ 20 h 20"/>
                  <a:gd name="T2" fmla="*/ 1 w 2"/>
                  <a:gd name="T3" fmla="*/ 10 h 20"/>
                  <a:gd name="T4" fmla="*/ 2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20"/>
                    </a:move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5" name="Freeform 1826"/>
              <p:cNvSpPr>
                <a:spLocks/>
              </p:cNvSpPr>
              <p:nvPr/>
            </p:nvSpPr>
            <p:spPr bwMode="auto">
              <a:xfrm>
                <a:off x="2761" y="3096"/>
                <a:ext cx="3" cy="33"/>
              </a:xfrm>
              <a:custGeom>
                <a:avLst/>
                <a:gdLst>
                  <a:gd name="T0" fmla="*/ 0 w 3"/>
                  <a:gd name="T1" fmla="*/ 33 h 33"/>
                  <a:gd name="T2" fmla="*/ 2 w 3"/>
                  <a:gd name="T3" fmla="*/ 16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6" name="Freeform 1827"/>
              <p:cNvSpPr>
                <a:spLocks/>
              </p:cNvSpPr>
              <p:nvPr/>
            </p:nvSpPr>
            <p:spPr bwMode="auto">
              <a:xfrm>
                <a:off x="2764" y="3063"/>
                <a:ext cx="3" cy="33"/>
              </a:xfrm>
              <a:custGeom>
                <a:avLst/>
                <a:gdLst>
                  <a:gd name="T0" fmla="*/ 0 w 3"/>
                  <a:gd name="T1" fmla="*/ 33 h 33"/>
                  <a:gd name="T2" fmla="*/ 0 w 3"/>
                  <a:gd name="T3" fmla="*/ 23 h 33"/>
                  <a:gd name="T4" fmla="*/ 2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7" name="Freeform 1828"/>
              <p:cNvSpPr>
                <a:spLocks/>
              </p:cNvSpPr>
              <p:nvPr/>
            </p:nvSpPr>
            <p:spPr bwMode="auto">
              <a:xfrm>
                <a:off x="2767" y="3063"/>
                <a:ext cx="3" cy="39"/>
              </a:xfrm>
              <a:custGeom>
                <a:avLst/>
                <a:gdLst>
                  <a:gd name="T0" fmla="*/ 0 w 3"/>
                  <a:gd name="T1" fmla="*/ 0 h 39"/>
                  <a:gd name="T2" fmla="*/ 0 w 3"/>
                  <a:gd name="T3" fmla="*/ 6 h 39"/>
                  <a:gd name="T4" fmla="*/ 2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2"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8" name="Freeform 1829"/>
              <p:cNvSpPr>
                <a:spLocks/>
              </p:cNvSpPr>
              <p:nvPr/>
            </p:nvSpPr>
            <p:spPr bwMode="auto">
              <a:xfrm>
                <a:off x="2770" y="3102"/>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29" name="Freeform 1830"/>
              <p:cNvSpPr>
                <a:spLocks/>
              </p:cNvSpPr>
              <p:nvPr/>
            </p:nvSpPr>
            <p:spPr bwMode="auto">
              <a:xfrm>
                <a:off x="2773" y="3132"/>
                <a:ext cx="3" cy="30"/>
              </a:xfrm>
              <a:custGeom>
                <a:avLst/>
                <a:gdLst>
                  <a:gd name="T0" fmla="*/ 0 w 3"/>
                  <a:gd name="T1" fmla="*/ 0 h 30"/>
                  <a:gd name="T2" fmla="*/ 1 w 3"/>
                  <a:gd name="T3" fmla="*/ 13 h 30"/>
                  <a:gd name="T4" fmla="*/ 3 w 3"/>
                  <a:gd name="T5" fmla="*/ 20 h 30"/>
                  <a:gd name="T6" fmla="*/ 3 w 3"/>
                  <a:gd name="T7" fmla="*/ 3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0"/>
                    </a:moveTo>
                    <a:lnTo>
                      <a:pt x="1" y="13"/>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0" name="Freeform 1831"/>
              <p:cNvSpPr>
                <a:spLocks/>
              </p:cNvSpPr>
              <p:nvPr/>
            </p:nvSpPr>
            <p:spPr bwMode="auto">
              <a:xfrm>
                <a:off x="2776" y="3162"/>
                <a:ext cx="3" cy="56"/>
              </a:xfrm>
              <a:custGeom>
                <a:avLst/>
                <a:gdLst>
                  <a:gd name="T0" fmla="*/ 0 w 3"/>
                  <a:gd name="T1" fmla="*/ 0 h 56"/>
                  <a:gd name="T2" fmla="*/ 0 w 3"/>
                  <a:gd name="T3" fmla="*/ 7 h 56"/>
                  <a:gd name="T4" fmla="*/ 0 w 3"/>
                  <a:gd name="T5" fmla="*/ 13 h 56"/>
                  <a:gd name="T6" fmla="*/ 1 w 3"/>
                  <a:gd name="T7" fmla="*/ 33 h 56"/>
                  <a:gd name="T8" fmla="*/ 1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1" y="33"/>
                    </a:lnTo>
                    <a:lnTo>
                      <a:pt x="1"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1" name="Freeform 1832"/>
              <p:cNvSpPr>
                <a:spLocks/>
              </p:cNvSpPr>
              <p:nvPr/>
            </p:nvSpPr>
            <p:spPr bwMode="auto">
              <a:xfrm>
                <a:off x="2779" y="3162"/>
                <a:ext cx="4" cy="56"/>
              </a:xfrm>
              <a:custGeom>
                <a:avLst/>
                <a:gdLst>
                  <a:gd name="T0" fmla="*/ 0 w 4"/>
                  <a:gd name="T1" fmla="*/ 56 h 56"/>
                  <a:gd name="T2" fmla="*/ 0 w 4"/>
                  <a:gd name="T3" fmla="*/ 53 h 56"/>
                  <a:gd name="T4" fmla="*/ 1 w 4"/>
                  <a:gd name="T5" fmla="*/ 50 h 56"/>
                  <a:gd name="T6" fmla="*/ 1 w 4"/>
                  <a:gd name="T7" fmla="*/ 33 h 56"/>
                  <a:gd name="T8" fmla="*/ 2 w 4"/>
                  <a:gd name="T9" fmla="*/ 13 h 56"/>
                  <a:gd name="T10" fmla="*/ 4 w 4"/>
                  <a:gd name="T11" fmla="*/ 7 h 56"/>
                  <a:gd name="T12" fmla="*/ 4 w 4"/>
                  <a:gd name="T13" fmla="*/ 0 h 56"/>
                  <a:gd name="T14" fmla="*/ 0 60000 65536"/>
                  <a:gd name="T15" fmla="*/ 0 60000 65536"/>
                  <a:gd name="T16" fmla="*/ 0 60000 65536"/>
                  <a:gd name="T17" fmla="*/ 0 60000 65536"/>
                  <a:gd name="T18" fmla="*/ 0 60000 65536"/>
                  <a:gd name="T19" fmla="*/ 0 60000 65536"/>
                  <a:gd name="T20" fmla="*/ 0 60000 65536"/>
                  <a:gd name="T21" fmla="*/ 0 w 4"/>
                  <a:gd name="T22" fmla="*/ 0 h 56"/>
                  <a:gd name="T23" fmla="*/ 4 w 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6">
                    <a:moveTo>
                      <a:pt x="0" y="56"/>
                    </a:moveTo>
                    <a:lnTo>
                      <a:pt x="0" y="53"/>
                    </a:lnTo>
                    <a:lnTo>
                      <a:pt x="1" y="50"/>
                    </a:lnTo>
                    <a:lnTo>
                      <a:pt x="1" y="33"/>
                    </a:lnTo>
                    <a:lnTo>
                      <a:pt x="2" y="13"/>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2" name="Freeform 1833"/>
              <p:cNvSpPr>
                <a:spLocks/>
              </p:cNvSpPr>
              <p:nvPr/>
            </p:nvSpPr>
            <p:spPr bwMode="auto">
              <a:xfrm>
                <a:off x="2783" y="3155"/>
                <a:ext cx="3" cy="7"/>
              </a:xfrm>
              <a:custGeom>
                <a:avLst/>
                <a:gdLst>
                  <a:gd name="T0" fmla="*/ 0 w 3"/>
                  <a:gd name="T1" fmla="*/ 7 h 7"/>
                  <a:gd name="T2" fmla="*/ 1 w 3"/>
                  <a:gd name="T3" fmla="*/ 4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3" name="Freeform 1834"/>
              <p:cNvSpPr>
                <a:spLocks/>
              </p:cNvSpPr>
              <p:nvPr/>
            </p:nvSpPr>
            <p:spPr bwMode="auto">
              <a:xfrm>
                <a:off x="2786" y="3106"/>
                <a:ext cx="3" cy="49"/>
              </a:xfrm>
              <a:custGeom>
                <a:avLst/>
                <a:gdLst>
                  <a:gd name="T0" fmla="*/ 0 w 3"/>
                  <a:gd name="T1" fmla="*/ 49 h 49"/>
                  <a:gd name="T2" fmla="*/ 0 w 3"/>
                  <a:gd name="T3" fmla="*/ 39 h 49"/>
                  <a:gd name="T4" fmla="*/ 1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1"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4" name="Freeform 1835"/>
              <p:cNvSpPr>
                <a:spLocks/>
              </p:cNvSpPr>
              <p:nvPr/>
            </p:nvSpPr>
            <p:spPr bwMode="auto">
              <a:xfrm>
                <a:off x="2789" y="3066"/>
                <a:ext cx="2" cy="40"/>
              </a:xfrm>
              <a:custGeom>
                <a:avLst/>
                <a:gdLst>
                  <a:gd name="T0" fmla="*/ 0 w 2"/>
                  <a:gd name="T1" fmla="*/ 40 h 40"/>
                  <a:gd name="T2" fmla="*/ 0 w 2"/>
                  <a:gd name="T3" fmla="*/ 26 h 40"/>
                  <a:gd name="T4" fmla="*/ 1 w 2"/>
                  <a:gd name="T5" fmla="*/ 16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6"/>
                    </a:lnTo>
                    <a:lnTo>
                      <a:pt x="1" y="16"/>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5" name="Freeform 1836"/>
              <p:cNvSpPr>
                <a:spLocks/>
              </p:cNvSpPr>
              <p:nvPr/>
            </p:nvSpPr>
            <p:spPr bwMode="auto">
              <a:xfrm>
                <a:off x="2791" y="3066"/>
                <a:ext cx="3" cy="26"/>
              </a:xfrm>
              <a:custGeom>
                <a:avLst/>
                <a:gdLst>
                  <a:gd name="T0" fmla="*/ 0 w 3"/>
                  <a:gd name="T1" fmla="*/ 0 h 26"/>
                  <a:gd name="T2" fmla="*/ 0 w 3"/>
                  <a:gd name="T3" fmla="*/ 3 h 26"/>
                  <a:gd name="T4" fmla="*/ 2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2"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6" name="Line 1837"/>
              <p:cNvSpPr>
                <a:spLocks noChangeShapeType="1"/>
              </p:cNvSpPr>
              <p:nvPr/>
            </p:nvSpPr>
            <p:spPr bwMode="auto">
              <a:xfrm>
                <a:off x="2794" y="3092"/>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37" name="Line 1838"/>
              <p:cNvSpPr>
                <a:spLocks noChangeShapeType="1"/>
              </p:cNvSpPr>
              <p:nvPr/>
            </p:nvSpPr>
            <p:spPr bwMode="auto">
              <a:xfrm>
                <a:off x="2797" y="3119"/>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38" name="Freeform 1839"/>
              <p:cNvSpPr>
                <a:spLocks/>
              </p:cNvSpPr>
              <p:nvPr/>
            </p:nvSpPr>
            <p:spPr bwMode="auto">
              <a:xfrm>
                <a:off x="2800" y="3149"/>
                <a:ext cx="4" cy="33"/>
              </a:xfrm>
              <a:custGeom>
                <a:avLst/>
                <a:gdLst>
                  <a:gd name="T0" fmla="*/ 0 w 4"/>
                  <a:gd name="T1" fmla="*/ 0 h 33"/>
                  <a:gd name="T2" fmla="*/ 1 w 4"/>
                  <a:gd name="T3" fmla="*/ 10 h 33"/>
                  <a:gd name="T4" fmla="*/ 1 w 4"/>
                  <a:gd name="T5" fmla="*/ 20 h 33"/>
                  <a:gd name="T6" fmla="*/ 3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39" name="Freeform 1840"/>
              <p:cNvSpPr>
                <a:spLocks/>
              </p:cNvSpPr>
              <p:nvPr/>
            </p:nvSpPr>
            <p:spPr bwMode="auto">
              <a:xfrm>
                <a:off x="2804" y="3152"/>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0" name="Line 1841"/>
              <p:cNvSpPr>
                <a:spLocks noChangeShapeType="1"/>
              </p:cNvSpPr>
              <p:nvPr/>
            </p:nvSpPr>
            <p:spPr bwMode="auto">
              <a:xfrm flipV="1">
                <a:off x="2807"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41" name="Freeform 1842"/>
              <p:cNvSpPr>
                <a:spLocks/>
              </p:cNvSpPr>
              <p:nvPr/>
            </p:nvSpPr>
            <p:spPr bwMode="auto">
              <a:xfrm>
                <a:off x="2810" y="3099"/>
                <a:ext cx="3" cy="26"/>
              </a:xfrm>
              <a:custGeom>
                <a:avLst/>
                <a:gdLst>
                  <a:gd name="T0" fmla="*/ 0 w 3"/>
                  <a:gd name="T1" fmla="*/ 26 h 26"/>
                  <a:gd name="T2" fmla="*/ 1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2" name="Freeform 1843"/>
              <p:cNvSpPr>
                <a:spLocks/>
              </p:cNvSpPr>
              <p:nvPr/>
            </p:nvSpPr>
            <p:spPr bwMode="auto">
              <a:xfrm>
                <a:off x="2813" y="3059"/>
                <a:ext cx="3" cy="40"/>
              </a:xfrm>
              <a:custGeom>
                <a:avLst/>
                <a:gdLst>
                  <a:gd name="T0" fmla="*/ 0 w 3"/>
                  <a:gd name="T1" fmla="*/ 40 h 40"/>
                  <a:gd name="T2" fmla="*/ 0 w 3"/>
                  <a:gd name="T3" fmla="*/ 30 h 40"/>
                  <a:gd name="T4" fmla="*/ 1 w 3"/>
                  <a:gd name="T5" fmla="*/ 17 h 40"/>
                  <a:gd name="T6" fmla="*/ 3 w 3"/>
                  <a:gd name="T7" fmla="*/ 4 h 40"/>
                  <a:gd name="T8" fmla="*/ 3 w 3"/>
                  <a:gd name="T9" fmla="*/ 0 h 40"/>
                  <a:gd name="T10" fmla="*/ 3 w 3"/>
                  <a:gd name="T11" fmla="*/ 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40"/>
                    </a:moveTo>
                    <a:lnTo>
                      <a:pt x="0" y="30"/>
                    </a:lnTo>
                    <a:lnTo>
                      <a:pt x="1" y="1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3" name="Freeform 1844"/>
              <p:cNvSpPr>
                <a:spLocks/>
              </p:cNvSpPr>
              <p:nvPr/>
            </p:nvSpPr>
            <p:spPr bwMode="auto">
              <a:xfrm>
                <a:off x="2816" y="3059"/>
                <a:ext cx="3" cy="40"/>
              </a:xfrm>
              <a:custGeom>
                <a:avLst/>
                <a:gdLst>
                  <a:gd name="T0" fmla="*/ 0 w 3"/>
                  <a:gd name="T1" fmla="*/ 0 h 40"/>
                  <a:gd name="T2" fmla="*/ 0 w 3"/>
                  <a:gd name="T3" fmla="*/ 4 h 40"/>
                  <a:gd name="T4" fmla="*/ 1 w 3"/>
                  <a:gd name="T5" fmla="*/ 14 h 40"/>
                  <a:gd name="T6" fmla="*/ 3 w 3"/>
                  <a:gd name="T7" fmla="*/ 27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4"/>
                    </a:lnTo>
                    <a:lnTo>
                      <a:pt x="1" y="14"/>
                    </a:lnTo>
                    <a:lnTo>
                      <a:pt x="3" y="27"/>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4" name="Freeform 1845"/>
              <p:cNvSpPr>
                <a:spLocks/>
              </p:cNvSpPr>
              <p:nvPr/>
            </p:nvSpPr>
            <p:spPr bwMode="auto">
              <a:xfrm>
                <a:off x="2819" y="3099"/>
                <a:ext cx="2" cy="60"/>
              </a:xfrm>
              <a:custGeom>
                <a:avLst/>
                <a:gdLst>
                  <a:gd name="T0" fmla="*/ 0 w 2"/>
                  <a:gd name="T1" fmla="*/ 0 h 60"/>
                  <a:gd name="T2" fmla="*/ 0 w 2"/>
                  <a:gd name="T3" fmla="*/ 17 h 60"/>
                  <a:gd name="T4" fmla="*/ 1 w 2"/>
                  <a:gd name="T5" fmla="*/ 33 h 60"/>
                  <a:gd name="T6" fmla="*/ 1 w 2"/>
                  <a:gd name="T7" fmla="*/ 50 h 60"/>
                  <a:gd name="T8" fmla="*/ 2 w 2"/>
                  <a:gd name="T9" fmla="*/ 60 h 60"/>
                  <a:gd name="T10" fmla="*/ 0 60000 65536"/>
                  <a:gd name="T11" fmla="*/ 0 60000 65536"/>
                  <a:gd name="T12" fmla="*/ 0 60000 65536"/>
                  <a:gd name="T13" fmla="*/ 0 60000 65536"/>
                  <a:gd name="T14" fmla="*/ 0 60000 65536"/>
                  <a:gd name="T15" fmla="*/ 0 w 2"/>
                  <a:gd name="T16" fmla="*/ 0 h 60"/>
                  <a:gd name="T17" fmla="*/ 2 w 2"/>
                  <a:gd name="T18" fmla="*/ 60 h 60"/>
                </a:gdLst>
                <a:ahLst/>
                <a:cxnLst>
                  <a:cxn ang="T10">
                    <a:pos x="T0" y="T1"/>
                  </a:cxn>
                  <a:cxn ang="T11">
                    <a:pos x="T2" y="T3"/>
                  </a:cxn>
                  <a:cxn ang="T12">
                    <a:pos x="T4" y="T5"/>
                  </a:cxn>
                  <a:cxn ang="T13">
                    <a:pos x="T6" y="T7"/>
                  </a:cxn>
                  <a:cxn ang="T14">
                    <a:pos x="T8" y="T9"/>
                  </a:cxn>
                </a:cxnLst>
                <a:rect l="T15" t="T16" r="T17" b="T18"/>
                <a:pathLst>
                  <a:path w="2" h="60">
                    <a:moveTo>
                      <a:pt x="0" y="0"/>
                    </a:moveTo>
                    <a:lnTo>
                      <a:pt x="0" y="17"/>
                    </a:lnTo>
                    <a:lnTo>
                      <a:pt x="1" y="33"/>
                    </a:lnTo>
                    <a:lnTo>
                      <a:pt x="1" y="50"/>
                    </a:lnTo>
                    <a:lnTo>
                      <a:pt x="2"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5" name="Freeform 1846"/>
              <p:cNvSpPr>
                <a:spLocks/>
              </p:cNvSpPr>
              <p:nvPr/>
            </p:nvSpPr>
            <p:spPr bwMode="auto">
              <a:xfrm>
                <a:off x="2821" y="3152"/>
                <a:ext cx="5" cy="7"/>
              </a:xfrm>
              <a:custGeom>
                <a:avLst/>
                <a:gdLst>
                  <a:gd name="T0" fmla="*/ 0 w 5"/>
                  <a:gd name="T1" fmla="*/ 7 h 7"/>
                  <a:gd name="T2" fmla="*/ 2 w 5"/>
                  <a:gd name="T3" fmla="*/ 7 h 7"/>
                  <a:gd name="T4" fmla="*/ 2 w 5"/>
                  <a:gd name="T5" fmla="*/ 3 h 7"/>
                  <a:gd name="T6" fmla="*/ 3 w 5"/>
                  <a:gd name="T7" fmla="*/ 0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7"/>
                    </a:moveTo>
                    <a:lnTo>
                      <a:pt x="2" y="7"/>
                    </a:lnTo>
                    <a:lnTo>
                      <a:pt x="2" y="3"/>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6" name="Freeform 1847"/>
              <p:cNvSpPr>
                <a:spLocks/>
              </p:cNvSpPr>
              <p:nvPr/>
            </p:nvSpPr>
            <p:spPr bwMode="auto">
              <a:xfrm>
                <a:off x="2826" y="3152"/>
                <a:ext cx="3" cy="30"/>
              </a:xfrm>
              <a:custGeom>
                <a:avLst/>
                <a:gdLst>
                  <a:gd name="T0" fmla="*/ 0 w 3"/>
                  <a:gd name="T1" fmla="*/ 0 h 30"/>
                  <a:gd name="T2" fmla="*/ 1 w 3"/>
                  <a:gd name="T3" fmla="*/ 7 h 30"/>
                  <a:gd name="T4" fmla="*/ 1 w 3"/>
                  <a:gd name="T5" fmla="*/ 17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7"/>
                    </a:lnTo>
                    <a:lnTo>
                      <a:pt x="1" y="17"/>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7" name="Freeform 1848"/>
              <p:cNvSpPr>
                <a:spLocks/>
              </p:cNvSpPr>
              <p:nvPr/>
            </p:nvSpPr>
            <p:spPr bwMode="auto">
              <a:xfrm>
                <a:off x="2829" y="3159"/>
                <a:ext cx="2" cy="23"/>
              </a:xfrm>
              <a:custGeom>
                <a:avLst/>
                <a:gdLst>
                  <a:gd name="T0" fmla="*/ 0 w 2"/>
                  <a:gd name="T1" fmla="*/ 23 h 23"/>
                  <a:gd name="T2" fmla="*/ 0 w 2"/>
                  <a:gd name="T3" fmla="*/ 19 h 23"/>
                  <a:gd name="T4" fmla="*/ 1 w 2"/>
                  <a:gd name="T5" fmla="*/ 16 h 23"/>
                  <a:gd name="T6" fmla="*/ 2 w 2"/>
                  <a:gd name="T7" fmla="*/ 6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19"/>
                    </a:lnTo>
                    <a:lnTo>
                      <a:pt x="1" y="16"/>
                    </a:lnTo>
                    <a:lnTo>
                      <a:pt x="2"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8" name="Freeform 1849"/>
              <p:cNvSpPr>
                <a:spLocks/>
              </p:cNvSpPr>
              <p:nvPr/>
            </p:nvSpPr>
            <p:spPr bwMode="auto">
              <a:xfrm>
                <a:off x="2831" y="3132"/>
                <a:ext cx="3" cy="27"/>
              </a:xfrm>
              <a:custGeom>
                <a:avLst/>
                <a:gdLst>
                  <a:gd name="T0" fmla="*/ 0 w 3"/>
                  <a:gd name="T1" fmla="*/ 27 h 27"/>
                  <a:gd name="T2" fmla="*/ 2 w 3"/>
                  <a:gd name="T3" fmla="*/ 13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49" name="Freeform 1850"/>
              <p:cNvSpPr>
                <a:spLocks/>
              </p:cNvSpPr>
              <p:nvPr/>
            </p:nvSpPr>
            <p:spPr bwMode="auto">
              <a:xfrm>
                <a:off x="2834" y="3116"/>
                <a:ext cx="3" cy="16"/>
              </a:xfrm>
              <a:custGeom>
                <a:avLst/>
                <a:gdLst>
                  <a:gd name="T0" fmla="*/ 0 w 3"/>
                  <a:gd name="T1" fmla="*/ 16 h 16"/>
                  <a:gd name="T2" fmla="*/ 2 w 3"/>
                  <a:gd name="T3" fmla="*/ 9 h 16"/>
                  <a:gd name="T4" fmla="*/ 3 w 3"/>
                  <a:gd name="T5" fmla="*/ 0 h 16"/>
                  <a:gd name="T6" fmla="*/ 0 60000 65536"/>
                  <a:gd name="T7" fmla="*/ 0 60000 65536"/>
                  <a:gd name="T8" fmla="*/ 0 60000 65536"/>
                  <a:gd name="T9" fmla="*/ 0 w 3"/>
                  <a:gd name="T10" fmla="*/ 0 h 16"/>
                  <a:gd name="T11" fmla="*/ 3 w 3"/>
                  <a:gd name="T12" fmla="*/ 16 h 16"/>
                </a:gdLst>
                <a:ahLst/>
                <a:cxnLst>
                  <a:cxn ang="T6">
                    <a:pos x="T0" y="T1"/>
                  </a:cxn>
                  <a:cxn ang="T7">
                    <a:pos x="T2" y="T3"/>
                  </a:cxn>
                  <a:cxn ang="T8">
                    <a:pos x="T4" y="T5"/>
                  </a:cxn>
                </a:cxnLst>
                <a:rect l="T9" t="T10" r="T11" b="T12"/>
                <a:pathLst>
                  <a:path w="3" h="16">
                    <a:moveTo>
                      <a:pt x="0" y="16"/>
                    </a:moveTo>
                    <a:lnTo>
                      <a:pt x="2" y="9"/>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0" name="Freeform 1851"/>
              <p:cNvSpPr>
                <a:spLocks/>
              </p:cNvSpPr>
              <p:nvPr/>
            </p:nvSpPr>
            <p:spPr bwMode="auto">
              <a:xfrm>
                <a:off x="2837" y="3043"/>
                <a:ext cx="3" cy="73"/>
              </a:xfrm>
              <a:custGeom>
                <a:avLst/>
                <a:gdLst>
                  <a:gd name="T0" fmla="*/ 0 w 3"/>
                  <a:gd name="T1" fmla="*/ 73 h 73"/>
                  <a:gd name="T2" fmla="*/ 0 w 3"/>
                  <a:gd name="T3" fmla="*/ 66 h 73"/>
                  <a:gd name="T4" fmla="*/ 0 w 3"/>
                  <a:gd name="T5" fmla="*/ 56 h 73"/>
                  <a:gd name="T6" fmla="*/ 2 w 3"/>
                  <a:gd name="T7" fmla="*/ 33 h 73"/>
                  <a:gd name="T8" fmla="*/ 3 w 3"/>
                  <a:gd name="T9" fmla="*/ 13 h 73"/>
                  <a:gd name="T10" fmla="*/ 3 w 3"/>
                  <a:gd name="T11" fmla="*/ 3 h 73"/>
                  <a:gd name="T12" fmla="*/ 3 w 3"/>
                  <a:gd name="T13" fmla="*/ 0 h 73"/>
                  <a:gd name="T14" fmla="*/ 0 60000 65536"/>
                  <a:gd name="T15" fmla="*/ 0 60000 65536"/>
                  <a:gd name="T16" fmla="*/ 0 60000 65536"/>
                  <a:gd name="T17" fmla="*/ 0 60000 65536"/>
                  <a:gd name="T18" fmla="*/ 0 60000 65536"/>
                  <a:gd name="T19" fmla="*/ 0 60000 65536"/>
                  <a:gd name="T20" fmla="*/ 0 60000 65536"/>
                  <a:gd name="T21" fmla="*/ 0 w 3"/>
                  <a:gd name="T22" fmla="*/ 0 h 73"/>
                  <a:gd name="T23" fmla="*/ 3 w 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3">
                    <a:moveTo>
                      <a:pt x="0" y="73"/>
                    </a:moveTo>
                    <a:lnTo>
                      <a:pt x="0" y="66"/>
                    </a:lnTo>
                    <a:lnTo>
                      <a:pt x="0" y="56"/>
                    </a:lnTo>
                    <a:lnTo>
                      <a:pt x="2" y="33"/>
                    </a:lnTo>
                    <a:lnTo>
                      <a:pt x="3"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1" name="Freeform 1852"/>
              <p:cNvSpPr>
                <a:spLocks/>
              </p:cNvSpPr>
              <p:nvPr/>
            </p:nvSpPr>
            <p:spPr bwMode="auto">
              <a:xfrm>
                <a:off x="2840" y="3043"/>
                <a:ext cx="3" cy="23"/>
              </a:xfrm>
              <a:custGeom>
                <a:avLst/>
                <a:gdLst>
                  <a:gd name="T0" fmla="*/ 0 w 3"/>
                  <a:gd name="T1" fmla="*/ 0 h 23"/>
                  <a:gd name="T2" fmla="*/ 0 w 3"/>
                  <a:gd name="T3" fmla="*/ 0 h 23"/>
                  <a:gd name="T4" fmla="*/ 1 w 3"/>
                  <a:gd name="T5" fmla="*/ 6 h 23"/>
                  <a:gd name="T6" fmla="*/ 3 w 3"/>
                  <a:gd name="T7" fmla="*/ 13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0"/>
                    </a:lnTo>
                    <a:lnTo>
                      <a:pt x="1" y="6"/>
                    </a:lnTo>
                    <a:lnTo>
                      <a:pt x="3" y="13"/>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2" name="Freeform 1853"/>
              <p:cNvSpPr>
                <a:spLocks/>
              </p:cNvSpPr>
              <p:nvPr/>
            </p:nvSpPr>
            <p:spPr bwMode="auto">
              <a:xfrm>
                <a:off x="2843" y="3066"/>
                <a:ext cx="3" cy="86"/>
              </a:xfrm>
              <a:custGeom>
                <a:avLst/>
                <a:gdLst>
                  <a:gd name="T0" fmla="*/ 0 w 3"/>
                  <a:gd name="T1" fmla="*/ 0 h 86"/>
                  <a:gd name="T2" fmla="*/ 0 w 3"/>
                  <a:gd name="T3" fmla="*/ 10 h 86"/>
                  <a:gd name="T4" fmla="*/ 0 w 3"/>
                  <a:gd name="T5" fmla="*/ 20 h 86"/>
                  <a:gd name="T6" fmla="*/ 1 w 3"/>
                  <a:gd name="T7" fmla="*/ 50 h 86"/>
                  <a:gd name="T8" fmla="*/ 1 w 3"/>
                  <a:gd name="T9" fmla="*/ 63 h 86"/>
                  <a:gd name="T10" fmla="*/ 1 w 3"/>
                  <a:gd name="T11" fmla="*/ 76 h 86"/>
                  <a:gd name="T12" fmla="*/ 3 w 3"/>
                  <a:gd name="T13" fmla="*/ 83 h 86"/>
                  <a:gd name="T14" fmla="*/ 3 w 3"/>
                  <a:gd name="T15" fmla="*/ 86 h 8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6"/>
                  <a:gd name="T26" fmla="*/ 3 w 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6">
                    <a:moveTo>
                      <a:pt x="0" y="0"/>
                    </a:moveTo>
                    <a:lnTo>
                      <a:pt x="0" y="10"/>
                    </a:lnTo>
                    <a:lnTo>
                      <a:pt x="0" y="20"/>
                    </a:lnTo>
                    <a:lnTo>
                      <a:pt x="1" y="50"/>
                    </a:lnTo>
                    <a:lnTo>
                      <a:pt x="1" y="63"/>
                    </a:lnTo>
                    <a:lnTo>
                      <a:pt x="1" y="76"/>
                    </a:lnTo>
                    <a:lnTo>
                      <a:pt x="3" y="83"/>
                    </a:lnTo>
                    <a:lnTo>
                      <a:pt x="3" y="8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3" name="Freeform 1854"/>
              <p:cNvSpPr>
                <a:spLocks/>
              </p:cNvSpPr>
              <p:nvPr/>
            </p:nvSpPr>
            <p:spPr bwMode="auto">
              <a:xfrm>
                <a:off x="2846" y="3059"/>
                <a:ext cx="4" cy="93"/>
              </a:xfrm>
              <a:custGeom>
                <a:avLst/>
                <a:gdLst>
                  <a:gd name="T0" fmla="*/ 0 w 4"/>
                  <a:gd name="T1" fmla="*/ 93 h 93"/>
                  <a:gd name="T2" fmla="*/ 0 w 4"/>
                  <a:gd name="T3" fmla="*/ 90 h 93"/>
                  <a:gd name="T4" fmla="*/ 1 w 4"/>
                  <a:gd name="T5" fmla="*/ 76 h 93"/>
                  <a:gd name="T6" fmla="*/ 1 w 4"/>
                  <a:gd name="T7" fmla="*/ 63 h 93"/>
                  <a:gd name="T8" fmla="*/ 1 w 4"/>
                  <a:gd name="T9" fmla="*/ 47 h 93"/>
                  <a:gd name="T10" fmla="*/ 2 w 4"/>
                  <a:gd name="T11" fmla="*/ 30 h 93"/>
                  <a:gd name="T12" fmla="*/ 2 w 4"/>
                  <a:gd name="T13" fmla="*/ 14 h 93"/>
                  <a:gd name="T14" fmla="*/ 4 w 4"/>
                  <a:gd name="T15" fmla="*/ 4 h 93"/>
                  <a:gd name="T16" fmla="*/ 4 w 4"/>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3"/>
                  <a:gd name="T29" fmla="*/ 4 w 4"/>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3">
                    <a:moveTo>
                      <a:pt x="0" y="93"/>
                    </a:moveTo>
                    <a:lnTo>
                      <a:pt x="0" y="90"/>
                    </a:lnTo>
                    <a:lnTo>
                      <a:pt x="1" y="76"/>
                    </a:lnTo>
                    <a:lnTo>
                      <a:pt x="1" y="63"/>
                    </a:lnTo>
                    <a:lnTo>
                      <a:pt x="1" y="47"/>
                    </a:lnTo>
                    <a:lnTo>
                      <a:pt x="2" y="30"/>
                    </a:lnTo>
                    <a:lnTo>
                      <a:pt x="2" y="14"/>
                    </a:lnTo>
                    <a:lnTo>
                      <a:pt x="4"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4" name="Freeform 1855"/>
              <p:cNvSpPr>
                <a:spLocks/>
              </p:cNvSpPr>
              <p:nvPr/>
            </p:nvSpPr>
            <p:spPr bwMode="auto">
              <a:xfrm>
                <a:off x="2850" y="3059"/>
                <a:ext cx="3" cy="93"/>
              </a:xfrm>
              <a:custGeom>
                <a:avLst/>
                <a:gdLst>
                  <a:gd name="T0" fmla="*/ 0 w 3"/>
                  <a:gd name="T1" fmla="*/ 0 h 93"/>
                  <a:gd name="T2" fmla="*/ 0 w 3"/>
                  <a:gd name="T3" fmla="*/ 4 h 93"/>
                  <a:gd name="T4" fmla="*/ 1 w 3"/>
                  <a:gd name="T5" fmla="*/ 14 h 93"/>
                  <a:gd name="T6" fmla="*/ 1 w 3"/>
                  <a:gd name="T7" fmla="*/ 27 h 93"/>
                  <a:gd name="T8" fmla="*/ 1 w 3"/>
                  <a:gd name="T9" fmla="*/ 40 h 93"/>
                  <a:gd name="T10" fmla="*/ 1 w 3"/>
                  <a:gd name="T11" fmla="*/ 57 h 93"/>
                  <a:gd name="T12" fmla="*/ 3 w 3"/>
                  <a:gd name="T13" fmla="*/ 73 h 93"/>
                  <a:gd name="T14" fmla="*/ 3 w 3"/>
                  <a:gd name="T15" fmla="*/ 83 h 93"/>
                  <a:gd name="T16" fmla="*/ 3 w 3"/>
                  <a:gd name="T17" fmla="*/ 93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3"/>
                  <a:gd name="T29" fmla="*/ 3 w 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3">
                    <a:moveTo>
                      <a:pt x="0" y="0"/>
                    </a:moveTo>
                    <a:lnTo>
                      <a:pt x="0" y="4"/>
                    </a:lnTo>
                    <a:lnTo>
                      <a:pt x="1" y="14"/>
                    </a:lnTo>
                    <a:lnTo>
                      <a:pt x="1" y="27"/>
                    </a:lnTo>
                    <a:lnTo>
                      <a:pt x="1" y="40"/>
                    </a:lnTo>
                    <a:lnTo>
                      <a:pt x="1" y="57"/>
                    </a:lnTo>
                    <a:lnTo>
                      <a:pt x="3" y="73"/>
                    </a:lnTo>
                    <a:lnTo>
                      <a:pt x="3" y="83"/>
                    </a:lnTo>
                    <a:lnTo>
                      <a:pt x="3" y="9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5" name="Freeform 1856"/>
              <p:cNvSpPr>
                <a:spLocks/>
              </p:cNvSpPr>
              <p:nvPr/>
            </p:nvSpPr>
            <p:spPr bwMode="auto">
              <a:xfrm>
                <a:off x="2853" y="3152"/>
                <a:ext cx="3" cy="3"/>
              </a:xfrm>
              <a:custGeom>
                <a:avLst/>
                <a:gdLst>
                  <a:gd name="T0" fmla="*/ 0 w 3"/>
                  <a:gd name="T1" fmla="*/ 0 h 3"/>
                  <a:gd name="T2" fmla="*/ 1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1"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6" name="Freeform 1857"/>
              <p:cNvSpPr>
                <a:spLocks/>
              </p:cNvSpPr>
              <p:nvPr/>
            </p:nvSpPr>
            <p:spPr bwMode="auto">
              <a:xfrm>
                <a:off x="2856" y="3069"/>
                <a:ext cx="2" cy="83"/>
              </a:xfrm>
              <a:custGeom>
                <a:avLst/>
                <a:gdLst>
                  <a:gd name="T0" fmla="*/ 0 w 2"/>
                  <a:gd name="T1" fmla="*/ 83 h 83"/>
                  <a:gd name="T2" fmla="*/ 0 w 2"/>
                  <a:gd name="T3" fmla="*/ 76 h 83"/>
                  <a:gd name="T4" fmla="*/ 0 w 2"/>
                  <a:gd name="T5" fmla="*/ 66 h 83"/>
                  <a:gd name="T6" fmla="*/ 1 w 2"/>
                  <a:gd name="T7" fmla="*/ 40 h 83"/>
                  <a:gd name="T8" fmla="*/ 1 w 2"/>
                  <a:gd name="T9" fmla="*/ 27 h 83"/>
                  <a:gd name="T10" fmla="*/ 2 w 2"/>
                  <a:gd name="T11" fmla="*/ 13 h 83"/>
                  <a:gd name="T12" fmla="*/ 2 w 2"/>
                  <a:gd name="T13" fmla="*/ 7 h 83"/>
                  <a:gd name="T14" fmla="*/ 2 w 2"/>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83"/>
                  <a:gd name="T26" fmla="*/ 2 w 2"/>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83">
                    <a:moveTo>
                      <a:pt x="0" y="83"/>
                    </a:moveTo>
                    <a:lnTo>
                      <a:pt x="0" y="76"/>
                    </a:lnTo>
                    <a:lnTo>
                      <a:pt x="0" y="66"/>
                    </a:lnTo>
                    <a:lnTo>
                      <a:pt x="1" y="40"/>
                    </a:lnTo>
                    <a:lnTo>
                      <a:pt x="1" y="27"/>
                    </a:lnTo>
                    <a:lnTo>
                      <a:pt x="2" y="13"/>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7" name="Freeform 1858"/>
              <p:cNvSpPr>
                <a:spLocks/>
              </p:cNvSpPr>
              <p:nvPr/>
            </p:nvSpPr>
            <p:spPr bwMode="auto">
              <a:xfrm>
                <a:off x="2858" y="3069"/>
                <a:ext cx="3" cy="30"/>
              </a:xfrm>
              <a:custGeom>
                <a:avLst/>
                <a:gdLst>
                  <a:gd name="T0" fmla="*/ 0 w 3"/>
                  <a:gd name="T1" fmla="*/ 0 h 30"/>
                  <a:gd name="T2" fmla="*/ 0 w 3"/>
                  <a:gd name="T3" fmla="*/ 0 h 30"/>
                  <a:gd name="T4" fmla="*/ 0 w 3"/>
                  <a:gd name="T5" fmla="*/ 0 h 30"/>
                  <a:gd name="T6" fmla="*/ 2 w 3"/>
                  <a:gd name="T7" fmla="*/ 7 h 30"/>
                  <a:gd name="T8" fmla="*/ 2 w 3"/>
                  <a:gd name="T9" fmla="*/ 13 h 30"/>
                  <a:gd name="T10" fmla="*/ 3 w 3"/>
                  <a:gd name="T11" fmla="*/ 27 h 30"/>
                  <a:gd name="T12" fmla="*/ 3 w 3"/>
                  <a:gd name="T13" fmla="*/ 30 h 30"/>
                  <a:gd name="T14" fmla="*/ 3 w 3"/>
                  <a:gd name="T15" fmla="*/ 30 h 3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0"/>
                  <a:gd name="T26" fmla="*/ 3 w 3"/>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0">
                    <a:moveTo>
                      <a:pt x="0" y="0"/>
                    </a:moveTo>
                    <a:lnTo>
                      <a:pt x="0" y="0"/>
                    </a:lnTo>
                    <a:lnTo>
                      <a:pt x="2" y="7"/>
                    </a:lnTo>
                    <a:lnTo>
                      <a:pt x="2" y="13"/>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8" name="Freeform 1859"/>
              <p:cNvSpPr>
                <a:spLocks/>
              </p:cNvSpPr>
              <p:nvPr/>
            </p:nvSpPr>
            <p:spPr bwMode="auto">
              <a:xfrm>
                <a:off x="2861" y="3043"/>
                <a:ext cx="3" cy="56"/>
              </a:xfrm>
              <a:custGeom>
                <a:avLst/>
                <a:gdLst>
                  <a:gd name="T0" fmla="*/ 0 w 3"/>
                  <a:gd name="T1" fmla="*/ 56 h 56"/>
                  <a:gd name="T2" fmla="*/ 0 w 3"/>
                  <a:gd name="T3" fmla="*/ 53 h 56"/>
                  <a:gd name="T4" fmla="*/ 0 w 3"/>
                  <a:gd name="T5" fmla="*/ 46 h 56"/>
                  <a:gd name="T6" fmla="*/ 2 w 3"/>
                  <a:gd name="T7" fmla="*/ 30 h 56"/>
                  <a:gd name="T8" fmla="*/ 3 w 3"/>
                  <a:gd name="T9" fmla="*/ 10 h 56"/>
                  <a:gd name="T10" fmla="*/ 3 w 3"/>
                  <a:gd name="T11" fmla="*/ 3 h 56"/>
                  <a:gd name="T12" fmla="*/ 3 w 3"/>
                  <a:gd name="T13" fmla="*/ 0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56"/>
                    </a:moveTo>
                    <a:lnTo>
                      <a:pt x="0" y="53"/>
                    </a:lnTo>
                    <a:lnTo>
                      <a:pt x="0" y="46"/>
                    </a:lnTo>
                    <a:lnTo>
                      <a:pt x="2" y="30"/>
                    </a:lnTo>
                    <a:lnTo>
                      <a:pt x="3"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59" name="Freeform 1860"/>
              <p:cNvSpPr>
                <a:spLocks/>
              </p:cNvSpPr>
              <p:nvPr/>
            </p:nvSpPr>
            <p:spPr bwMode="auto">
              <a:xfrm>
                <a:off x="2864" y="3043"/>
                <a:ext cx="3" cy="26"/>
              </a:xfrm>
              <a:custGeom>
                <a:avLst/>
                <a:gdLst>
                  <a:gd name="T0" fmla="*/ 0 w 3"/>
                  <a:gd name="T1" fmla="*/ 0 h 26"/>
                  <a:gd name="T2" fmla="*/ 0 w 3"/>
                  <a:gd name="T3" fmla="*/ 0 h 26"/>
                  <a:gd name="T4" fmla="*/ 0 w 3"/>
                  <a:gd name="T5" fmla="*/ 0 h 26"/>
                  <a:gd name="T6" fmla="*/ 2 w 3"/>
                  <a:gd name="T7" fmla="*/ 10 h 26"/>
                  <a:gd name="T8" fmla="*/ 2 w 3"/>
                  <a:gd name="T9" fmla="*/ 20 h 26"/>
                  <a:gd name="T10" fmla="*/ 3 w 3"/>
                  <a:gd name="T11" fmla="*/ 26 h 26"/>
                  <a:gd name="T12" fmla="*/ 0 60000 65536"/>
                  <a:gd name="T13" fmla="*/ 0 60000 65536"/>
                  <a:gd name="T14" fmla="*/ 0 60000 65536"/>
                  <a:gd name="T15" fmla="*/ 0 60000 65536"/>
                  <a:gd name="T16" fmla="*/ 0 60000 65536"/>
                  <a:gd name="T17" fmla="*/ 0 60000 65536"/>
                  <a:gd name="T18" fmla="*/ 0 w 3"/>
                  <a:gd name="T19" fmla="*/ 0 h 26"/>
                  <a:gd name="T20" fmla="*/ 3 w 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 h="26">
                    <a:moveTo>
                      <a:pt x="0" y="0"/>
                    </a:moveTo>
                    <a:lnTo>
                      <a:pt x="0" y="0"/>
                    </a:lnTo>
                    <a:lnTo>
                      <a:pt x="2" y="10"/>
                    </a:lnTo>
                    <a:lnTo>
                      <a:pt x="2"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0" name="Freeform 1861"/>
              <p:cNvSpPr>
                <a:spLocks/>
              </p:cNvSpPr>
              <p:nvPr/>
            </p:nvSpPr>
            <p:spPr bwMode="auto">
              <a:xfrm>
                <a:off x="2867" y="3066"/>
                <a:ext cx="4" cy="3"/>
              </a:xfrm>
              <a:custGeom>
                <a:avLst/>
                <a:gdLst>
                  <a:gd name="T0" fmla="*/ 0 w 4"/>
                  <a:gd name="T1" fmla="*/ 3 h 3"/>
                  <a:gd name="T2" fmla="*/ 1 w 4"/>
                  <a:gd name="T3" fmla="*/ 3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1" y="3"/>
                    </a:lnTo>
                    <a:lnTo>
                      <a:pt x="3" y="0"/>
                    </a:lnTo>
                    <a:lnTo>
                      <a:pt x="4"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1" name="Freeform 1862"/>
              <p:cNvSpPr>
                <a:spLocks/>
              </p:cNvSpPr>
              <p:nvPr/>
            </p:nvSpPr>
            <p:spPr bwMode="auto">
              <a:xfrm>
                <a:off x="2871" y="3069"/>
                <a:ext cx="3" cy="83"/>
              </a:xfrm>
              <a:custGeom>
                <a:avLst/>
                <a:gdLst>
                  <a:gd name="T0" fmla="*/ 0 w 3"/>
                  <a:gd name="T1" fmla="*/ 0 h 83"/>
                  <a:gd name="T2" fmla="*/ 0 w 3"/>
                  <a:gd name="T3" fmla="*/ 7 h 83"/>
                  <a:gd name="T4" fmla="*/ 2 w 3"/>
                  <a:gd name="T5" fmla="*/ 17 h 83"/>
                  <a:gd name="T6" fmla="*/ 2 w 3"/>
                  <a:gd name="T7" fmla="*/ 40 h 83"/>
                  <a:gd name="T8" fmla="*/ 3 w 3"/>
                  <a:gd name="T9" fmla="*/ 63 h 83"/>
                  <a:gd name="T10" fmla="*/ 3 w 3"/>
                  <a:gd name="T11" fmla="*/ 73 h 83"/>
                  <a:gd name="T12" fmla="*/ 3 w 3"/>
                  <a:gd name="T13" fmla="*/ 83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0" y="0"/>
                    </a:moveTo>
                    <a:lnTo>
                      <a:pt x="0" y="7"/>
                    </a:lnTo>
                    <a:lnTo>
                      <a:pt x="2" y="17"/>
                    </a:lnTo>
                    <a:lnTo>
                      <a:pt x="2" y="40"/>
                    </a:lnTo>
                    <a:lnTo>
                      <a:pt x="3" y="63"/>
                    </a:lnTo>
                    <a:lnTo>
                      <a:pt x="3" y="73"/>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2" name="Freeform 1863"/>
              <p:cNvSpPr>
                <a:spLocks/>
              </p:cNvSpPr>
              <p:nvPr/>
            </p:nvSpPr>
            <p:spPr bwMode="auto">
              <a:xfrm>
                <a:off x="2874" y="3152"/>
                <a:ext cx="3" cy="30"/>
              </a:xfrm>
              <a:custGeom>
                <a:avLst/>
                <a:gdLst>
                  <a:gd name="T0" fmla="*/ 0 w 3"/>
                  <a:gd name="T1" fmla="*/ 0 h 30"/>
                  <a:gd name="T2" fmla="*/ 0 w 3"/>
                  <a:gd name="T3" fmla="*/ 10 h 30"/>
                  <a:gd name="T4" fmla="*/ 2 w 3"/>
                  <a:gd name="T5" fmla="*/ 23 h 30"/>
                  <a:gd name="T6" fmla="*/ 3 w 3"/>
                  <a:gd name="T7" fmla="*/ 3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3"/>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3" name="Freeform 1864"/>
              <p:cNvSpPr>
                <a:spLocks/>
              </p:cNvSpPr>
              <p:nvPr/>
            </p:nvSpPr>
            <p:spPr bwMode="auto">
              <a:xfrm>
                <a:off x="2877" y="3125"/>
                <a:ext cx="3" cy="57"/>
              </a:xfrm>
              <a:custGeom>
                <a:avLst/>
                <a:gdLst>
                  <a:gd name="T0" fmla="*/ 0 w 3"/>
                  <a:gd name="T1" fmla="*/ 57 h 57"/>
                  <a:gd name="T2" fmla="*/ 0 w 3"/>
                  <a:gd name="T3" fmla="*/ 53 h 57"/>
                  <a:gd name="T4" fmla="*/ 0 w 3"/>
                  <a:gd name="T5" fmla="*/ 47 h 57"/>
                  <a:gd name="T6" fmla="*/ 1 w 3"/>
                  <a:gd name="T7" fmla="*/ 34 h 57"/>
                  <a:gd name="T8" fmla="*/ 3 w 3"/>
                  <a:gd name="T9" fmla="*/ 14 h 57"/>
                  <a:gd name="T10" fmla="*/ 3 w 3"/>
                  <a:gd name="T11" fmla="*/ 0 h 57"/>
                  <a:gd name="T12" fmla="*/ 0 60000 65536"/>
                  <a:gd name="T13" fmla="*/ 0 60000 65536"/>
                  <a:gd name="T14" fmla="*/ 0 60000 65536"/>
                  <a:gd name="T15" fmla="*/ 0 60000 65536"/>
                  <a:gd name="T16" fmla="*/ 0 60000 65536"/>
                  <a:gd name="T17" fmla="*/ 0 60000 65536"/>
                  <a:gd name="T18" fmla="*/ 0 w 3"/>
                  <a:gd name="T19" fmla="*/ 0 h 57"/>
                  <a:gd name="T20" fmla="*/ 3 w 3"/>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3" h="57">
                    <a:moveTo>
                      <a:pt x="0" y="57"/>
                    </a:moveTo>
                    <a:lnTo>
                      <a:pt x="0" y="53"/>
                    </a:lnTo>
                    <a:lnTo>
                      <a:pt x="0" y="47"/>
                    </a:lnTo>
                    <a:lnTo>
                      <a:pt x="1" y="34"/>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4" name="Freeform 1865"/>
              <p:cNvSpPr>
                <a:spLocks/>
              </p:cNvSpPr>
              <p:nvPr/>
            </p:nvSpPr>
            <p:spPr bwMode="auto">
              <a:xfrm>
                <a:off x="2880" y="3099"/>
                <a:ext cx="3" cy="26"/>
              </a:xfrm>
              <a:custGeom>
                <a:avLst/>
                <a:gdLst>
                  <a:gd name="T0" fmla="*/ 0 w 3"/>
                  <a:gd name="T1" fmla="*/ 26 h 26"/>
                  <a:gd name="T2" fmla="*/ 0 w 3"/>
                  <a:gd name="T3" fmla="*/ 17 h 26"/>
                  <a:gd name="T4" fmla="*/ 1 w 3"/>
                  <a:gd name="T5" fmla="*/ 13 h 26"/>
                  <a:gd name="T6" fmla="*/ 3 w 3"/>
                  <a:gd name="T7" fmla="*/ 0 h 26"/>
                  <a:gd name="T8" fmla="*/ 0 60000 65536"/>
                  <a:gd name="T9" fmla="*/ 0 60000 65536"/>
                  <a:gd name="T10" fmla="*/ 0 60000 65536"/>
                  <a:gd name="T11" fmla="*/ 0 60000 65536"/>
                  <a:gd name="T12" fmla="*/ 0 w 3"/>
                  <a:gd name="T13" fmla="*/ 0 h 26"/>
                  <a:gd name="T14" fmla="*/ 3 w 3"/>
                  <a:gd name="T15" fmla="*/ 26 h 26"/>
                </a:gdLst>
                <a:ahLst/>
                <a:cxnLst>
                  <a:cxn ang="T8">
                    <a:pos x="T0" y="T1"/>
                  </a:cxn>
                  <a:cxn ang="T9">
                    <a:pos x="T2" y="T3"/>
                  </a:cxn>
                  <a:cxn ang="T10">
                    <a:pos x="T4" y="T5"/>
                  </a:cxn>
                  <a:cxn ang="T11">
                    <a:pos x="T6" y="T7"/>
                  </a:cxn>
                </a:cxnLst>
                <a:rect l="T12" t="T13" r="T14" b="T15"/>
                <a:pathLst>
                  <a:path w="3" h="26">
                    <a:moveTo>
                      <a:pt x="0" y="26"/>
                    </a:moveTo>
                    <a:lnTo>
                      <a:pt x="0" y="17"/>
                    </a:ln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5" name="Freeform 1866"/>
              <p:cNvSpPr>
                <a:spLocks/>
              </p:cNvSpPr>
              <p:nvPr/>
            </p:nvSpPr>
            <p:spPr bwMode="auto">
              <a:xfrm>
                <a:off x="2883" y="3069"/>
                <a:ext cx="3" cy="30"/>
              </a:xfrm>
              <a:custGeom>
                <a:avLst/>
                <a:gdLst>
                  <a:gd name="T0" fmla="*/ 0 w 3"/>
                  <a:gd name="T1" fmla="*/ 30 h 30"/>
                  <a:gd name="T2" fmla="*/ 1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6" name="Freeform 1867"/>
              <p:cNvSpPr>
                <a:spLocks/>
              </p:cNvSpPr>
              <p:nvPr/>
            </p:nvSpPr>
            <p:spPr bwMode="auto">
              <a:xfrm>
                <a:off x="2886" y="3053"/>
                <a:ext cx="2" cy="16"/>
              </a:xfrm>
              <a:custGeom>
                <a:avLst/>
                <a:gdLst>
                  <a:gd name="T0" fmla="*/ 0 w 2"/>
                  <a:gd name="T1" fmla="*/ 16 h 16"/>
                  <a:gd name="T2" fmla="*/ 1 w 2"/>
                  <a:gd name="T3" fmla="*/ 3 h 16"/>
                  <a:gd name="T4" fmla="*/ 1 w 2"/>
                  <a:gd name="T5" fmla="*/ 0 h 16"/>
                  <a:gd name="T6" fmla="*/ 2 w 2"/>
                  <a:gd name="T7" fmla="*/ 0 h 16"/>
                  <a:gd name="T8" fmla="*/ 0 60000 65536"/>
                  <a:gd name="T9" fmla="*/ 0 60000 65536"/>
                  <a:gd name="T10" fmla="*/ 0 60000 65536"/>
                  <a:gd name="T11" fmla="*/ 0 60000 65536"/>
                  <a:gd name="T12" fmla="*/ 0 w 2"/>
                  <a:gd name="T13" fmla="*/ 0 h 16"/>
                  <a:gd name="T14" fmla="*/ 2 w 2"/>
                  <a:gd name="T15" fmla="*/ 16 h 16"/>
                </a:gdLst>
                <a:ahLst/>
                <a:cxnLst>
                  <a:cxn ang="T8">
                    <a:pos x="T0" y="T1"/>
                  </a:cxn>
                  <a:cxn ang="T9">
                    <a:pos x="T2" y="T3"/>
                  </a:cxn>
                  <a:cxn ang="T10">
                    <a:pos x="T4" y="T5"/>
                  </a:cxn>
                  <a:cxn ang="T11">
                    <a:pos x="T6" y="T7"/>
                  </a:cxn>
                </a:cxnLst>
                <a:rect l="T12" t="T13" r="T14" b="T15"/>
                <a:pathLst>
                  <a:path w="2" h="16">
                    <a:moveTo>
                      <a:pt x="0" y="16"/>
                    </a:moveTo>
                    <a:lnTo>
                      <a:pt x="1" y="3"/>
                    </a:lnTo>
                    <a:lnTo>
                      <a:pt x="1" y="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7" name="Freeform 1868"/>
              <p:cNvSpPr>
                <a:spLocks/>
              </p:cNvSpPr>
              <p:nvPr/>
            </p:nvSpPr>
            <p:spPr bwMode="auto">
              <a:xfrm>
                <a:off x="2888" y="3053"/>
                <a:ext cx="5" cy="46"/>
              </a:xfrm>
              <a:custGeom>
                <a:avLst/>
                <a:gdLst>
                  <a:gd name="T0" fmla="*/ 0 w 5"/>
                  <a:gd name="T1" fmla="*/ 0 h 46"/>
                  <a:gd name="T2" fmla="*/ 2 w 5"/>
                  <a:gd name="T3" fmla="*/ 6 h 46"/>
                  <a:gd name="T4" fmla="*/ 2 w 5"/>
                  <a:gd name="T5" fmla="*/ 20 h 46"/>
                  <a:gd name="T6" fmla="*/ 3 w 5"/>
                  <a:gd name="T7" fmla="*/ 33 h 46"/>
                  <a:gd name="T8" fmla="*/ 5 w 5"/>
                  <a:gd name="T9" fmla="*/ 46 h 46"/>
                  <a:gd name="T10" fmla="*/ 0 60000 65536"/>
                  <a:gd name="T11" fmla="*/ 0 60000 65536"/>
                  <a:gd name="T12" fmla="*/ 0 60000 65536"/>
                  <a:gd name="T13" fmla="*/ 0 60000 65536"/>
                  <a:gd name="T14" fmla="*/ 0 60000 65536"/>
                  <a:gd name="T15" fmla="*/ 0 w 5"/>
                  <a:gd name="T16" fmla="*/ 0 h 46"/>
                  <a:gd name="T17" fmla="*/ 5 w 5"/>
                  <a:gd name="T18" fmla="*/ 46 h 46"/>
                </a:gdLst>
                <a:ahLst/>
                <a:cxnLst>
                  <a:cxn ang="T10">
                    <a:pos x="T0" y="T1"/>
                  </a:cxn>
                  <a:cxn ang="T11">
                    <a:pos x="T2" y="T3"/>
                  </a:cxn>
                  <a:cxn ang="T12">
                    <a:pos x="T4" y="T5"/>
                  </a:cxn>
                  <a:cxn ang="T13">
                    <a:pos x="T6" y="T7"/>
                  </a:cxn>
                  <a:cxn ang="T14">
                    <a:pos x="T8" y="T9"/>
                  </a:cxn>
                </a:cxnLst>
                <a:rect l="T15" t="T16" r="T17" b="T18"/>
                <a:pathLst>
                  <a:path w="5" h="46">
                    <a:moveTo>
                      <a:pt x="0" y="0"/>
                    </a:moveTo>
                    <a:lnTo>
                      <a:pt x="2" y="6"/>
                    </a:lnTo>
                    <a:lnTo>
                      <a:pt x="2" y="20"/>
                    </a:lnTo>
                    <a:lnTo>
                      <a:pt x="3" y="33"/>
                    </a:lnTo>
                    <a:lnTo>
                      <a:pt x="5"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8" name="Freeform 1869"/>
              <p:cNvSpPr>
                <a:spLocks/>
              </p:cNvSpPr>
              <p:nvPr/>
            </p:nvSpPr>
            <p:spPr bwMode="auto">
              <a:xfrm>
                <a:off x="2893" y="3099"/>
                <a:ext cx="3" cy="26"/>
              </a:xfrm>
              <a:custGeom>
                <a:avLst/>
                <a:gdLst>
                  <a:gd name="T0" fmla="*/ 0 w 3"/>
                  <a:gd name="T1" fmla="*/ 0 h 26"/>
                  <a:gd name="T2" fmla="*/ 1 w 3"/>
                  <a:gd name="T3" fmla="*/ 13 h 26"/>
                  <a:gd name="T4" fmla="*/ 3 w 3"/>
                  <a:gd name="T5" fmla="*/ 26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0"/>
                    </a:moveTo>
                    <a:lnTo>
                      <a:pt x="1" y="1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69" name="Freeform 1870"/>
              <p:cNvSpPr>
                <a:spLocks/>
              </p:cNvSpPr>
              <p:nvPr/>
            </p:nvSpPr>
            <p:spPr bwMode="auto">
              <a:xfrm>
                <a:off x="2896" y="3125"/>
                <a:ext cx="2" cy="27"/>
              </a:xfrm>
              <a:custGeom>
                <a:avLst/>
                <a:gdLst>
                  <a:gd name="T0" fmla="*/ 0 w 2"/>
                  <a:gd name="T1" fmla="*/ 0 h 27"/>
                  <a:gd name="T2" fmla="*/ 1 w 2"/>
                  <a:gd name="T3" fmla="*/ 14 h 27"/>
                  <a:gd name="T4" fmla="*/ 2 w 2"/>
                  <a:gd name="T5" fmla="*/ 27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0"/>
                    </a:moveTo>
                    <a:lnTo>
                      <a:pt x="1" y="14"/>
                    </a:lnTo>
                    <a:lnTo>
                      <a:pt x="2"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0" name="Freeform 1871"/>
              <p:cNvSpPr>
                <a:spLocks/>
              </p:cNvSpPr>
              <p:nvPr/>
            </p:nvSpPr>
            <p:spPr bwMode="auto">
              <a:xfrm>
                <a:off x="2898" y="3152"/>
                <a:ext cx="3" cy="36"/>
              </a:xfrm>
              <a:custGeom>
                <a:avLst/>
                <a:gdLst>
                  <a:gd name="T0" fmla="*/ 0 w 3"/>
                  <a:gd name="T1" fmla="*/ 0 h 36"/>
                  <a:gd name="T2" fmla="*/ 0 w 3"/>
                  <a:gd name="T3" fmla="*/ 10 h 36"/>
                  <a:gd name="T4" fmla="*/ 2 w 3"/>
                  <a:gd name="T5" fmla="*/ 23 h 36"/>
                  <a:gd name="T6" fmla="*/ 3 w 3"/>
                  <a:gd name="T7" fmla="*/ 33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0" y="10"/>
                    </a:lnTo>
                    <a:lnTo>
                      <a:pt x="2" y="23"/>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1" name="Freeform 1872"/>
              <p:cNvSpPr>
                <a:spLocks/>
              </p:cNvSpPr>
              <p:nvPr/>
            </p:nvSpPr>
            <p:spPr bwMode="auto">
              <a:xfrm>
                <a:off x="2901" y="3152"/>
                <a:ext cx="3" cy="36"/>
              </a:xfrm>
              <a:custGeom>
                <a:avLst/>
                <a:gdLst>
                  <a:gd name="T0" fmla="*/ 0 w 3"/>
                  <a:gd name="T1" fmla="*/ 36 h 36"/>
                  <a:gd name="T2" fmla="*/ 0 w 3"/>
                  <a:gd name="T3" fmla="*/ 33 h 36"/>
                  <a:gd name="T4" fmla="*/ 2 w 3"/>
                  <a:gd name="T5" fmla="*/ 23 h 36"/>
                  <a:gd name="T6" fmla="*/ 3 w 3"/>
                  <a:gd name="T7" fmla="*/ 10 h 36"/>
                  <a:gd name="T8" fmla="*/ 3 w 3"/>
                  <a:gd name="T9" fmla="*/ 0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36"/>
                    </a:moveTo>
                    <a:lnTo>
                      <a:pt x="0" y="33"/>
                    </a:lnTo>
                    <a:lnTo>
                      <a:pt x="2"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2" name="Freeform 1873"/>
              <p:cNvSpPr>
                <a:spLocks/>
              </p:cNvSpPr>
              <p:nvPr/>
            </p:nvSpPr>
            <p:spPr bwMode="auto">
              <a:xfrm>
                <a:off x="2904" y="3125"/>
                <a:ext cx="3" cy="27"/>
              </a:xfrm>
              <a:custGeom>
                <a:avLst/>
                <a:gdLst>
                  <a:gd name="T0" fmla="*/ 0 w 3"/>
                  <a:gd name="T1" fmla="*/ 27 h 27"/>
                  <a:gd name="T2" fmla="*/ 2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3" name="Freeform 1874"/>
              <p:cNvSpPr>
                <a:spLocks/>
              </p:cNvSpPr>
              <p:nvPr/>
            </p:nvSpPr>
            <p:spPr bwMode="auto">
              <a:xfrm>
                <a:off x="2907" y="3099"/>
                <a:ext cx="3" cy="26"/>
              </a:xfrm>
              <a:custGeom>
                <a:avLst/>
                <a:gdLst>
                  <a:gd name="T0" fmla="*/ 0 w 3"/>
                  <a:gd name="T1" fmla="*/ 26 h 26"/>
                  <a:gd name="T2" fmla="*/ 1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4" name="Freeform 1875"/>
              <p:cNvSpPr>
                <a:spLocks/>
              </p:cNvSpPr>
              <p:nvPr/>
            </p:nvSpPr>
            <p:spPr bwMode="auto">
              <a:xfrm>
                <a:off x="2910" y="3059"/>
                <a:ext cx="4" cy="40"/>
              </a:xfrm>
              <a:custGeom>
                <a:avLst/>
                <a:gdLst>
                  <a:gd name="T0" fmla="*/ 0 w 4"/>
                  <a:gd name="T1" fmla="*/ 40 h 40"/>
                  <a:gd name="T2" fmla="*/ 1 w 4"/>
                  <a:gd name="T3" fmla="*/ 30 h 40"/>
                  <a:gd name="T4" fmla="*/ 1 w 4"/>
                  <a:gd name="T5" fmla="*/ 17 h 40"/>
                  <a:gd name="T6" fmla="*/ 3 w 4"/>
                  <a:gd name="T7" fmla="*/ 7 h 40"/>
                  <a:gd name="T8" fmla="*/ 4 w 4"/>
                  <a:gd name="T9" fmla="*/ 0 h 40"/>
                  <a:gd name="T10" fmla="*/ 4 w 4"/>
                  <a:gd name="T11" fmla="*/ 0 h 40"/>
                  <a:gd name="T12" fmla="*/ 0 60000 65536"/>
                  <a:gd name="T13" fmla="*/ 0 60000 65536"/>
                  <a:gd name="T14" fmla="*/ 0 60000 65536"/>
                  <a:gd name="T15" fmla="*/ 0 60000 65536"/>
                  <a:gd name="T16" fmla="*/ 0 60000 65536"/>
                  <a:gd name="T17" fmla="*/ 0 60000 65536"/>
                  <a:gd name="T18" fmla="*/ 0 w 4"/>
                  <a:gd name="T19" fmla="*/ 0 h 40"/>
                  <a:gd name="T20" fmla="*/ 4 w 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 h="40">
                    <a:moveTo>
                      <a:pt x="0" y="40"/>
                    </a:moveTo>
                    <a:lnTo>
                      <a:pt x="1" y="30"/>
                    </a:lnTo>
                    <a:lnTo>
                      <a:pt x="1" y="17"/>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5" name="Freeform 1876"/>
              <p:cNvSpPr>
                <a:spLocks/>
              </p:cNvSpPr>
              <p:nvPr/>
            </p:nvSpPr>
            <p:spPr bwMode="auto">
              <a:xfrm>
                <a:off x="2914" y="3059"/>
                <a:ext cx="3" cy="33"/>
              </a:xfrm>
              <a:custGeom>
                <a:avLst/>
                <a:gdLst>
                  <a:gd name="T0" fmla="*/ 0 w 3"/>
                  <a:gd name="T1" fmla="*/ 0 h 33"/>
                  <a:gd name="T2" fmla="*/ 2 w 3"/>
                  <a:gd name="T3" fmla="*/ 4 h 33"/>
                  <a:gd name="T4" fmla="*/ 2 w 3"/>
                  <a:gd name="T5" fmla="*/ 10 h 33"/>
                  <a:gd name="T6" fmla="*/ 3 w 3"/>
                  <a:gd name="T7" fmla="*/ 20 h 33"/>
                  <a:gd name="T8" fmla="*/ 3 w 3"/>
                  <a:gd name="T9" fmla="*/ 33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0"/>
                    </a:moveTo>
                    <a:lnTo>
                      <a:pt x="2" y="4"/>
                    </a:lnTo>
                    <a:lnTo>
                      <a:pt x="2" y="10"/>
                    </a:lnTo>
                    <a:lnTo>
                      <a:pt x="3" y="20"/>
                    </a:lnTo>
                    <a:lnTo>
                      <a:pt x="3"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6" name="Freeform 1877"/>
              <p:cNvSpPr>
                <a:spLocks/>
              </p:cNvSpPr>
              <p:nvPr/>
            </p:nvSpPr>
            <p:spPr bwMode="auto">
              <a:xfrm>
                <a:off x="2917" y="3092"/>
                <a:ext cx="3" cy="67"/>
              </a:xfrm>
              <a:custGeom>
                <a:avLst/>
                <a:gdLst>
                  <a:gd name="T0" fmla="*/ 0 w 3"/>
                  <a:gd name="T1" fmla="*/ 0 h 67"/>
                  <a:gd name="T2" fmla="*/ 0 w 3"/>
                  <a:gd name="T3" fmla="*/ 14 h 67"/>
                  <a:gd name="T4" fmla="*/ 1 w 3"/>
                  <a:gd name="T5" fmla="*/ 33 h 67"/>
                  <a:gd name="T6" fmla="*/ 3 w 3"/>
                  <a:gd name="T7" fmla="*/ 50 h 67"/>
                  <a:gd name="T8" fmla="*/ 3 w 3"/>
                  <a:gd name="T9" fmla="*/ 67 h 67"/>
                  <a:gd name="T10" fmla="*/ 0 60000 65536"/>
                  <a:gd name="T11" fmla="*/ 0 60000 65536"/>
                  <a:gd name="T12" fmla="*/ 0 60000 65536"/>
                  <a:gd name="T13" fmla="*/ 0 60000 65536"/>
                  <a:gd name="T14" fmla="*/ 0 60000 65536"/>
                  <a:gd name="T15" fmla="*/ 0 w 3"/>
                  <a:gd name="T16" fmla="*/ 0 h 67"/>
                  <a:gd name="T17" fmla="*/ 3 w 3"/>
                  <a:gd name="T18" fmla="*/ 67 h 67"/>
                </a:gdLst>
                <a:ahLst/>
                <a:cxnLst>
                  <a:cxn ang="T10">
                    <a:pos x="T0" y="T1"/>
                  </a:cxn>
                  <a:cxn ang="T11">
                    <a:pos x="T2" y="T3"/>
                  </a:cxn>
                  <a:cxn ang="T12">
                    <a:pos x="T4" y="T5"/>
                  </a:cxn>
                  <a:cxn ang="T13">
                    <a:pos x="T6" y="T7"/>
                  </a:cxn>
                  <a:cxn ang="T14">
                    <a:pos x="T8" y="T9"/>
                  </a:cxn>
                </a:cxnLst>
                <a:rect l="T15" t="T16" r="T17" b="T18"/>
                <a:pathLst>
                  <a:path w="3" h="67">
                    <a:moveTo>
                      <a:pt x="0" y="0"/>
                    </a:moveTo>
                    <a:lnTo>
                      <a:pt x="0" y="14"/>
                    </a:lnTo>
                    <a:lnTo>
                      <a:pt x="1" y="33"/>
                    </a:lnTo>
                    <a:lnTo>
                      <a:pt x="3" y="50"/>
                    </a:lnTo>
                    <a:lnTo>
                      <a:pt x="3" y="6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7" name="Freeform 1878"/>
              <p:cNvSpPr>
                <a:spLocks/>
              </p:cNvSpPr>
              <p:nvPr/>
            </p:nvSpPr>
            <p:spPr bwMode="auto">
              <a:xfrm>
                <a:off x="2920" y="3159"/>
                <a:ext cx="3" cy="59"/>
              </a:xfrm>
              <a:custGeom>
                <a:avLst/>
                <a:gdLst>
                  <a:gd name="T0" fmla="*/ 0 w 3"/>
                  <a:gd name="T1" fmla="*/ 0 h 59"/>
                  <a:gd name="T2" fmla="*/ 0 w 3"/>
                  <a:gd name="T3" fmla="*/ 16 h 59"/>
                  <a:gd name="T4" fmla="*/ 1 w 3"/>
                  <a:gd name="T5" fmla="*/ 36 h 59"/>
                  <a:gd name="T6" fmla="*/ 3 w 3"/>
                  <a:gd name="T7" fmla="*/ 53 h 59"/>
                  <a:gd name="T8" fmla="*/ 3 w 3"/>
                  <a:gd name="T9" fmla="*/ 56 h 59"/>
                  <a:gd name="T10" fmla="*/ 3 w 3"/>
                  <a:gd name="T11" fmla="*/ 59 h 59"/>
                  <a:gd name="T12" fmla="*/ 0 60000 65536"/>
                  <a:gd name="T13" fmla="*/ 0 60000 65536"/>
                  <a:gd name="T14" fmla="*/ 0 60000 65536"/>
                  <a:gd name="T15" fmla="*/ 0 60000 65536"/>
                  <a:gd name="T16" fmla="*/ 0 60000 65536"/>
                  <a:gd name="T17" fmla="*/ 0 60000 65536"/>
                  <a:gd name="T18" fmla="*/ 0 w 3"/>
                  <a:gd name="T19" fmla="*/ 0 h 59"/>
                  <a:gd name="T20" fmla="*/ 3 w 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 h="59">
                    <a:moveTo>
                      <a:pt x="0" y="0"/>
                    </a:moveTo>
                    <a:lnTo>
                      <a:pt x="0" y="16"/>
                    </a:lnTo>
                    <a:lnTo>
                      <a:pt x="1" y="36"/>
                    </a:lnTo>
                    <a:lnTo>
                      <a:pt x="3" y="53"/>
                    </a:lnTo>
                    <a:lnTo>
                      <a:pt x="3" y="56"/>
                    </a:lnTo>
                    <a:lnTo>
                      <a:pt x="3" y="5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8" name="Freeform 1879"/>
              <p:cNvSpPr>
                <a:spLocks/>
              </p:cNvSpPr>
              <p:nvPr/>
            </p:nvSpPr>
            <p:spPr bwMode="auto">
              <a:xfrm>
                <a:off x="2923" y="3182"/>
                <a:ext cx="3" cy="36"/>
              </a:xfrm>
              <a:custGeom>
                <a:avLst/>
                <a:gdLst>
                  <a:gd name="T0" fmla="*/ 0 w 3"/>
                  <a:gd name="T1" fmla="*/ 36 h 36"/>
                  <a:gd name="T2" fmla="*/ 0 w 3"/>
                  <a:gd name="T3" fmla="*/ 36 h 36"/>
                  <a:gd name="T4" fmla="*/ 0 w 3"/>
                  <a:gd name="T5" fmla="*/ 33 h 36"/>
                  <a:gd name="T6" fmla="*/ 1 w 3"/>
                  <a:gd name="T7" fmla="*/ 23 h 36"/>
                  <a:gd name="T8" fmla="*/ 3 w 3"/>
                  <a:gd name="T9" fmla="*/ 10 h 36"/>
                  <a:gd name="T10" fmla="*/ 3 w 3"/>
                  <a:gd name="T11" fmla="*/ 0 h 36"/>
                  <a:gd name="T12" fmla="*/ 0 60000 65536"/>
                  <a:gd name="T13" fmla="*/ 0 60000 65536"/>
                  <a:gd name="T14" fmla="*/ 0 60000 65536"/>
                  <a:gd name="T15" fmla="*/ 0 60000 65536"/>
                  <a:gd name="T16" fmla="*/ 0 60000 65536"/>
                  <a:gd name="T17" fmla="*/ 0 60000 65536"/>
                  <a:gd name="T18" fmla="*/ 0 w 3"/>
                  <a:gd name="T19" fmla="*/ 0 h 36"/>
                  <a:gd name="T20" fmla="*/ 3 w 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 h="36">
                    <a:moveTo>
                      <a:pt x="0" y="36"/>
                    </a:moveTo>
                    <a:lnTo>
                      <a:pt x="0" y="36"/>
                    </a:ln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79" name="Line 1880"/>
              <p:cNvSpPr>
                <a:spLocks noChangeShapeType="1"/>
              </p:cNvSpPr>
              <p:nvPr/>
            </p:nvSpPr>
            <p:spPr bwMode="auto">
              <a:xfrm flipV="1">
                <a:off x="2926" y="3152"/>
                <a:ext cx="2"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80" name="Line 1881"/>
              <p:cNvSpPr>
                <a:spLocks noChangeShapeType="1"/>
              </p:cNvSpPr>
              <p:nvPr/>
            </p:nvSpPr>
            <p:spPr bwMode="auto">
              <a:xfrm flipV="1">
                <a:off x="2928"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81" name="Line 1882"/>
              <p:cNvSpPr>
                <a:spLocks noChangeShapeType="1"/>
              </p:cNvSpPr>
              <p:nvPr/>
            </p:nvSpPr>
            <p:spPr bwMode="auto">
              <a:xfrm flipV="1">
                <a:off x="2931"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82" name="Freeform 1883"/>
              <p:cNvSpPr>
                <a:spLocks/>
              </p:cNvSpPr>
              <p:nvPr/>
            </p:nvSpPr>
            <p:spPr bwMode="auto">
              <a:xfrm>
                <a:off x="2934" y="3069"/>
                <a:ext cx="4" cy="30"/>
              </a:xfrm>
              <a:custGeom>
                <a:avLst/>
                <a:gdLst>
                  <a:gd name="T0" fmla="*/ 0 w 4"/>
                  <a:gd name="T1" fmla="*/ 30 h 30"/>
                  <a:gd name="T2" fmla="*/ 2 w 4"/>
                  <a:gd name="T3" fmla="*/ 20 h 30"/>
                  <a:gd name="T4" fmla="*/ 2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2" y="20"/>
                    </a:lnTo>
                    <a:lnTo>
                      <a:pt x="2"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83" name="Freeform 1884"/>
              <p:cNvSpPr>
                <a:spLocks/>
              </p:cNvSpPr>
              <p:nvPr/>
            </p:nvSpPr>
            <p:spPr bwMode="auto">
              <a:xfrm>
                <a:off x="2938" y="3069"/>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84" name="Line 1885"/>
              <p:cNvSpPr>
                <a:spLocks noChangeShapeType="1"/>
              </p:cNvSpPr>
              <p:nvPr/>
            </p:nvSpPr>
            <p:spPr bwMode="auto">
              <a:xfrm>
                <a:off x="2941"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85" name="Line 1886"/>
              <p:cNvSpPr>
                <a:spLocks noChangeShapeType="1"/>
              </p:cNvSpPr>
              <p:nvPr/>
            </p:nvSpPr>
            <p:spPr bwMode="auto">
              <a:xfrm>
                <a:off x="2944"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86" name="Freeform 1887"/>
              <p:cNvSpPr>
                <a:spLocks/>
              </p:cNvSpPr>
              <p:nvPr/>
            </p:nvSpPr>
            <p:spPr bwMode="auto">
              <a:xfrm>
                <a:off x="2947" y="3152"/>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87" name="Freeform 1888"/>
              <p:cNvSpPr>
                <a:spLocks/>
              </p:cNvSpPr>
              <p:nvPr/>
            </p:nvSpPr>
            <p:spPr bwMode="auto">
              <a:xfrm>
                <a:off x="2950" y="3152"/>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88" name="Line 1889"/>
              <p:cNvSpPr>
                <a:spLocks noChangeShapeType="1"/>
              </p:cNvSpPr>
              <p:nvPr/>
            </p:nvSpPr>
            <p:spPr bwMode="auto">
              <a:xfrm flipV="1">
                <a:off x="2953" y="3125"/>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89" name="Freeform 1890"/>
              <p:cNvSpPr>
                <a:spLocks/>
              </p:cNvSpPr>
              <p:nvPr/>
            </p:nvSpPr>
            <p:spPr bwMode="auto">
              <a:xfrm>
                <a:off x="2955" y="3099"/>
                <a:ext cx="5" cy="26"/>
              </a:xfrm>
              <a:custGeom>
                <a:avLst/>
                <a:gdLst>
                  <a:gd name="T0" fmla="*/ 0 w 5"/>
                  <a:gd name="T1" fmla="*/ 26 h 26"/>
                  <a:gd name="T2" fmla="*/ 2 w 5"/>
                  <a:gd name="T3" fmla="*/ 13 h 26"/>
                  <a:gd name="T4" fmla="*/ 5 w 5"/>
                  <a:gd name="T5" fmla="*/ 0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26"/>
                    </a:moveTo>
                    <a:lnTo>
                      <a:pt x="2" y="1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0" name="Freeform 1891"/>
              <p:cNvSpPr>
                <a:spLocks/>
              </p:cNvSpPr>
              <p:nvPr/>
            </p:nvSpPr>
            <p:spPr bwMode="auto">
              <a:xfrm>
                <a:off x="2960" y="3069"/>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1" name="Freeform 1892"/>
              <p:cNvSpPr>
                <a:spLocks/>
              </p:cNvSpPr>
              <p:nvPr/>
            </p:nvSpPr>
            <p:spPr bwMode="auto">
              <a:xfrm>
                <a:off x="2963" y="3069"/>
                <a:ext cx="2" cy="30"/>
              </a:xfrm>
              <a:custGeom>
                <a:avLst/>
                <a:gdLst>
                  <a:gd name="T0" fmla="*/ 0 w 2"/>
                  <a:gd name="T1" fmla="*/ 0 h 30"/>
                  <a:gd name="T2" fmla="*/ 0 w 2"/>
                  <a:gd name="T3" fmla="*/ 0 h 30"/>
                  <a:gd name="T4" fmla="*/ 0 w 2"/>
                  <a:gd name="T5" fmla="*/ 4 h 30"/>
                  <a:gd name="T6" fmla="*/ 1 w 2"/>
                  <a:gd name="T7" fmla="*/ 13 h 30"/>
                  <a:gd name="T8" fmla="*/ 2 w 2"/>
                  <a:gd name="T9" fmla="*/ 27 h 30"/>
                  <a:gd name="T10" fmla="*/ 2 w 2"/>
                  <a:gd name="T11" fmla="*/ 30 h 30"/>
                  <a:gd name="T12" fmla="*/ 2 w 2"/>
                  <a:gd name="T13" fmla="*/ 30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0" y="0"/>
                    </a:moveTo>
                    <a:lnTo>
                      <a:pt x="0" y="0"/>
                    </a:lnTo>
                    <a:lnTo>
                      <a:pt x="0" y="4"/>
                    </a:lnTo>
                    <a:lnTo>
                      <a:pt x="1" y="13"/>
                    </a:lnTo>
                    <a:lnTo>
                      <a:pt x="2" y="27"/>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2" name="Freeform 1893"/>
              <p:cNvSpPr>
                <a:spLocks/>
              </p:cNvSpPr>
              <p:nvPr/>
            </p:nvSpPr>
            <p:spPr bwMode="auto">
              <a:xfrm>
                <a:off x="2965" y="3069"/>
                <a:ext cx="3" cy="30"/>
              </a:xfrm>
              <a:custGeom>
                <a:avLst/>
                <a:gdLst>
                  <a:gd name="T0" fmla="*/ 0 w 3"/>
                  <a:gd name="T1" fmla="*/ 30 h 30"/>
                  <a:gd name="T2" fmla="*/ 0 w 3"/>
                  <a:gd name="T3" fmla="*/ 30 h 30"/>
                  <a:gd name="T4" fmla="*/ 0 w 3"/>
                  <a:gd name="T5" fmla="*/ 27 h 30"/>
                  <a:gd name="T6" fmla="*/ 2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3" name="Freeform 1894"/>
              <p:cNvSpPr>
                <a:spLocks/>
              </p:cNvSpPr>
              <p:nvPr/>
            </p:nvSpPr>
            <p:spPr bwMode="auto">
              <a:xfrm>
                <a:off x="2968" y="3069"/>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4" name="Line 1895"/>
              <p:cNvSpPr>
                <a:spLocks noChangeShapeType="1"/>
              </p:cNvSpPr>
              <p:nvPr/>
            </p:nvSpPr>
            <p:spPr bwMode="auto">
              <a:xfrm>
                <a:off x="2971"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95" name="Line 1896"/>
              <p:cNvSpPr>
                <a:spLocks noChangeShapeType="1"/>
              </p:cNvSpPr>
              <p:nvPr/>
            </p:nvSpPr>
            <p:spPr bwMode="auto">
              <a:xfrm>
                <a:off x="2974"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96" name="Freeform 1897"/>
              <p:cNvSpPr>
                <a:spLocks/>
              </p:cNvSpPr>
              <p:nvPr/>
            </p:nvSpPr>
            <p:spPr bwMode="auto">
              <a:xfrm>
                <a:off x="2977" y="3152"/>
                <a:ext cx="4" cy="30"/>
              </a:xfrm>
              <a:custGeom>
                <a:avLst/>
                <a:gdLst>
                  <a:gd name="T0" fmla="*/ 0 w 4"/>
                  <a:gd name="T1" fmla="*/ 0 h 30"/>
                  <a:gd name="T2" fmla="*/ 1 w 4"/>
                  <a:gd name="T3" fmla="*/ 10 h 30"/>
                  <a:gd name="T4" fmla="*/ 1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7" name="Freeform 1898"/>
              <p:cNvSpPr>
                <a:spLocks/>
              </p:cNvSpPr>
              <p:nvPr/>
            </p:nvSpPr>
            <p:spPr bwMode="auto">
              <a:xfrm>
                <a:off x="2981" y="3152"/>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998" name="Line 1899"/>
              <p:cNvSpPr>
                <a:spLocks noChangeShapeType="1"/>
              </p:cNvSpPr>
              <p:nvPr/>
            </p:nvSpPr>
            <p:spPr bwMode="auto">
              <a:xfrm flipV="1">
                <a:off x="2984"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2999" name="Line 1900"/>
              <p:cNvSpPr>
                <a:spLocks noChangeShapeType="1"/>
              </p:cNvSpPr>
              <p:nvPr/>
            </p:nvSpPr>
            <p:spPr bwMode="auto">
              <a:xfrm flipV="1">
                <a:off x="2987"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00" name="Freeform 1901"/>
              <p:cNvSpPr>
                <a:spLocks/>
              </p:cNvSpPr>
              <p:nvPr/>
            </p:nvSpPr>
            <p:spPr bwMode="auto">
              <a:xfrm>
                <a:off x="2990" y="3069"/>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01" name="Freeform 1902"/>
              <p:cNvSpPr>
                <a:spLocks/>
              </p:cNvSpPr>
              <p:nvPr/>
            </p:nvSpPr>
            <p:spPr bwMode="auto">
              <a:xfrm>
                <a:off x="2993" y="3069"/>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02" name="Line 1903"/>
              <p:cNvSpPr>
                <a:spLocks noChangeShapeType="1"/>
              </p:cNvSpPr>
              <p:nvPr/>
            </p:nvSpPr>
            <p:spPr bwMode="auto">
              <a:xfrm>
                <a:off x="2995"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03" name="Line 1904"/>
              <p:cNvSpPr>
                <a:spLocks noChangeShapeType="1"/>
              </p:cNvSpPr>
              <p:nvPr/>
            </p:nvSpPr>
            <p:spPr bwMode="auto">
              <a:xfrm>
                <a:off x="2998"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04" name="Freeform 1905"/>
              <p:cNvSpPr>
                <a:spLocks/>
              </p:cNvSpPr>
              <p:nvPr/>
            </p:nvSpPr>
            <p:spPr bwMode="auto">
              <a:xfrm>
                <a:off x="3001" y="3152"/>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05" name="Freeform 1906"/>
              <p:cNvSpPr>
                <a:spLocks/>
              </p:cNvSpPr>
              <p:nvPr/>
            </p:nvSpPr>
            <p:spPr bwMode="auto">
              <a:xfrm>
                <a:off x="3005" y="3152"/>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06" name="Line 1907"/>
              <p:cNvSpPr>
                <a:spLocks noChangeShapeType="1"/>
              </p:cNvSpPr>
              <p:nvPr/>
            </p:nvSpPr>
            <p:spPr bwMode="auto">
              <a:xfrm flipV="1">
                <a:off x="3008" y="312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07" name="Line 1908"/>
              <p:cNvSpPr>
                <a:spLocks noChangeShapeType="1"/>
              </p:cNvSpPr>
              <p:nvPr/>
            </p:nvSpPr>
            <p:spPr bwMode="auto">
              <a:xfrm flipV="1">
                <a:off x="3011"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08" name="Freeform 1909"/>
              <p:cNvSpPr>
                <a:spLocks/>
              </p:cNvSpPr>
              <p:nvPr/>
            </p:nvSpPr>
            <p:spPr bwMode="auto">
              <a:xfrm>
                <a:off x="3014" y="3069"/>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09" name="Freeform 1910"/>
              <p:cNvSpPr>
                <a:spLocks/>
              </p:cNvSpPr>
              <p:nvPr/>
            </p:nvSpPr>
            <p:spPr bwMode="auto">
              <a:xfrm>
                <a:off x="3017" y="3069"/>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0" name="Line 1911"/>
              <p:cNvSpPr>
                <a:spLocks noChangeShapeType="1"/>
              </p:cNvSpPr>
              <p:nvPr/>
            </p:nvSpPr>
            <p:spPr bwMode="auto">
              <a:xfrm>
                <a:off x="3020" y="3099"/>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11" name="Freeform 1957"/>
              <p:cNvSpPr>
                <a:spLocks/>
              </p:cNvSpPr>
              <p:nvPr/>
            </p:nvSpPr>
            <p:spPr bwMode="auto">
              <a:xfrm>
                <a:off x="3237" y="3145"/>
                <a:ext cx="3" cy="30"/>
              </a:xfrm>
              <a:custGeom>
                <a:avLst/>
                <a:gdLst>
                  <a:gd name="T0" fmla="*/ 0 w 3"/>
                  <a:gd name="T1" fmla="*/ 0 h 30"/>
                  <a:gd name="T2" fmla="*/ 0 w 3"/>
                  <a:gd name="T3" fmla="*/ 10 h 30"/>
                  <a:gd name="T4" fmla="*/ 2 w 3"/>
                  <a:gd name="T5" fmla="*/ 17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17"/>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2" name="Freeform 1958"/>
              <p:cNvSpPr>
                <a:spLocks/>
              </p:cNvSpPr>
              <p:nvPr/>
            </p:nvSpPr>
            <p:spPr bwMode="auto">
              <a:xfrm>
                <a:off x="3240" y="3152"/>
                <a:ext cx="3" cy="23"/>
              </a:xfrm>
              <a:custGeom>
                <a:avLst/>
                <a:gdLst>
                  <a:gd name="T0" fmla="*/ 0 w 3"/>
                  <a:gd name="T1" fmla="*/ 23 h 23"/>
                  <a:gd name="T2" fmla="*/ 0 w 3"/>
                  <a:gd name="T3" fmla="*/ 19 h 23"/>
                  <a:gd name="T4" fmla="*/ 2 w 3"/>
                  <a:gd name="T5" fmla="*/ 16 h 23"/>
                  <a:gd name="T6" fmla="*/ 2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9"/>
                    </a:lnTo>
                    <a:lnTo>
                      <a:pt x="2" y="16"/>
                    </a:lnTo>
                    <a:lnTo>
                      <a:pt x="2"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3" name="Freeform 1959"/>
              <p:cNvSpPr>
                <a:spLocks/>
              </p:cNvSpPr>
              <p:nvPr/>
            </p:nvSpPr>
            <p:spPr bwMode="auto">
              <a:xfrm>
                <a:off x="3243" y="3122"/>
                <a:ext cx="4" cy="30"/>
              </a:xfrm>
              <a:custGeom>
                <a:avLst/>
                <a:gdLst>
                  <a:gd name="T0" fmla="*/ 0 w 4"/>
                  <a:gd name="T1" fmla="*/ 30 h 30"/>
                  <a:gd name="T2" fmla="*/ 1 w 4"/>
                  <a:gd name="T3" fmla="*/ 13 h 30"/>
                  <a:gd name="T4" fmla="*/ 4 w 4"/>
                  <a:gd name="T5" fmla="*/ 0 h 30"/>
                  <a:gd name="T6" fmla="*/ 0 60000 65536"/>
                  <a:gd name="T7" fmla="*/ 0 60000 65536"/>
                  <a:gd name="T8" fmla="*/ 0 60000 65536"/>
                  <a:gd name="T9" fmla="*/ 0 w 4"/>
                  <a:gd name="T10" fmla="*/ 0 h 30"/>
                  <a:gd name="T11" fmla="*/ 4 w 4"/>
                  <a:gd name="T12" fmla="*/ 30 h 30"/>
                </a:gdLst>
                <a:ahLst/>
                <a:cxnLst>
                  <a:cxn ang="T6">
                    <a:pos x="T0" y="T1"/>
                  </a:cxn>
                  <a:cxn ang="T7">
                    <a:pos x="T2" y="T3"/>
                  </a:cxn>
                  <a:cxn ang="T8">
                    <a:pos x="T4" y="T5"/>
                  </a:cxn>
                </a:cxnLst>
                <a:rect l="T9" t="T10" r="T11" b="T12"/>
                <a:pathLst>
                  <a:path w="4" h="30">
                    <a:moveTo>
                      <a:pt x="0" y="30"/>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4" name="Freeform 1960"/>
              <p:cNvSpPr>
                <a:spLocks/>
              </p:cNvSpPr>
              <p:nvPr/>
            </p:nvSpPr>
            <p:spPr bwMode="auto">
              <a:xfrm>
                <a:off x="3247" y="3099"/>
                <a:ext cx="3" cy="23"/>
              </a:xfrm>
              <a:custGeom>
                <a:avLst/>
                <a:gdLst>
                  <a:gd name="T0" fmla="*/ 0 w 3"/>
                  <a:gd name="T1" fmla="*/ 23 h 23"/>
                  <a:gd name="T2" fmla="*/ 2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5" name="Freeform 1961"/>
              <p:cNvSpPr>
                <a:spLocks/>
              </p:cNvSpPr>
              <p:nvPr/>
            </p:nvSpPr>
            <p:spPr bwMode="auto">
              <a:xfrm>
                <a:off x="3250" y="3062"/>
                <a:ext cx="3" cy="37"/>
              </a:xfrm>
              <a:custGeom>
                <a:avLst/>
                <a:gdLst>
                  <a:gd name="T0" fmla="*/ 0 w 3"/>
                  <a:gd name="T1" fmla="*/ 37 h 37"/>
                  <a:gd name="T2" fmla="*/ 0 w 3"/>
                  <a:gd name="T3" fmla="*/ 27 h 37"/>
                  <a:gd name="T4" fmla="*/ 2 w 3"/>
                  <a:gd name="T5" fmla="*/ 17 h 37"/>
                  <a:gd name="T6" fmla="*/ 3 w 3"/>
                  <a:gd name="T7" fmla="*/ 7 h 37"/>
                  <a:gd name="T8" fmla="*/ 3 w 3"/>
                  <a:gd name="T9" fmla="*/ 0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37"/>
                    </a:moveTo>
                    <a:lnTo>
                      <a:pt x="0" y="27"/>
                    </a:lnTo>
                    <a:lnTo>
                      <a:pt x="2"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6" name="Freeform 1962"/>
              <p:cNvSpPr>
                <a:spLocks/>
              </p:cNvSpPr>
              <p:nvPr/>
            </p:nvSpPr>
            <p:spPr bwMode="auto">
              <a:xfrm>
                <a:off x="3253" y="3059"/>
                <a:ext cx="3" cy="3"/>
              </a:xfrm>
              <a:custGeom>
                <a:avLst/>
                <a:gdLst>
                  <a:gd name="T0" fmla="*/ 0 w 3"/>
                  <a:gd name="T1" fmla="*/ 3 h 3"/>
                  <a:gd name="T2" fmla="*/ 1 w 3"/>
                  <a:gd name="T3" fmla="*/ 0 h 3"/>
                  <a:gd name="T4" fmla="*/ 3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1" y="0"/>
                    </a:lnTo>
                    <a:lnTo>
                      <a:pt x="3"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7" name="Freeform 1963"/>
              <p:cNvSpPr>
                <a:spLocks/>
              </p:cNvSpPr>
              <p:nvPr/>
            </p:nvSpPr>
            <p:spPr bwMode="auto">
              <a:xfrm>
                <a:off x="3256" y="3062"/>
                <a:ext cx="3" cy="50"/>
              </a:xfrm>
              <a:custGeom>
                <a:avLst/>
                <a:gdLst>
                  <a:gd name="T0" fmla="*/ 0 w 3"/>
                  <a:gd name="T1" fmla="*/ 0 h 50"/>
                  <a:gd name="T2" fmla="*/ 0 w 3"/>
                  <a:gd name="T3" fmla="*/ 10 h 50"/>
                  <a:gd name="T4" fmla="*/ 1 w 3"/>
                  <a:gd name="T5" fmla="*/ 23 h 50"/>
                  <a:gd name="T6" fmla="*/ 3 w 3"/>
                  <a:gd name="T7" fmla="*/ 40 h 50"/>
                  <a:gd name="T8" fmla="*/ 3 w 3"/>
                  <a:gd name="T9" fmla="*/ 5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0"/>
                    </a:moveTo>
                    <a:lnTo>
                      <a:pt x="0" y="10"/>
                    </a:lnTo>
                    <a:lnTo>
                      <a:pt x="1" y="23"/>
                    </a:lnTo>
                    <a:lnTo>
                      <a:pt x="3" y="40"/>
                    </a:lnTo>
                    <a:lnTo>
                      <a:pt x="3" y="5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8" name="Freeform 1964"/>
              <p:cNvSpPr>
                <a:spLocks/>
              </p:cNvSpPr>
              <p:nvPr/>
            </p:nvSpPr>
            <p:spPr bwMode="auto">
              <a:xfrm>
                <a:off x="3259" y="3112"/>
                <a:ext cx="2" cy="16"/>
              </a:xfrm>
              <a:custGeom>
                <a:avLst/>
                <a:gdLst>
                  <a:gd name="T0" fmla="*/ 0 w 2"/>
                  <a:gd name="T1" fmla="*/ 0 h 16"/>
                  <a:gd name="T2" fmla="*/ 1 w 2"/>
                  <a:gd name="T3" fmla="*/ 10 h 16"/>
                  <a:gd name="T4" fmla="*/ 2 w 2"/>
                  <a:gd name="T5" fmla="*/ 16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0" y="0"/>
                    </a:moveTo>
                    <a:lnTo>
                      <a:pt x="1" y="10"/>
                    </a:lnTo>
                    <a:lnTo>
                      <a:pt x="2"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19" name="Freeform 1965"/>
              <p:cNvSpPr>
                <a:spLocks/>
              </p:cNvSpPr>
              <p:nvPr/>
            </p:nvSpPr>
            <p:spPr bwMode="auto">
              <a:xfrm>
                <a:off x="3261" y="3128"/>
                <a:ext cx="3" cy="27"/>
              </a:xfrm>
              <a:custGeom>
                <a:avLst/>
                <a:gdLst>
                  <a:gd name="T0" fmla="*/ 0 w 3"/>
                  <a:gd name="T1" fmla="*/ 0 h 27"/>
                  <a:gd name="T2" fmla="*/ 0 w 3"/>
                  <a:gd name="T3" fmla="*/ 7 h 27"/>
                  <a:gd name="T4" fmla="*/ 2 w 3"/>
                  <a:gd name="T5" fmla="*/ 17 h 27"/>
                  <a:gd name="T6" fmla="*/ 2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2"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0" name="Freeform 1966"/>
              <p:cNvSpPr>
                <a:spLocks/>
              </p:cNvSpPr>
              <p:nvPr/>
            </p:nvSpPr>
            <p:spPr bwMode="auto">
              <a:xfrm>
                <a:off x="3264" y="3142"/>
                <a:ext cx="5" cy="13"/>
              </a:xfrm>
              <a:custGeom>
                <a:avLst/>
                <a:gdLst>
                  <a:gd name="T0" fmla="*/ 0 w 5"/>
                  <a:gd name="T1" fmla="*/ 13 h 13"/>
                  <a:gd name="T2" fmla="*/ 2 w 5"/>
                  <a:gd name="T3" fmla="*/ 13 h 13"/>
                  <a:gd name="T4" fmla="*/ 2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2" y="13"/>
                    </a:ln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1" name="Freeform 1967"/>
              <p:cNvSpPr>
                <a:spLocks/>
              </p:cNvSpPr>
              <p:nvPr/>
            </p:nvSpPr>
            <p:spPr bwMode="auto">
              <a:xfrm>
                <a:off x="3269" y="3122"/>
                <a:ext cx="2" cy="20"/>
              </a:xfrm>
              <a:custGeom>
                <a:avLst/>
                <a:gdLst>
                  <a:gd name="T0" fmla="*/ 0 w 2"/>
                  <a:gd name="T1" fmla="*/ 20 h 20"/>
                  <a:gd name="T2" fmla="*/ 1 w 2"/>
                  <a:gd name="T3" fmla="*/ 10 h 20"/>
                  <a:gd name="T4" fmla="*/ 2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20"/>
                    </a:move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2" name="Freeform 1968"/>
              <p:cNvSpPr>
                <a:spLocks/>
              </p:cNvSpPr>
              <p:nvPr/>
            </p:nvSpPr>
            <p:spPr bwMode="auto">
              <a:xfrm>
                <a:off x="3271" y="3089"/>
                <a:ext cx="3" cy="33"/>
              </a:xfrm>
              <a:custGeom>
                <a:avLst/>
                <a:gdLst>
                  <a:gd name="T0" fmla="*/ 0 w 3"/>
                  <a:gd name="T1" fmla="*/ 33 h 33"/>
                  <a:gd name="T2" fmla="*/ 2 w 3"/>
                  <a:gd name="T3" fmla="*/ 16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3" name="Freeform 1969"/>
              <p:cNvSpPr>
                <a:spLocks/>
              </p:cNvSpPr>
              <p:nvPr/>
            </p:nvSpPr>
            <p:spPr bwMode="auto">
              <a:xfrm>
                <a:off x="3274" y="3056"/>
                <a:ext cx="3" cy="33"/>
              </a:xfrm>
              <a:custGeom>
                <a:avLst/>
                <a:gdLst>
                  <a:gd name="T0" fmla="*/ 0 w 3"/>
                  <a:gd name="T1" fmla="*/ 33 h 33"/>
                  <a:gd name="T2" fmla="*/ 0 w 3"/>
                  <a:gd name="T3" fmla="*/ 23 h 33"/>
                  <a:gd name="T4" fmla="*/ 2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4" name="Freeform 1970"/>
              <p:cNvSpPr>
                <a:spLocks/>
              </p:cNvSpPr>
              <p:nvPr/>
            </p:nvSpPr>
            <p:spPr bwMode="auto">
              <a:xfrm>
                <a:off x="3277" y="3056"/>
                <a:ext cx="3" cy="39"/>
              </a:xfrm>
              <a:custGeom>
                <a:avLst/>
                <a:gdLst>
                  <a:gd name="T0" fmla="*/ 0 w 3"/>
                  <a:gd name="T1" fmla="*/ 0 h 39"/>
                  <a:gd name="T2" fmla="*/ 0 w 3"/>
                  <a:gd name="T3" fmla="*/ 6 h 39"/>
                  <a:gd name="T4" fmla="*/ 2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2"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5" name="Freeform 1971"/>
              <p:cNvSpPr>
                <a:spLocks/>
              </p:cNvSpPr>
              <p:nvPr/>
            </p:nvSpPr>
            <p:spPr bwMode="auto">
              <a:xfrm>
                <a:off x="3280" y="3095"/>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6" name="Freeform 1972"/>
              <p:cNvSpPr>
                <a:spLocks/>
              </p:cNvSpPr>
              <p:nvPr/>
            </p:nvSpPr>
            <p:spPr bwMode="auto">
              <a:xfrm>
                <a:off x="3283" y="3125"/>
                <a:ext cx="3" cy="30"/>
              </a:xfrm>
              <a:custGeom>
                <a:avLst/>
                <a:gdLst>
                  <a:gd name="T0" fmla="*/ 0 w 3"/>
                  <a:gd name="T1" fmla="*/ 0 h 30"/>
                  <a:gd name="T2" fmla="*/ 1 w 3"/>
                  <a:gd name="T3" fmla="*/ 13 h 30"/>
                  <a:gd name="T4" fmla="*/ 3 w 3"/>
                  <a:gd name="T5" fmla="*/ 20 h 30"/>
                  <a:gd name="T6" fmla="*/ 3 w 3"/>
                  <a:gd name="T7" fmla="*/ 3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0"/>
                    </a:moveTo>
                    <a:lnTo>
                      <a:pt x="1" y="13"/>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7" name="Freeform 1973"/>
              <p:cNvSpPr>
                <a:spLocks/>
              </p:cNvSpPr>
              <p:nvPr/>
            </p:nvSpPr>
            <p:spPr bwMode="auto">
              <a:xfrm>
                <a:off x="3286" y="3155"/>
                <a:ext cx="3" cy="56"/>
              </a:xfrm>
              <a:custGeom>
                <a:avLst/>
                <a:gdLst>
                  <a:gd name="T0" fmla="*/ 0 w 3"/>
                  <a:gd name="T1" fmla="*/ 0 h 56"/>
                  <a:gd name="T2" fmla="*/ 0 w 3"/>
                  <a:gd name="T3" fmla="*/ 7 h 56"/>
                  <a:gd name="T4" fmla="*/ 0 w 3"/>
                  <a:gd name="T5" fmla="*/ 13 h 56"/>
                  <a:gd name="T6" fmla="*/ 1 w 3"/>
                  <a:gd name="T7" fmla="*/ 33 h 56"/>
                  <a:gd name="T8" fmla="*/ 1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1" y="33"/>
                    </a:lnTo>
                    <a:lnTo>
                      <a:pt x="1"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8" name="Freeform 1974"/>
              <p:cNvSpPr>
                <a:spLocks/>
              </p:cNvSpPr>
              <p:nvPr/>
            </p:nvSpPr>
            <p:spPr bwMode="auto">
              <a:xfrm>
                <a:off x="3289" y="3155"/>
                <a:ext cx="4" cy="56"/>
              </a:xfrm>
              <a:custGeom>
                <a:avLst/>
                <a:gdLst>
                  <a:gd name="T0" fmla="*/ 0 w 4"/>
                  <a:gd name="T1" fmla="*/ 56 h 56"/>
                  <a:gd name="T2" fmla="*/ 0 w 4"/>
                  <a:gd name="T3" fmla="*/ 53 h 56"/>
                  <a:gd name="T4" fmla="*/ 1 w 4"/>
                  <a:gd name="T5" fmla="*/ 50 h 56"/>
                  <a:gd name="T6" fmla="*/ 1 w 4"/>
                  <a:gd name="T7" fmla="*/ 33 h 56"/>
                  <a:gd name="T8" fmla="*/ 2 w 4"/>
                  <a:gd name="T9" fmla="*/ 13 h 56"/>
                  <a:gd name="T10" fmla="*/ 4 w 4"/>
                  <a:gd name="T11" fmla="*/ 7 h 56"/>
                  <a:gd name="T12" fmla="*/ 4 w 4"/>
                  <a:gd name="T13" fmla="*/ 0 h 56"/>
                  <a:gd name="T14" fmla="*/ 0 60000 65536"/>
                  <a:gd name="T15" fmla="*/ 0 60000 65536"/>
                  <a:gd name="T16" fmla="*/ 0 60000 65536"/>
                  <a:gd name="T17" fmla="*/ 0 60000 65536"/>
                  <a:gd name="T18" fmla="*/ 0 60000 65536"/>
                  <a:gd name="T19" fmla="*/ 0 60000 65536"/>
                  <a:gd name="T20" fmla="*/ 0 60000 65536"/>
                  <a:gd name="T21" fmla="*/ 0 w 4"/>
                  <a:gd name="T22" fmla="*/ 0 h 56"/>
                  <a:gd name="T23" fmla="*/ 4 w 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6">
                    <a:moveTo>
                      <a:pt x="0" y="56"/>
                    </a:moveTo>
                    <a:lnTo>
                      <a:pt x="0" y="53"/>
                    </a:lnTo>
                    <a:lnTo>
                      <a:pt x="1" y="50"/>
                    </a:lnTo>
                    <a:lnTo>
                      <a:pt x="1" y="33"/>
                    </a:lnTo>
                    <a:lnTo>
                      <a:pt x="2" y="13"/>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29" name="Freeform 1975"/>
              <p:cNvSpPr>
                <a:spLocks/>
              </p:cNvSpPr>
              <p:nvPr/>
            </p:nvSpPr>
            <p:spPr bwMode="auto">
              <a:xfrm>
                <a:off x="3293" y="3148"/>
                <a:ext cx="3" cy="7"/>
              </a:xfrm>
              <a:custGeom>
                <a:avLst/>
                <a:gdLst>
                  <a:gd name="T0" fmla="*/ 0 w 3"/>
                  <a:gd name="T1" fmla="*/ 7 h 7"/>
                  <a:gd name="T2" fmla="*/ 1 w 3"/>
                  <a:gd name="T3" fmla="*/ 4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30" name="Freeform 1976"/>
              <p:cNvSpPr>
                <a:spLocks/>
              </p:cNvSpPr>
              <p:nvPr/>
            </p:nvSpPr>
            <p:spPr bwMode="auto">
              <a:xfrm>
                <a:off x="3296" y="3099"/>
                <a:ext cx="3" cy="49"/>
              </a:xfrm>
              <a:custGeom>
                <a:avLst/>
                <a:gdLst>
                  <a:gd name="T0" fmla="*/ 0 w 3"/>
                  <a:gd name="T1" fmla="*/ 49 h 49"/>
                  <a:gd name="T2" fmla="*/ 0 w 3"/>
                  <a:gd name="T3" fmla="*/ 39 h 49"/>
                  <a:gd name="T4" fmla="*/ 1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1"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31" name="Freeform 1977"/>
              <p:cNvSpPr>
                <a:spLocks/>
              </p:cNvSpPr>
              <p:nvPr/>
            </p:nvSpPr>
            <p:spPr bwMode="auto">
              <a:xfrm>
                <a:off x="3299" y="3059"/>
                <a:ext cx="2" cy="40"/>
              </a:xfrm>
              <a:custGeom>
                <a:avLst/>
                <a:gdLst>
                  <a:gd name="T0" fmla="*/ 0 w 2"/>
                  <a:gd name="T1" fmla="*/ 40 h 40"/>
                  <a:gd name="T2" fmla="*/ 0 w 2"/>
                  <a:gd name="T3" fmla="*/ 26 h 40"/>
                  <a:gd name="T4" fmla="*/ 1 w 2"/>
                  <a:gd name="T5" fmla="*/ 16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6"/>
                    </a:lnTo>
                    <a:lnTo>
                      <a:pt x="1" y="16"/>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32" name="Freeform 1978"/>
              <p:cNvSpPr>
                <a:spLocks/>
              </p:cNvSpPr>
              <p:nvPr/>
            </p:nvSpPr>
            <p:spPr bwMode="auto">
              <a:xfrm>
                <a:off x="3301" y="3059"/>
                <a:ext cx="3" cy="26"/>
              </a:xfrm>
              <a:custGeom>
                <a:avLst/>
                <a:gdLst>
                  <a:gd name="T0" fmla="*/ 0 w 3"/>
                  <a:gd name="T1" fmla="*/ 0 h 26"/>
                  <a:gd name="T2" fmla="*/ 0 w 3"/>
                  <a:gd name="T3" fmla="*/ 3 h 26"/>
                  <a:gd name="T4" fmla="*/ 2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2"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33" name="Line 1979"/>
              <p:cNvSpPr>
                <a:spLocks noChangeShapeType="1"/>
              </p:cNvSpPr>
              <p:nvPr/>
            </p:nvSpPr>
            <p:spPr bwMode="auto">
              <a:xfrm>
                <a:off x="3304" y="3085"/>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34" name="Line 1980"/>
              <p:cNvSpPr>
                <a:spLocks noChangeShapeType="1"/>
              </p:cNvSpPr>
              <p:nvPr/>
            </p:nvSpPr>
            <p:spPr bwMode="auto">
              <a:xfrm>
                <a:off x="3307" y="3112"/>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35" name="Freeform 1981"/>
              <p:cNvSpPr>
                <a:spLocks/>
              </p:cNvSpPr>
              <p:nvPr/>
            </p:nvSpPr>
            <p:spPr bwMode="auto">
              <a:xfrm>
                <a:off x="3310" y="3142"/>
                <a:ext cx="4" cy="33"/>
              </a:xfrm>
              <a:custGeom>
                <a:avLst/>
                <a:gdLst>
                  <a:gd name="T0" fmla="*/ 0 w 4"/>
                  <a:gd name="T1" fmla="*/ 0 h 33"/>
                  <a:gd name="T2" fmla="*/ 1 w 4"/>
                  <a:gd name="T3" fmla="*/ 10 h 33"/>
                  <a:gd name="T4" fmla="*/ 1 w 4"/>
                  <a:gd name="T5" fmla="*/ 20 h 33"/>
                  <a:gd name="T6" fmla="*/ 3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36" name="Freeform 1982"/>
              <p:cNvSpPr>
                <a:spLocks/>
              </p:cNvSpPr>
              <p:nvPr/>
            </p:nvSpPr>
            <p:spPr bwMode="auto">
              <a:xfrm>
                <a:off x="3314" y="3145"/>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37" name="Line 1983"/>
              <p:cNvSpPr>
                <a:spLocks noChangeShapeType="1"/>
              </p:cNvSpPr>
              <p:nvPr/>
            </p:nvSpPr>
            <p:spPr bwMode="auto">
              <a:xfrm flipV="1">
                <a:off x="3317"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38" name="Line 1984"/>
              <p:cNvSpPr>
                <a:spLocks noChangeShapeType="1"/>
              </p:cNvSpPr>
              <p:nvPr/>
            </p:nvSpPr>
            <p:spPr bwMode="auto">
              <a:xfrm flipV="1">
                <a:off x="3320"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39" name="Freeform 1985"/>
              <p:cNvSpPr>
                <a:spLocks/>
              </p:cNvSpPr>
              <p:nvPr/>
            </p:nvSpPr>
            <p:spPr bwMode="auto">
              <a:xfrm>
                <a:off x="3323" y="3062"/>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0" name="Freeform 1986"/>
              <p:cNvSpPr>
                <a:spLocks/>
              </p:cNvSpPr>
              <p:nvPr/>
            </p:nvSpPr>
            <p:spPr bwMode="auto">
              <a:xfrm>
                <a:off x="3326" y="3062"/>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1" name="Line 1987"/>
              <p:cNvSpPr>
                <a:spLocks noChangeShapeType="1"/>
              </p:cNvSpPr>
              <p:nvPr/>
            </p:nvSpPr>
            <p:spPr bwMode="auto">
              <a:xfrm>
                <a:off x="3329" y="3092"/>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42" name="Freeform 1988"/>
              <p:cNvSpPr>
                <a:spLocks/>
              </p:cNvSpPr>
              <p:nvPr/>
            </p:nvSpPr>
            <p:spPr bwMode="auto">
              <a:xfrm>
                <a:off x="3331" y="3118"/>
                <a:ext cx="5" cy="27"/>
              </a:xfrm>
              <a:custGeom>
                <a:avLst/>
                <a:gdLst>
                  <a:gd name="T0" fmla="*/ 0 w 5"/>
                  <a:gd name="T1" fmla="*/ 0 h 27"/>
                  <a:gd name="T2" fmla="*/ 2 w 5"/>
                  <a:gd name="T3" fmla="*/ 14 h 27"/>
                  <a:gd name="T4" fmla="*/ 5 w 5"/>
                  <a:gd name="T5" fmla="*/ 27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0" y="0"/>
                    </a:moveTo>
                    <a:lnTo>
                      <a:pt x="2" y="14"/>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3" name="Freeform 1989"/>
              <p:cNvSpPr>
                <a:spLocks/>
              </p:cNvSpPr>
              <p:nvPr/>
            </p:nvSpPr>
            <p:spPr bwMode="auto">
              <a:xfrm>
                <a:off x="3336" y="3145"/>
                <a:ext cx="3" cy="36"/>
              </a:xfrm>
              <a:custGeom>
                <a:avLst/>
                <a:gdLst>
                  <a:gd name="T0" fmla="*/ 0 w 3"/>
                  <a:gd name="T1" fmla="*/ 0 h 36"/>
                  <a:gd name="T2" fmla="*/ 1 w 3"/>
                  <a:gd name="T3" fmla="*/ 10 h 36"/>
                  <a:gd name="T4" fmla="*/ 1 w 3"/>
                  <a:gd name="T5" fmla="*/ 20 h 36"/>
                  <a:gd name="T6" fmla="*/ 3 w 3"/>
                  <a:gd name="T7" fmla="*/ 30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1" y="10"/>
                    </a:lnTo>
                    <a:lnTo>
                      <a:pt x="1" y="20"/>
                    </a:lnTo>
                    <a:lnTo>
                      <a:pt x="3" y="30"/>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4" name="Freeform 1990"/>
              <p:cNvSpPr>
                <a:spLocks/>
              </p:cNvSpPr>
              <p:nvPr/>
            </p:nvSpPr>
            <p:spPr bwMode="auto">
              <a:xfrm>
                <a:off x="3339" y="3158"/>
                <a:ext cx="2" cy="23"/>
              </a:xfrm>
              <a:custGeom>
                <a:avLst/>
                <a:gdLst>
                  <a:gd name="T0" fmla="*/ 0 w 2"/>
                  <a:gd name="T1" fmla="*/ 23 h 23"/>
                  <a:gd name="T2" fmla="*/ 0 w 2"/>
                  <a:gd name="T3" fmla="*/ 20 h 23"/>
                  <a:gd name="T4" fmla="*/ 1 w 2"/>
                  <a:gd name="T5" fmla="*/ 13 h 23"/>
                  <a:gd name="T6" fmla="*/ 2 w 2"/>
                  <a:gd name="T7" fmla="*/ 7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20"/>
                    </a:lnTo>
                    <a:lnTo>
                      <a:pt x="1" y="13"/>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5" name="Freeform 1991"/>
              <p:cNvSpPr>
                <a:spLocks/>
              </p:cNvSpPr>
              <p:nvPr/>
            </p:nvSpPr>
            <p:spPr bwMode="auto">
              <a:xfrm>
                <a:off x="3341" y="3148"/>
                <a:ext cx="3" cy="10"/>
              </a:xfrm>
              <a:custGeom>
                <a:avLst/>
                <a:gdLst>
                  <a:gd name="T0" fmla="*/ 0 w 3"/>
                  <a:gd name="T1" fmla="*/ 10 h 10"/>
                  <a:gd name="T2" fmla="*/ 2 w 3"/>
                  <a:gd name="T3" fmla="*/ 7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6" name="Freeform 1992"/>
              <p:cNvSpPr>
                <a:spLocks/>
              </p:cNvSpPr>
              <p:nvPr/>
            </p:nvSpPr>
            <p:spPr bwMode="auto">
              <a:xfrm>
                <a:off x="3344" y="3112"/>
                <a:ext cx="3" cy="36"/>
              </a:xfrm>
              <a:custGeom>
                <a:avLst/>
                <a:gdLst>
                  <a:gd name="T0" fmla="*/ 0 w 3"/>
                  <a:gd name="T1" fmla="*/ 36 h 36"/>
                  <a:gd name="T2" fmla="*/ 2 w 3"/>
                  <a:gd name="T3" fmla="*/ 23 h 36"/>
                  <a:gd name="T4" fmla="*/ 3 w 3"/>
                  <a:gd name="T5" fmla="*/ 0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36"/>
                    </a:moveTo>
                    <a:lnTo>
                      <a:pt x="2"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7" name="Freeform 1993"/>
              <p:cNvSpPr>
                <a:spLocks/>
              </p:cNvSpPr>
              <p:nvPr/>
            </p:nvSpPr>
            <p:spPr bwMode="auto">
              <a:xfrm>
                <a:off x="3347" y="3049"/>
                <a:ext cx="3" cy="63"/>
              </a:xfrm>
              <a:custGeom>
                <a:avLst/>
                <a:gdLst>
                  <a:gd name="T0" fmla="*/ 0 w 3"/>
                  <a:gd name="T1" fmla="*/ 63 h 63"/>
                  <a:gd name="T2" fmla="*/ 0 w 3"/>
                  <a:gd name="T3" fmla="*/ 56 h 63"/>
                  <a:gd name="T4" fmla="*/ 0 w 3"/>
                  <a:gd name="T5" fmla="*/ 46 h 63"/>
                  <a:gd name="T6" fmla="*/ 2 w 3"/>
                  <a:gd name="T7" fmla="*/ 26 h 63"/>
                  <a:gd name="T8" fmla="*/ 2 w 3"/>
                  <a:gd name="T9" fmla="*/ 17 h 63"/>
                  <a:gd name="T10" fmla="*/ 3 w 3"/>
                  <a:gd name="T11" fmla="*/ 7 h 63"/>
                  <a:gd name="T12" fmla="*/ 3 w 3"/>
                  <a:gd name="T13" fmla="*/ 3 h 63"/>
                  <a:gd name="T14" fmla="*/ 3 w 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3"/>
                  <a:gd name="T26" fmla="*/ 3 w 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3">
                    <a:moveTo>
                      <a:pt x="0" y="63"/>
                    </a:moveTo>
                    <a:lnTo>
                      <a:pt x="0" y="56"/>
                    </a:lnTo>
                    <a:lnTo>
                      <a:pt x="0" y="46"/>
                    </a:lnTo>
                    <a:lnTo>
                      <a:pt x="2" y="26"/>
                    </a:lnTo>
                    <a:lnTo>
                      <a:pt x="2" y="17"/>
                    </a:lnTo>
                    <a:lnTo>
                      <a:pt x="3" y="7"/>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8" name="Freeform 1994"/>
              <p:cNvSpPr>
                <a:spLocks/>
              </p:cNvSpPr>
              <p:nvPr/>
            </p:nvSpPr>
            <p:spPr bwMode="auto">
              <a:xfrm>
                <a:off x="3350" y="3049"/>
                <a:ext cx="3" cy="63"/>
              </a:xfrm>
              <a:custGeom>
                <a:avLst/>
                <a:gdLst>
                  <a:gd name="T0" fmla="*/ 0 w 3"/>
                  <a:gd name="T1" fmla="*/ 0 h 63"/>
                  <a:gd name="T2" fmla="*/ 0 w 3"/>
                  <a:gd name="T3" fmla="*/ 3 h 63"/>
                  <a:gd name="T4" fmla="*/ 0 w 3"/>
                  <a:gd name="T5" fmla="*/ 7 h 63"/>
                  <a:gd name="T6" fmla="*/ 1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3"/>
                    </a:lnTo>
                    <a:lnTo>
                      <a:pt x="0" y="7"/>
                    </a:lnTo>
                    <a:lnTo>
                      <a:pt x="1"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49" name="Freeform 1995"/>
              <p:cNvSpPr>
                <a:spLocks/>
              </p:cNvSpPr>
              <p:nvPr/>
            </p:nvSpPr>
            <p:spPr bwMode="auto">
              <a:xfrm>
                <a:off x="3353" y="3112"/>
                <a:ext cx="3" cy="69"/>
              </a:xfrm>
              <a:custGeom>
                <a:avLst/>
                <a:gdLst>
                  <a:gd name="T0" fmla="*/ 0 w 3"/>
                  <a:gd name="T1" fmla="*/ 0 h 69"/>
                  <a:gd name="T2" fmla="*/ 0 w 3"/>
                  <a:gd name="T3" fmla="*/ 10 h 69"/>
                  <a:gd name="T4" fmla="*/ 0 w 3"/>
                  <a:gd name="T5" fmla="*/ 20 h 69"/>
                  <a:gd name="T6" fmla="*/ 1 w 3"/>
                  <a:gd name="T7" fmla="*/ 46 h 69"/>
                  <a:gd name="T8" fmla="*/ 1 w 3"/>
                  <a:gd name="T9" fmla="*/ 56 h 69"/>
                  <a:gd name="T10" fmla="*/ 1 w 3"/>
                  <a:gd name="T11" fmla="*/ 66 h 69"/>
                  <a:gd name="T12" fmla="*/ 3 w 3"/>
                  <a:gd name="T13" fmla="*/ 69 h 69"/>
                  <a:gd name="T14" fmla="*/ 3 w 3"/>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9"/>
                  <a:gd name="T26" fmla="*/ 3 w 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9">
                    <a:moveTo>
                      <a:pt x="0" y="0"/>
                    </a:moveTo>
                    <a:lnTo>
                      <a:pt x="0" y="10"/>
                    </a:lnTo>
                    <a:lnTo>
                      <a:pt x="0" y="20"/>
                    </a:lnTo>
                    <a:lnTo>
                      <a:pt x="1" y="46"/>
                    </a:lnTo>
                    <a:lnTo>
                      <a:pt x="1" y="56"/>
                    </a:lnTo>
                    <a:lnTo>
                      <a:pt x="1" y="66"/>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0" name="Freeform 1996"/>
              <p:cNvSpPr>
                <a:spLocks/>
              </p:cNvSpPr>
              <p:nvPr/>
            </p:nvSpPr>
            <p:spPr bwMode="auto">
              <a:xfrm>
                <a:off x="3356" y="3062"/>
                <a:ext cx="4" cy="119"/>
              </a:xfrm>
              <a:custGeom>
                <a:avLst/>
                <a:gdLst>
                  <a:gd name="T0" fmla="*/ 0 w 4"/>
                  <a:gd name="T1" fmla="*/ 119 h 119"/>
                  <a:gd name="T2" fmla="*/ 0 w 4"/>
                  <a:gd name="T3" fmla="*/ 113 h 119"/>
                  <a:gd name="T4" fmla="*/ 1 w 4"/>
                  <a:gd name="T5" fmla="*/ 96 h 119"/>
                  <a:gd name="T6" fmla="*/ 1 w 4"/>
                  <a:gd name="T7" fmla="*/ 80 h 119"/>
                  <a:gd name="T8" fmla="*/ 1 w 4"/>
                  <a:gd name="T9" fmla="*/ 56 h 119"/>
                  <a:gd name="T10" fmla="*/ 2 w 4"/>
                  <a:gd name="T11" fmla="*/ 37 h 119"/>
                  <a:gd name="T12" fmla="*/ 2 w 4"/>
                  <a:gd name="T13" fmla="*/ 17 h 119"/>
                  <a:gd name="T14" fmla="*/ 4 w 4"/>
                  <a:gd name="T15" fmla="*/ 7 h 119"/>
                  <a:gd name="T16" fmla="*/ 4 w 4"/>
                  <a:gd name="T17" fmla="*/ 0 h 119"/>
                  <a:gd name="T18" fmla="*/ 4 w 4"/>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19"/>
                  <a:gd name="T32" fmla="*/ 4 w 4"/>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19">
                    <a:moveTo>
                      <a:pt x="0" y="119"/>
                    </a:moveTo>
                    <a:lnTo>
                      <a:pt x="0" y="113"/>
                    </a:lnTo>
                    <a:lnTo>
                      <a:pt x="1" y="96"/>
                    </a:lnTo>
                    <a:lnTo>
                      <a:pt x="1" y="80"/>
                    </a:lnTo>
                    <a:lnTo>
                      <a:pt x="1" y="56"/>
                    </a:lnTo>
                    <a:lnTo>
                      <a:pt x="2" y="37"/>
                    </a:lnTo>
                    <a:lnTo>
                      <a:pt x="2" y="17"/>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1" name="Freeform 1997"/>
              <p:cNvSpPr>
                <a:spLocks/>
              </p:cNvSpPr>
              <p:nvPr/>
            </p:nvSpPr>
            <p:spPr bwMode="auto">
              <a:xfrm>
                <a:off x="3360" y="3062"/>
                <a:ext cx="3" cy="113"/>
              </a:xfrm>
              <a:custGeom>
                <a:avLst/>
                <a:gdLst>
                  <a:gd name="T0" fmla="*/ 0 w 3"/>
                  <a:gd name="T1" fmla="*/ 0 h 113"/>
                  <a:gd name="T2" fmla="*/ 0 w 3"/>
                  <a:gd name="T3" fmla="*/ 4 h 113"/>
                  <a:gd name="T4" fmla="*/ 1 w 3"/>
                  <a:gd name="T5" fmla="*/ 17 h 113"/>
                  <a:gd name="T6" fmla="*/ 1 w 3"/>
                  <a:gd name="T7" fmla="*/ 33 h 113"/>
                  <a:gd name="T8" fmla="*/ 1 w 3"/>
                  <a:gd name="T9" fmla="*/ 50 h 113"/>
                  <a:gd name="T10" fmla="*/ 1 w 3"/>
                  <a:gd name="T11" fmla="*/ 70 h 113"/>
                  <a:gd name="T12" fmla="*/ 3 w 3"/>
                  <a:gd name="T13" fmla="*/ 90 h 113"/>
                  <a:gd name="T14" fmla="*/ 3 w 3"/>
                  <a:gd name="T15" fmla="*/ 103 h 113"/>
                  <a:gd name="T16" fmla="*/ 3 w 3"/>
                  <a:gd name="T17" fmla="*/ 113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3"/>
                  <a:gd name="T29" fmla="*/ 3 w 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3">
                    <a:moveTo>
                      <a:pt x="0" y="0"/>
                    </a:moveTo>
                    <a:lnTo>
                      <a:pt x="0" y="4"/>
                    </a:lnTo>
                    <a:lnTo>
                      <a:pt x="1" y="17"/>
                    </a:lnTo>
                    <a:lnTo>
                      <a:pt x="1" y="33"/>
                    </a:lnTo>
                    <a:lnTo>
                      <a:pt x="1" y="50"/>
                    </a:lnTo>
                    <a:lnTo>
                      <a:pt x="1" y="70"/>
                    </a:lnTo>
                    <a:lnTo>
                      <a:pt x="3" y="90"/>
                    </a:lnTo>
                    <a:lnTo>
                      <a:pt x="3" y="103"/>
                    </a:lnTo>
                    <a:lnTo>
                      <a:pt x="3" y="11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2" name="Freeform 1998"/>
              <p:cNvSpPr>
                <a:spLocks/>
              </p:cNvSpPr>
              <p:nvPr/>
            </p:nvSpPr>
            <p:spPr bwMode="auto">
              <a:xfrm>
                <a:off x="3363" y="3145"/>
                <a:ext cx="3" cy="33"/>
              </a:xfrm>
              <a:custGeom>
                <a:avLst/>
                <a:gdLst>
                  <a:gd name="T0" fmla="*/ 0 w 3"/>
                  <a:gd name="T1" fmla="*/ 30 h 33"/>
                  <a:gd name="T2" fmla="*/ 0 w 3"/>
                  <a:gd name="T3" fmla="*/ 33 h 33"/>
                  <a:gd name="T4" fmla="*/ 0 w 3"/>
                  <a:gd name="T5" fmla="*/ 33 h 33"/>
                  <a:gd name="T6" fmla="*/ 1 w 3"/>
                  <a:gd name="T7" fmla="*/ 30 h 33"/>
                  <a:gd name="T8" fmla="*/ 1 w 3"/>
                  <a:gd name="T9" fmla="*/ 23 h 33"/>
                  <a:gd name="T10" fmla="*/ 3 w 3"/>
                  <a:gd name="T11" fmla="*/ 10 h 33"/>
                  <a:gd name="T12" fmla="*/ 3 w 3"/>
                  <a:gd name="T13" fmla="*/ 0 h 33"/>
                  <a:gd name="T14" fmla="*/ 0 60000 65536"/>
                  <a:gd name="T15" fmla="*/ 0 60000 65536"/>
                  <a:gd name="T16" fmla="*/ 0 60000 65536"/>
                  <a:gd name="T17" fmla="*/ 0 60000 65536"/>
                  <a:gd name="T18" fmla="*/ 0 60000 65536"/>
                  <a:gd name="T19" fmla="*/ 0 60000 65536"/>
                  <a:gd name="T20" fmla="*/ 0 60000 65536"/>
                  <a:gd name="T21" fmla="*/ 0 w 3"/>
                  <a:gd name="T22" fmla="*/ 0 h 33"/>
                  <a:gd name="T23" fmla="*/ 3 w 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3">
                    <a:moveTo>
                      <a:pt x="0" y="30"/>
                    </a:moveTo>
                    <a:lnTo>
                      <a:pt x="0" y="33"/>
                    </a:lnTo>
                    <a:lnTo>
                      <a:pt x="1" y="30"/>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3" name="Line 1999"/>
              <p:cNvSpPr>
                <a:spLocks noChangeShapeType="1"/>
              </p:cNvSpPr>
              <p:nvPr/>
            </p:nvSpPr>
            <p:spPr bwMode="auto">
              <a:xfrm flipV="1">
                <a:off x="3366"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54" name="Line 2000"/>
              <p:cNvSpPr>
                <a:spLocks noChangeShapeType="1"/>
              </p:cNvSpPr>
              <p:nvPr/>
            </p:nvSpPr>
            <p:spPr bwMode="auto">
              <a:xfrm flipV="1">
                <a:off x="3368"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55" name="Freeform 2001"/>
              <p:cNvSpPr>
                <a:spLocks/>
              </p:cNvSpPr>
              <p:nvPr/>
            </p:nvSpPr>
            <p:spPr bwMode="auto">
              <a:xfrm>
                <a:off x="3371" y="3062"/>
                <a:ext cx="3" cy="30"/>
              </a:xfrm>
              <a:custGeom>
                <a:avLst/>
                <a:gdLst>
                  <a:gd name="T0" fmla="*/ 0 w 3"/>
                  <a:gd name="T1" fmla="*/ 30 h 30"/>
                  <a:gd name="T2" fmla="*/ 0 w 3"/>
                  <a:gd name="T3" fmla="*/ 20 h 30"/>
                  <a:gd name="T4" fmla="*/ 2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6" name="Freeform 2002"/>
              <p:cNvSpPr>
                <a:spLocks/>
              </p:cNvSpPr>
              <p:nvPr/>
            </p:nvSpPr>
            <p:spPr bwMode="auto">
              <a:xfrm>
                <a:off x="3374" y="3062"/>
                <a:ext cx="3" cy="30"/>
              </a:xfrm>
              <a:custGeom>
                <a:avLst/>
                <a:gdLst>
                  <a:gd name="T0" fmla="*/ 0 w 3"/>
                  <a:gd name="T1" fmla="*/ 0 h 30"/>
                  <a:gd name="T2" fmla="*/ 0 w 3"/>
                  <a:gd name="T3" fmla="*/ 4 h 30"/>
                  <a:gd name="T4" fmla="*/ 2 w 3"/>
                  <a:gd name="T5" fmla="*/ 10 h 30"/>
                  <a:gd name="T6" fmla="*/ 2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2"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7" name="Freeform 2003"/>
              <p:cNvSpPr>
                <a:spLocks/>
              </p:cNvSpPr>
              <p:nvPr/>
            </p:nvSpPr>
            <p:spPr bwMode="auto">
              <a:xfrm>
                <a:off x="3377" y="3092"/>
                <a:ext cx="4" cy="26"/>
              </a:xfrm>
              <a:custGeom>
                <a:avLst/>
                <a:gdLst>
                  <a:gd name="T0" fmla="*/ 0 w 4"/>
                  <a:gd name="T1" fmla="*/ 0 h 26"/>
                  <a:gd name="T2" fmla="*/ 1 w 4"/>
                  <a:gd name="T3" fmla="*/ 13 h 26"/>
                  <a:gd name="T4" fmla="*/ 4 w 4"/>
                  <a:gd name="T5" fmla="*/ 26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0"/>
                    </a:moveTo>
                    <a:lnTo>
                      <a:pt x="1" y="1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58" name="Line 2004"/>
              <p:cNvSpPr>
                <a:spLocks noChangeShapeType="1"/>
              </p:cNvSpPr>
              <p:nvPr/>
            </p:nvSpPr>
            <p:spPr bwMode="auto">
              <a:xfrm>
                <a:off x="3381"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59" name="Freeform 2005"/>
              <p:cNvSpPr>
                <a:spLocks/>
              </p:cNvSpPr>
              <p:nvPr/>
            </p:nvSpPr>
            <p:spPr bwMode="auto">
              <a:xfrm>
                <a:off x="3384" y="3145"/>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60" name="Freeform 2006"/>
              <p:cNvSpPr>
                <a:spLocks/>
              </p:cNvSpPr>
              <p:nvPr/>
            </p:nvSpPr>
            <p:spPr bwMode="auto">
              <a:xfrm>
                <a:off x="3387"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61" name="Line 2007"/>
              <p:cNvSpPr>
                <a:spLocks noChangeShapeType="1"/>
              </p:cNvSpPr>
              <p:nvPr/>
            </p:nvSpPr>
            <p:spPr bwMode="auto">
              <a:xfrm flipV="1">
                <a:off x="3390"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62" name="Line 2008"/>
              <p:cNvSpPr>
                <a:spLocks noChangeShapeType="1"/>
              </p:cNvSpPr>
              <p:nvPr/>
            </p:nvSpPr>
            <p:spPr bwMode="auto">
              <a:xfrm flipV="1">
                <a:off x="3393"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63" name="Freeform 2009"/>
              <p:cNvSpPr>
                <a:spLocks/>
              </p:cNvSpPr>
              <p:nvPr/>
            </p:nvSpPr>
            <p:spPr bwMode="auto">
              <a:xfrm>
                <a:off x="3396" y="3062"/>
                <a:ext cx="2" cy="30"/>
              </a:xfrm>
              <a:custGeom>
                <a:avLst/>
                <a:gdLst>
                  <a:gd name="T0" fmla="*/ 0 w 2"/>
                  <a:gd name="T1" fmla="*/ 30 h 30"/>
                  <a:gd name="T2" fmla="*/ 0 w 2"/>
                  <a:gd name="T3" fmla="*/ 20 h 30"/>
                  <a:gd name="T4" fmla="*/ 1 w 2"/>
                  <a:gd name="T5" fmla="*/ 10 h 30"/>
                  <a:gd name="T6" fmla="*/ 1 w 2"/>
                  <a:gd name="T7" fmla="*/ 4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0"/>
                    </a:lnTo>
                    <a:lnTo>
                      <a:pt x="1" y="10"/>
                    </a:lnTo>
                    <a:lnTo>
                      <a:pt x="1"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64" name="Freeform 2010"/>
              <p:cNvSpPr>
                <a:spLocks/>
              </p:cNvSpPr>
              <p:nvPr/>
            </p:nvSpPr>
            <p:spPr bwMode="auto">
              <a:xfrm>
                <a:off x="3398" y="3062"/>
                <a:ext cx="5" cy="30"/>
              </a:xfrm>
              <a:custGeom>
                <a:avLst/>
                <a:gdLst>
                  <a:gd name="T0" fmla="*/ 0 w 5"/>
                  <a:gd name="T1" fmla="*/ 0 h 30"/>
                  <a:gd name="T2" fmla="*/ 2 w 5"/>
                  <a:gd name="T3" fmla="*/ 4 h 30"/>
                  <a:gd name="T4" fmla="*/ 2 w 5"/>
                  <a:gd name="T5" fmla="*/ 10 h 30"/>
                  <a:gd name="T6" fmla="*/ 3 w 5"/>
                  <a:gd name="T7" fmla="*/ 20 h 30"/>
                  <a:gd name="T8" fmla="*/ 5 w 5"/>
                  <a:gd name="T9" fmla="*/ 3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0"/>
                    </a:moveTo>
                    <a:lnTo>
                      <a:pt x="2" y="4"/>
                    </a:lnTo>
                    <a:lnTo>
                      <a:pt x="2" y="10"/>
                    </a:lnTo>
                    <a:lnTo>
                      <a:pt x="3" y="20"/>
                    </a:lnTo>
                    <a:lnTo>
                      <a:pt x="5"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65" name="Line 2011"/>
              <p:cNvSpPr>
                <a:spLocks noChangeShapeType="1"/>
              </p:cNvSpPr>
              <p:nvPr/>
            </p:nvSpPr>
            <p:spPr bwMode="auto">
              <a:xfrm>
                <a:off x="3403"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66" name="Line 2012"/>
              <p:cNvSpPr>
                <a:spLocks noChangeShapeType="1"/>
              </p:cNvSpPr>
              <p:nvPr/>
            </p:nvSpPr>
            <p:spPr bwMode="auto">
              <a:xfrm>
                <a:off x="3406"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67" name="Freeform 2013"/>
              <p:cNvSpPr>
                <a:spLocks/>
              </p:cNvSpPr>
              <p:nvPr/>
            </p:nvSpPr>
            <p:spPr bwMode="auto">
              <a:xfrm>
                <a:off x="3408" y="3145"/>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68" name="Freeform 2014"/>
              <p:cNvSpPr>
                <a:spLocks/>
              </p:cNvSpPr>
              <p:nvPr/>
            </p:nvSpPr>
            <p:spPr bwMode="auto">
              <a:xfrm>
                <a:off x="3411" y="3145"/>
                <a:ext cx="3" cy="30"/>
              </a:xfrm>
              <a:custGeom>
                <a:avLst/>
                <a:gdLst>
                  <a:gd name="T0" fmla="*/ 0 w 3"/>
                  <a:gd name="T1" fmla="*/ 30 h 30"/>
                  <a:gd name="T2" fmla="*/ 0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69" name="Line 2015"/>
              <p:cNvSpPr>
                <a:spLocks noChangeShapeType="1"/>
              </p:cNvSpPr>
              <p:nvPr/>
            </p:nvSpPr>
            <p:spPr bwMode="auto">
              <a:xfrm flipV="1">
                <a:off x="3414"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70" name="Line 2016"/>
              <p:cNvSpPr>
                <a:spLocks noChangeShapeType="1"/>
              </p:cNvSpPr>
              <p:nvPr/>
            </p:nvSpPr>
            <p:spPr bwMode="auto">
              <a:xfrm flipV="1">
                <a:off x="3417"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71" name="Freeform 2017"/>
              <p:cNvSpPr>
                <a:spLocks/>
              </p:cNvSpPr>
              <p:nvPr/>
            </p:nvSpPr>
            <p:spPr bwMode="auto">
              <a:xfrm>
                <a:off x="3420" y="3062"/>
                <a:ext cx="4" cy="30"/>
              </a:xfrm>
              <a:custGeom>
                <a:avLst/>
                <a:gdLst>
                  <a:gd name="T0" fmla="*/ 0 w 4"/>
                  <a:gd name="T1" fmla="*/ 30 h 30"/>
                  <a:gd name="T2" fmla="*/ 1 w 4"/>
                  <a:gd name="T3" fmla="*/ 20 h 30"/>
                  <a:gd name="T4" fmla="*/ 1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1" y="20"/>
                    </a:lnTo>
                    <a:lnTo>
                      <a:pt x="1"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72" name="Freeform 2018"/>
              <p:cNvSpPr>
                <a:spLocks/>
              </p:cNvSpPr>
              <p:nvPr/>
            </p:nvSpPr>
            <p:spPr bwMode="auto">
              <a:xfrm>
                <a:off x="3424" y="3062"/>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73" name="Line 2019"/>
              <p:cNvSpPr>
                <a:spLocks noChangeShapeType="1"/>
              </p:cNvSpPr>
              <p:nvPr/>
            </p:nvSpPr>
            <p:spPr bwMode="auto">
              <a:xfrm>
                <a:off x="3427"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74" name="Line 2020"/>
              <p:cNvSpPr>
                <a:spLocks noChangeShapeType="1"/>
              </p:cNvSpPr>
              <p:nvPr/>
            </p:nvSpPr>
            <p:spPr bwMode="auto">
              <a:xfrm>
                <a:off x="3430"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75" name="Freeform 2021"/>
              <p:cNvSpPr>
                <a:spLocks/>
              </p:cNvSpPr>
              <p:nvPr/>
            </p:nvSpPr>
            <p:spPr bwMode="auto">
              <a:xfrm>
                <a:off x="3433" y="3145"/>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76" name="Freeform 2022"/>
              <p:cNvSpPr>
                <a:spLocks/>
              </p:cNvSpPr>
              <p:nvPr/>
            </p:nvSpPr>
            <p:spPr bwMode="auto">
              <a:xfrm>
                <a:off x="3436" y="3145"/>
                <a:ext cx="2" cy="30"/>
              </a:xfrm>
              <a:custGeom>
                <a:avLst/>
                <a:gdLst>
                  <a:gd name="T0" fmla="*/ 0 w 2"/>
                  <a:gd name="T1" fmla="*/ 30 h 30"/>
                  <a:gd name="T2" fmla="*/ 0 w 2"/>
                  <a:gd name="T3" fmla="*/ 26 h 30"/>
                  <a:gd name="T4" fmla="*/ 1 w 2"/>
                  <a:gd name="T5" fmla="*/ 20 h 30"/>
                  <a:gd name="T6" fmla="*/ 2 w 2"/>
                  <a:gd name="T7" fmla="*/ 10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6"/>
                    </a:lnTo>
                    <a:lnTo>
                      <a:pt x="1" y="20"/>
                    </a:lnTo>
                    <a:lnTo>
                      <a:pt x="2"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77" name="Line 2023"/>
              <p:cNvSpPr>
                <a:spLocks noChangeShapeType="1"/>
              </p:cNvSpPr>
              <p:nvPr/>
            </p:nvSpPr>
            <p:spPr bwMode="auto">
              <a:xfrm flipV="1">
                <a:off x="343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78" name="Line 2024"/>
              <p:cNvSpPr>
                <a:spLocks noChangeShapeType="1"/>
              </p:cNvSpPr>
              <p:nvPr/>
            </p:nvSpPr>
            <p:spPr bwMode="auto">
              <a:xfrm flipV="1">
                <a:off x="344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79" name="Freeform 2025"/>
              <p:cNvSpPr>
                <a:spLocks/>
              </p:cNvSpPr>
              <p:nvPr/>
            </p:nvSpPr>
            <p:spPr bwMode="auto">
              <a:xfrm>
                <a:off x="3444" y="3062"/>
                <a:ext cx="4" cy="30"/>
              </a:xfrm>
              <a:custGeom>
                <a:avLst/>
                <a:gdLst>
                  <a:gd name="T0" fmla="*/ 0 w 4"/>
                  <a:gd name="T1" fmla="*/ 30 h 30"/>
                  <a:gd name="T2" fmla="*/ 2 w 4"/>
                  <a:gd name="T3" fmla="*/ 20 h 30"/>
                  <a:gd name="T4" fmla="*/ 2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2" y="20"/>
                    </a:lnTo>
                    <a:lnTo>
                      <a:pt x="2"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0" name="Freeform 2026"/>
              <p:cNvSpPr>
                <a:spLocks/>
              </p:cNvSpPr>
              <p:nvPr/>
            </p:nvSpPr>
            <p:spPr bwMode="auto">
              <a:xfrm>
                <a:off x="3448" y="3062"/>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1" name="Line 2027"/>
              <p:cNvSpPr>
                <a:spLocks noChangeShapeType="1"/>
              </p:cNvSpPr>
              <p:nvPr/>
            </p:nvSpPr>
            <p:spPr bwMode="auto">
              <a:xfrm>
                <a:off x="345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82" name="Line 2028"/>
              <p:cNvSpPr>
                <a:spLocks noChangeShapeType="1"/>
              </p:cNvSpPr>
              <p:nvPr/>
            </p:nvSpPr>
            <p:spPr bwMode="auto">
              <a:xfrm>
                <a:off x="3454"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83" name="Freeform 2029"/>
              <p:cNvSpPr>
                <a:spLocks/>
              </p:cNvSpPr>
              <p:nvPr/>
            </p:nvSpPr>
            <p:spPr bwMode="auto">
              <a:xfrm>
                <a:off x="3457" y="3145"/>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4" name="Freeform 2030"/>
              <p:cNvSpPr>
                <a:spLocks/>
              </p:cNvSpPr>
              <p:nvPr/>
            </p:nvSpPr>
            <p:spPr bwMode="auto">
              <a:xfrm>
                <a:off x="3460"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5" name="Line 2031"/>
              <p:cNvSpPr>
                <a:spLocks noChangeShapeType="1"/>
              </p:cNvSpPr>
              <p:nvPr/>
            </p:nvSpPr>
            <p:spPr bwMode="auto">
              <a:xfrm flipV="1">
                <a:off x="3463"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86" name="Freeform 2032"/>
              <p:cNvSpPr>
                <a:spLocks/>
              </p:cNvSpPr>
              <p:nvPr/>
            </p:nvSpPr>
            <p:spPr bwMode="auto">
              <a:xfrm>
                <a:off x="3465" y="3092"/>
                <a:ext cx="5" cy="26"/>
              </a:xfrm>
              <a:custGeom>
                <a:avLst/>
                <a:gdLst>
                  <a:gd name="T0" fmla="*/ 0 w 5"/>
                  <a:gd name="T1" fmla="*/ 26 h 26"/>
                  <a:gd name="T2" fmla="*/ 2 w 5"/>
                  <a:gd name="T3" fmla="*/ 13 h 26"/>
                  <a:gd name="T4" fmla="*/ 5 w 5"/>
                  <a:gd name="T5" fmla="*/ 0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26"/>
                    </a:moveTo>
                    <a:lnTo>
                      <a:pt x="2" y="1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7" name="Freeform 2033"/>
              <p:cNvSpPr>
                <a:spLocks/>
              </p:cNvSpPr>
              <p:nvPr/>
            </p:nvSpPr>
            <p:spPr bwMode="auto">
              <a:xfrm>
                <a:off x="3470" y="3062"/>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8" name="Freeform 2034"/>
              <p:cNvSpPr>
                <a:spLocks/>
              </p:cNvSpPr>
              <p:nvPr/>
            </p:nvSpPr>
            <p:spPr bwMode="auto">
              <a:xfrm>
                <a:off x="3473" y="3062"/>
                <a:ext cx="2" cy="30"/>
              </a:xfrm>
              <a:custGeom>
                <a:avLst/>
                <a:gdLst>
                  <a:gd name="T0" fmla="*/ 0 w 2"/>
                  <a:gd name="T1" fmla="*/ 0 h 30"/>
                  <a:gd name="T2" fmla="*/ 0 w 2"/>
                  <a:gd name="T3" fmla="*/ 0 h 30"/>
                  <a:gd name="T4" fmla="*/ 0 w 2"/>
                  <a:gd name="T5" fmla="*/ 4 h 30"/>
                  <a:gd name="T6" fmla="*/ 1 w 2"/>
                  <a:gd name="T7" fmla="*/ 13 h 30"/>
                  <a:gd name="T8" fmla="*/ 2 w 2"/>
                  <a:gd name="T9" fmla="*/ 27 h 30"/>
                  <a:gd name="T10" fmla="*/ 2 w 2"/>
                  <a:gd name="T11" fmla="*/ 30 h 30"/>
                  <a:gd name="T12" fmla="*/ 2 w 2"/>
                  <a:gd name="T13" fmla="*/ 30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0" y="0"/>
                    </a:moveTo>
                    <a:lnTo>
                      <a:pt x="0" y="0"/>
                    </a:lnTo>
                    <a:lnTo>
                      <a:pt x="0" y="4"/>
                    </a:lnTo>
                    <a:lnTo>
                      <a:pt x="1" y="13"/>
                    </a:lnTo>
                    <a:lnTo>
                      <a:pt x="2" y="27"/>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89" name="Freeform 2035"/>
              <p:cNvSpPr>
                <a:spLocks/>
              </p:cNvSpPr>
              <p:nvPr/>
            </p:nvSpPr>
            <p:spPr bwMode="auto">
              <a:xfrm>
                <a:off x="3475" y="3062"/>
                <a:ext cx="3" cy="30"/>
              </a:xfrm>
              <a:custGeom>
                <a:avLst/>
                <a:gdLst>
                  <a:gd name="T0" fmla="*/ 0 w 3"/>
                  <a:gd name="T1" fmla="*/ 30 h 30"/>
                  <a:gd name="T2" fmla="*/ 0 w 3"/>
                  <a:gd name="T3" fmla="*/ 30 h 30"/>
                  <a:gd name="T4" fmla="*/ 0 w 3"/>
                  <a:gd name="T5" fmla="*/ 27 h 30"/>
                  <a:gd name="T6" fmla="*/ 2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90" name="Freeform 2036"/>
              <p:cNvSpPr>
                <a:spLocks/>
              </p:cNvSpPr>
              <p:nvPr/>
            </p:nvSpPr>
            <p:spPr bwMode="auto">
              <a:xfrm>
                <a:off x="3478" y="3062"/>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91" name="Line 2037"/>
              <p:cNvSpPr>
                <a:spLocks noChangeShapeType="1"/>
              </p:cNvSpPr>
              <p:nvPr/>
            </p:nvSpPr>
            <p:spPr bwMode="auto">
              <a:xfrm>
                <a:off x="348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92" name="Line 2038"/>
              <p:cNvSpPr>
                <a:spLocks noChangeShapeType="1"/>
              </p:cNvSpPr>
              <p:nvPr/>
            </p:nvSpPr>
            <p:spPr bwMode="auto">
              <a:xfrm>
                <a:off x="3484"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93" name="Freeform 2039"/>
              <p:cNvSpPr>
                <a:spLocks/>
              </p:cNvSpPr>
              <p:nvPr/>
            </p:nvSpPr>
            <p:spPr bwMode="auto">
              <a:xfrm>
                <a:off x="3487" y="3145"/>
                <a:ext cx="4" cy="30"/>
              </a:xfrm>
              <a:custGeom>
                <a:avLst/>
                <a:gdLst>
                  <a:gd name="T0" fmla="*/ 0 w 4"/>
                  <a:gd name="T1" fmla="*/ 0 h 30"/>
                  <a:gd name="T2" fmla="*/ 1 w 4"/>
                  <a:gd name="T3" fmla="*/ 10 h 30"/>
                  <a:gd name="T4" fmla="*/ 1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94" name="Freeform 2040"/>
              <p:cNvSpPr>
                <a:spLocks/>
              </p:cNvSpPr>
              <p:nvPr/>
            </p:nvSpPr>
            <p:spPr bwMode="auto">
              <a:xfrm>
                <a:off x="3491" y="3145"/>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95" name="Line 2041"/>
              <p:cNvSpPr>
                <a:spLocks noChangeShapeType="1"/>
              </p:cNvSpPr>
              <p:nvPr/>
            </p:nvSpPr>
            <p:spPr bwMode="auto">
              <a:xfrm flipV="1">
                <a:off x="3494"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96" name="Line 2042"/>
              <p:cNvSpPr>
                <a:spLocks noChangeShapeType="1"/>
              </p:cNvSpPr>
              <p:nvPr/>
            </p:nvSpPr>
            <p:spPr bwMode="auto">
              <a:xfrm flipV="1">
                <a:off x="3497"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097" name="Freeform 2043"/>
              <p:cNvSpPr>
                <a:spLocks/>
              </p:cNvSpPr>
              <p:nvPr/>
            </p:nvSpPr>
            <p:spPr bwMode="auto">
              <a:xfrm>
                <a:off x="3500" y="3062"/>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98" name="Freeform 2044"/>
              <p:cNvSpPr>
                <a:spLocks/>
              </p:cNvSpPr>
              <p:nvPr/>
            </p:nvSpPr>
            <p:spPr bwMode="auto">
              <a:xfrm>
                <a:off x="3503" y="3062"/>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099" name="Line 2045"/>
              <p:cNvSpPr>
                <a:spLocks noChangeShapeType="1"/>
              </p:cNvSpPr>
              <p:nvPr/>
            </p:nvSpPr>
            <p:spPr bwMode="auto">
              <a:xfrm>
                <a:off x="3505"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00" name="Line 2046"/>
              <p:cNvSpPr>
                <a:spLocks noChangeShapeType="1"/>
              </p:cNvSpPr>
              <p:nvPr/>
            </p:nvSpPr>
            <p:spPr bwMode="auto">
              <a:xfrm>
                <a:off x="350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01" name="Freeform 2047"/>
              <p:cNvSpPr>
                <a:spLocks/>
              </p:cNvSpPr>
              <p:nvPr/>
            </p:nvSpPr>
            <p:spPr bwMode="auto">
              <a:xfrm>
                <a:off x="3511" y="3145"/>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02" name="Freeform 2048"/>
              <p:cNvSpPr>
                <a:spLocks/>
              </p:cNvSpPr>
              <p:nvPr/>
            </p:nvSpPr>
            <p:spPr bwMode="auto">
              <a:xfrm>
                <a:off x="3515" y="3145"/>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03" name="Line 2049"/>
              <p:cNvSpPr>
                <a:spLocks noChangeShapeType="1"/>
              </p:cNvSpPr>
              <p:nvPr/>
            </p:nvSpPr>
            <p:spPr bwMode="auto">
              <a:xfrm flipV="1">
                <a:off x="3518"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04" name="Line 2050"/>
              <p:cNvSpPr>
                <a:spLocks noChangeShapeType="1"/>
              </p:cNvSpPr>
              <p:nvPr/>
            </p:nvSpPr>
            <p:spPr bwMode="auto">
              <a:xfrm flipV="1">
                <a:off x="3521"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05" name="Freeform 2051"/>
              <p:cNvSpPr>
                <a:spLocks/>
              </p:cNvSpPr>
              <p:nvPr/>
            </p:nvSpPr>
            <p:spPr bwMode="auto">
              <a:xfrm>
                <a:off x="3524" y="3062"/>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06" name="Freeform 2052"/>
              <p:cNvSpPr>
                <a:spLocks/>
              </p:cNvSpPr>
              <p:nvPr/>
            </p:nvSpPr>
            <p:spPr bwMode="auto">
              <a:xfrm>
                <a:off x="3527" y="3062"/>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07" name="Line 2053"/>
              <p:cNvSpPr>
                <a:spLocks noChangeShapeType="1"/>
              </p:cNvSpPr>
              <p:nvPr/>
            </p:nvSpPr>
            <p:spPr bwMode="auto">
              <a:xfrm>
                <a:off x="3530"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08" name="Freeform 2054"/>
              <p:cNvSpPr>
                <a:spLocks/>
              </p:cNvSpPr>
              <p:nvPr/>
            </p:nvSpPr>
            <p:spPr bwMode="auto">
              <a:xfrm>
                <a:off x="3533" y="3118"/>
                <a:ext cx="4" cy="27"/>
              </a:xfrm>
              <a:custGeom>
                <a:avLst/>
                <a:gdLst>
                  <a:gd name="T0" fmla="*/ 0 w 4"/>
                  <a:gd name="T1" fmla="*/ 0 h 27"/>
                  <a:gd name="T2" fmla="*/ 1 w 4"/>
                  <a:gd name="T3" fmla="*/ 14 h 27"/>
                  <a:gd name="T4" fmla="*/ 4 w 4"/>
                  <a:gd name="T5" fmla="*/ 27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0"/>
                    </a:moveTo>
                    <a:lnTo>
                      <a:pt x="1" y="14"/>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09" name="Freeform 2728"/>
              <p:cNvSpPr>
                <a:spLocks/>
              </p:cNvSpPr>
              <p:nvPr/>
            </p:nvSpPr>
            <p:spPr bwMode="auto">
              <a:xfrm>
                <a:off x="2997" y="3044"/>
                <a:ext cx="3" cy="39"/>
              </a:xfrm>
              <a:custGeom>
                <a:avLst/>
                <a:gdLst>
                  <a:gd name="T0" fmla="*/ 0 w 3"/>
                  <a:gd name="T1" fmla="*/ 0 h 39"/>
                  <a:gd name="T2" fmla="*/ 0 w 3"/>
                  <a:gd name="T3" fmla="*/ 6 h 39"/>
                  <a:gd name="T4" fmla="*/ 2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2"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0" name="Freeform 2729"/>
              <p:cNvSpPr>
                <a:spLocks/>
              </p:cNvSpPr>
              <p:nvPr/>
            </p:nvSpPr>
            <p:spPr bwMode="auto">
              <a:xfrm>
                <a:off x="3000" y="3083"/>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1" name="Freeform 2730"/>
              <p:cNvSpPr>
                <a:spLocks/>
              </p:cNvSpPr>
              <p:nvPr/>
            </p:nvSpPr>
            <p:spPr bwMode="auto">
              <a:xfrm>
                <a:off x="3003" y="3113"/>
                <a:ext cx="3" cy="30"/>
              </a:xfrm>
              <a:custGeom>
                <a:avLst/>
                <a:gdLst>
                  <a:gd name="T0" fmla="*/ 0 w 3"/>
                  <a:gd name="T1" fmla="*/ 0 h 30"/>
                  <a:gd name="T2" fmla="*/ 1 w 3"/>
                  <a:gd name="T3" fmla="*/ 13 h 30"/>
                  <a:gd name="T4" fmla="*/ 3 w 3"/>
                  <a:gd name="T5" fmla="*/ 20 h 30"/>
                  <a:gd name="T6" fmla="*/ 3 w 3"/>
                  <a:gd name="T7" fmla="*/ 3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0"/>
                    </a:moveTo>
                    <a:lnTo>
                      <a:pt x="1" y="13"/>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2" name="Freeform 2731"/>
              <p:cNvSpPr>
                <a:spLocks/>
              </p:cNvSpPr>
              <p:nvPr/>
            </p:nvSpPr>
            <p:spPr bwMode="auto">
              <a:xfrm>
                <a:off x="3006" y="3143"/>
                <a:ext cx="3" cy="56"/>
              </a:xfrm>
              <a:custGeom>
                <a:avLst/>
                <a:gdLst>
                  <a:gd name="T0" fmla="*/ 0 w 3"/>
                  <a:gd name="T1" fmla="*/ 0 h 56"/>
                  <a:gd name="T2" fmla="*/ 0 w 3"/>
                  <a:gd name="T3" fmla="*/ 7 h 56"/>
                  <a:gd name="T4" fmla="*/ 0 w 3"/>
                  <a:gd name="T5" fmla="*/ 13 h 56"/>
                  <a:gd name="T6" fmla="*/ 1 w 3"/>
                  <a:gd name="T7" fmla="*/ 33 h 56"/>
                  <a:gd name="T8" fmla="*/ 1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1" y="33"/>
                    </a:lnTo>
                    <a:lnTo>
                      <a:pt x="1"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3" name="Freeform 2732"/>
              <p:cNvSpPr>
                <a:spLocks/>
              </p:cNvSpPr>
              <p:nvPr/>
            </p:nvSpPr>
            <p:spPr bwMode="auto">
              <a:xfrm>
                <a:off x="3009" y="3143"/>
                <a:ext cx="4" cy="56"/>
              </a:xfrm>
              <a:custGeom>
                <a:avLst/>
                <a:gdLst>
                  <a:gd name="T0" fmla="*/ 0 w 4"/>
                  <a:gd name="T1" fmla="*/ 56 h 56"/>
                  <a:gd name="T2" fmla="*/ 0 w 4"/>
                  <a:gd name="T3" fmla="*/ 53 h 56"/>
                  <a:gd name="T4" fmla="*/ 1 w 4"/>
                  <a:gd name="T5" fmla="*/ 50 h 56"/>
                  <a:gd name="T6" fmla="*/ 1 w 4"/>
                  <a:gd name="T7" fmla="*/ 33 h 56"/>
                  <a:gd name="T8" fmla="*/ 2 w 4"/>
                  <a:gd name="T9" fmla="*/ 13 h 56"/>
                  <a:gd name="T10" fmla="*/ 4 w 4"/>
                  <a:gd name="T11" fmla="*/ 7 h 56"/>
                  <a:gd name="T12" fmla="*/ 4 w 4"/>
                  <a:gd name="T13" fmla="*/ 0 h 56"/>
                  <a:gd name="T14" fmla="*/ 0 60000 65536"/>
                  <a:gd name="T15" fmla="*/ 0 60000 65536"/>
                  <a:gd name="T16" fmla="*/ 0 60000 65536"/>
                  <a:gd name="T17" fmla="*/ 0 60000 65536"/>
                  <a:gd name="T18" fmla="*/ 0 60000 65536"/>
                  <a:gd name="T19" fmla="*/ 0 60000 65536"/>
                  <a:gd name="T20" fmla="*/ 0 60000 65536"/>
                  <a:gd name="T21" fmla="*/ 0 w 4"/>
                  <a:gd name="T22" fmla="*/ 0 h 56"/>
                  <a:gd name="T23" fmla="*/ 4 w 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6">
                    <a:moveTo>
                      <a:pt x="0" y="56"/>
                    </a:moveTo>
                    <a:lnTo>
                      <a:pt x="0" y="53"/>
                    </a:lnTo>
                    <a:lnTo>
                      <a:pt x="1" y="50"/>
                    </a:lnTo>
                    <a:lnTo>
                      <a:pt x="1" y="33"/>
                    </a:lnTo>
                    <a:lnTo>
                      <a:pt x="2" y="13"/>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4" name="Freeform 2733"/>
              <p:cNvSpPr>
                <a:spLocks/>
              </p:cNvSpPr>
              <p:nvPr/>
            </p:nvSpPr>
            <p:spPr bwMode="auto">
              <a:xfrm>
                <a:off x="3013" y="3136"/>
                <a:ext cx="3" cy="7"/>
              </a:xfrm>
              <a:custGeom>
                <a:avLst/>
                <a:gdLst>
                  <a:gd name="T0" fmla="*/ 0 w 3"/>
                  <a:gd name="T1" fmla="*/ 7 h 7"/>
                  <a:gd name="T2" fmla="*/ 1 w 3"/>
                  <a:gd name="T3" fmla="*/ 4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5" name="Freeform 2734"/>
              <p:cNvSpPr>
                <a:spLocks/>
              </p:cNvSpPr>
              <p:nvPr/>
            </p:nvSpPr>
            <p:spPr bwMode="auto">
              <a:xfrm>
                <a:off x="3016" y="3087"/>
                <a:ext cx="3" cy="49"/>
              </a:xfrm>
              <a:custGeom>
                <a:avLst/>
                <a:gdLst>
                  <a:gd name="T0" fmla="*/ 0 w 3"/>
                  <a:gd name="T1" fmla="*/ 49 h 49"/>
                  <a:gd name="T2" fmla="*/ 0 w 3"/>
                  <a:gd name="T3" fmla="*/ 39 h 49"/>
                  <a:gd name="T4" fmla="*/ 1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1"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6" name="Freeform 2735"/>
              <p:cNvSpPr>
                <a:spLocks/>
              </p:cNvSpPr>
              <p:nvPr/>
            </p:nvSpPr>
            <p:spPr bwMode="auto">
              <a:xfrm>
                <a:off x="3019" y="3047"/>
                <a:ext cx="2" cy="40"/>
              </a:xfrm>
              <a:custGeom>
                <a:avLst/>
                <a:gdLst>
                  <a:gd name="T0" fmla="*/ 0 w 2"/>
                  <a:gd name="T1" fmla="*/ 40 h 40"/>
                  <a:gd name="T2" fmla="*/ 0 w 2"/>
                  <a:gd name="T3" fmla="*/ 26 h 40"/>
                  <a:gd name="T4" fmla="*/ 1 w 2"/>
                  <a:gd name="T5" fmla="*/ 16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6"/>
                    </a:lnTo>
                    <a:lnTo>
                      <a:pt x="1" y="16"/>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7" name="Freeform 2736"/>
              <p:cNvSpPr>
                <a:spLocks/>
              </p:cNvSpPr>
              <p:nvPr/>
            </p:nvSpPr>
            <p:spPr bwMode="auto">
              <a:xfrm>
                <a:off x="3021" y="3047"/>
                <a:ext cx="3" cy="26"/>
              </a:xfrm>
              <a:custGeom>
                <a:avLst/>
                <a:gdLst>
                  <a:gd name="T0" fmla="*/ 0 w 3"/>
                  <a:gd name="T1" fmla="*/ 0 h 26"/>
                  <a:gd name="T2" fmla="*/ 0 w 3"/>
                  <a:gd name="T3" fmla="*/ 3 h 26"/>
                  <a:gd name="T4" fmla="*/ 2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2"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18" name="Line 2737"/>
              <p:cNvSpPr>
                <a:spLocks noChangeShapeType="1"/>
              </p:cNvSpPr>
              <p:nvPr/>
            </p:nvSpPr>
            <p:spPr bwMode="auto">
              <a:xfrm>
                <a:off x="3024" y="307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19" name="Line 2738"/>
              <p:cNvSpPr>
                <a:spLocks noChangeShapeType="1"/>
              </p:cNvSpPr>
              <p:nvPr/>
            </p:nvSpPr>
            <p:spPr bwMode="auto">
              <a:xfrm>
                <a:off x="3027" y="3100"/>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20" name="Freeform 2739"/>
              <p:cNvSpPr>
                <a:spLocks/>
              </p:cNvSpPr>
              <p:nvPr/>
            </p:nvSpPr>
            <p:spPr bwMode="auto">
              <a:xfrm>
                <a:off x="3030" y="3130"/>
                <a:ext cx="4" cy="33"/>
              </a:xfrm>
              <a:custGeom>
                <a:avLst/>
                <a:gdLst>
                  <a:gd name="T0" fmla="*/ 0 w 4"/>
                  <a:gd name="T1" fmla="*/ 0 h 33"/>
                  <a:gd name="T2" fmla="*/ 1 w 4"/>
                  <a:gd name="T3" fmla="*/ 10 h 33"/>
                  <a:gd name="T4" fmla="*/ 1 w 4"/>
                  <a:gd name="T5" fmla="*/ 20 h 33"/>
                  <a:gd name="T6" fmla="*/ 3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1" name="Freeform 2740"/>
              <p:cNvSpPr>
                <a:spLocks/>
              </p:cNvSpPr>
              <p:nvPr/>
            </p:nvSpPr>
            <p:spPr bwMode="auto">
              <a:xfrm>
                <a:off x="3034" y="3133"/>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2" name="Line 2741"/>
              <p:cNvSpPr>
                <a:spLocks noChangeShapeType="1"/>
              </p:cNvSpPr>
              <p:nvPr/>
            </p:nvSpPr>
            <p:spPr bwMode="auto">
              <a:xfrm flipV="1">
                <a:off x="3037"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23" name="Freeform 2742"/>
              <p:cNvSpPr>
                <a:spLocks/>
              </p:cNvSpPr>
              <p:nvPr/>
            </p:nvSpPr>
            <p:spPr bwMode="auto">
              <a:xfrm>
                <a:off x="3040" y="3080"/>
                <a:ext cx="3" cy="26"/>
              </a:xfrm>
              <a:custGeom>
                <a:avLst/>
                <a:gdLst>
                  <a:gd name="T0" fmla="*/ 0 w 3"/>
                  <a:gd name="T1" fmla="*/ 26 h 26"/>
                  <a:gd name="T2" fmla="*/ 1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4" name="Freeform 2743"/>
              <p:cNvSpPr>
                <a:spLocks/>
              </p:cNvSpPr>
              <p:nvPr/>
            </p:nvSpPr>
            <p:spPr bwMode="auto">
              <a:xfrm>
                <a:off x="3043" y="3040"/>
                <a:ext cx="3" cy="40"/>
              </a:xfrm>
              <a:custGeom>
                <a:avLst/>
                <a:gdLst>
                  <a:gd name="T0" fmla="*/ 0 w 3"/>
                  <a:gd name="T1" fmla="*/ 40 h 40"/>
                  <a:gd name="T2" fmla="*/ 0 w 3"/>
                  <a:gd name="T3" fmla="*/ 30 h 40"/>
                  <a:gd name="T4" fmla="*/ 1 w 3"/>
                  <a:gd name="T5" fmla="*/ 17 h 40"/>
                  <a:gd name="T6" fmla="*/ 3 w 3"/>
                  <a:gd name="T7" fmla="*/ 4 h 40"/>
                  <a:gd name="T8" fmla="*/ 3 w 3"/>
                  <a:gd name="T9" fmla="*/ 0 h 40"/>
                  <a:gd name="T10" fmla="*/ 3 w 3"/>
                  <a:gd name="T11" fmla="*/ 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40"/>
                    </a:moveTo>
                    <a:lnTo>
                      <a:pt x="0" y="30"/>
                    </a:lnTo>
                    <a:lnTo>
                      <a:pt x="1" y="1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5" name="Freeform 2744"/>
              <p:cNvSpPr>
                <a:spLocks/>
              </p:cNvSpPr>
              <p:nvPr/>
            </p:nvSpPr>
            <p:spPr bwMode="auto">
              <a:xfrm>
                <a:off x="3046" y="3040"/>
                <a:ext cx="3" cy="40"/>
              </a:xfrm>
              <a:custGeom>
                <a:avLst/>
                <a:gdLst>
                  <a:gd name="T0" fmla="*/ 0 w 3"/>
                  <a:gd name="T1" fmla="*/ 0 h 40"/>
                  <a:gd name="T2" fmla="*/ 0 w 3"/>
                  <a:gd name="T3" fmla="*/ 4 h 40"/>
                  <a:gd name="T4" fmla="*/ 1 w 3"/>
                  <a:gd name="T5" fmla="*/ 14 h 40"/>
                  <a:gd name="T6" fmla="*/ 3 w 3"/>
                  <a:gd name="T7" fmla="*/ 27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4"/>
                    </a:lnTo>
                    <a:lnTo>
                      <a:pt x="1" y="14"/>
                    </a:lnTo>
                    <a:lnTo>
                      <a:pt x="3" y="27"/>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6" name="Freeform 2745"/>
              <p:cNvSpPr>
                <a:spLocks/>
              </p:cNvSpPr>
              <p:nvPr/>
            </p:nvSpPr>
            <p:spPr bwMode="auto">
              <a:xfrm>
                <a:off x="3049" y="3080"/>
                <a:ext cx="2" cy="60"/>
              </a:xfrm>
              <a:custGeom>
                <a:avLst/>
                <a:gdLst>
                  <a:gd name="T0" fmla="*/ 0 w 2"/>
                  <a:gd name="T1" fmla="*/ 0 h 60"/>
                  <a:gd name="T2" fmla="*/ 0 w 2"/>
                  <a:gd name="T3" fmla="*/ 17 h 60"/>
                  <a:gd name="T4" fmla="*/ 1 w 2"/>
                  <a:gd name="T5" fmla="*/ 33 h 60"/>
                  <a:gd name="T6" fmla="*/ 1 w 2"/>
                  <a:gd name="T7" fmla="*/ 50 h 60"/>
                  <a:gd name="T8" fmla="*/ 2 w 2"/>
                  <a:gd name="T9" fmla="*/ 60 h 60"/>
                  <a:gd name="T10" fmla="*/ 0 60000 65536"/>
                  <a:gd name="T11" fmla="*/ 0 60000 65536"/>
                  <a:gd name="T12" fmla="*/ 0 60000 65536"/>
                  <a:gd name="T13" fmla="*/ 0 60000 65536"/>
                  <a:gd name="T14" fmla="*/ 0 60000 65536"/>
                  <a:gd name="T15" fmla="*/ 0 w 2"/>
                  <a:gd name="T16" fmla="*/ 0 h 60"/>
                  <a:gd name="T17" fmla="*/ 2 w 2"/>
                  <a:gd name="T18" fmla="*/ 60 h 60"/>
                </a:gdLst>
                <a:ahLst/>
                <a:cxnLst>
                  <a:cxn ang="T10">
                    <a:pos x="T0" y="T1"/>
                  </a:cxn>
                  <a:cxn ang="T11">
                    <a:pos x="T2" y="T3"/>
                  </a:cxn>
                  <a:cxn ang="T12">
                    <a:pos x="T4" y="T5"/>
                  </a:cxn>
                  <a:cxn ang="T13">
                    <a:pos x="T6" y="T7"/>
                  </a:cxn>
                  <a:cxn ang="T14">
                    <a:pos x="T8" y="T9"/>
                  </a:cxn>
                </a:cxnLst>
                <a:rect l="T15" t="T16" r="T17" b="T18"/>
                <a:pathLst>
                  <a:path w="2" h="60">
                    <a:moveTo>
                      <a:pt x="0" y="0"/>
                    </a:moveTo>
                    <a:lnTo>
                      <a:pt x="0" y="17"/>
                    </a:lnTo>
                    <a:lnTo>
                      <a:pt x="1" y="33"/>
                    </a:lnTo>
                    <a:lnTo>
                      <a:pt x="1" y="50"/>
                    </a:lnTo>
                    <a:lnTo>
                      <a:pt x="2"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7" name="Freeform 2746"/>
              <p:cNvSpPr>
                <a:spLocks/>
              </p:cNvSpPr>
              <p:nvPr/>
            </p:nvSpPr>
            <p:spPr bwMode="auto">
              <a:xfrm>
                <a:off x="3051" y="3133"/>
                <a:ext cx="5" cy="7"/>
              </a:xfrm>
              <a:custGeom>
                <a:avLst/>
                <a:gdLst>
                  <a:gd name="T0" fmla="*/ 0 w 5"/>
                  <a:gd name="T1" fmla="*/ 7 h 7"/>
                  <a:gd name="T2" fmla="*/ 2 w 5"/>
                  <a:gd name="T3" fmla="*/ 7 h 7"/>
                  <a:gd name="T4" fmla="*/ 2 w 5"/>
                  <a:gd name="T5" fmla="*/ 3 h 7"/>
                  <a:gd name="T6" fmla="*/ 3 w 5"/>
                  <a:gd name="T7" fmla="*/ 0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7"/>
                    </a:moveTo>
                    <a:lnTo>
                      <a:pt x="2" y="7"/>
                    </a:lnTo>
                    <a:lnTo>
                      <a:pt x="2" y="3"/>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8" name="Freeform 2747"/>
              <p:cNvSpPr>
                <a:spLocks/>
              </p:cNvSpPr>
              <p:nvPr/>
            </p:nvSpPr>
            <p:spPr bwMode="auto">
              <a:xfrm>
                <a:off x="3056" y="3133"/>
                <a:ext cx="3" cy="30"/>
              </a:xfrm>
              <a:custGeom>
                <a:avLst/>
                <a:gdLst>
                  <a:gd name="T0" fmla="*/ 0 w 3"/>
                  <a:gd name="T1" fmla="*/ 0 h 30"/>
                  <a:gd name="T2" fmla="*/ 1 w 3"/>
                  <a:gd name="T3" fmla="*/ 7 h 30"/>
                  <a:gd name="T4" fmla="*/ 1 w 3"/>
                  <a:gd name="T5" fmla="*/ 17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7"/>
                    </a:lnTo>
                    <a:lnTo>
                      <a:pt x="1" y="17"/>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29" name="Freeform 2748"/>
              <p:cNvSpPr>
                <a:spLocks/>
              </p:cNvSpPr>
              <p:nvPr/>
            </p:nvSpPr>
            <p:spPr bwMode="auto">
              <a:xfrm>
                <a:off x="3059" y="3140"/>
                <a:ext cx="2" cy="23"/>
              </a:xfrm>
              <a:custGeom>
                <a:avLst/>
                <a:gdLst>
                  <a:gd name="T0" fmla="*/ 0 w 2"/>
                  <a:gd name="T1" fmla="*/ 23 h 23"/>
                  <a:gd name="T2" fmla="*/ 0 w 2"/>
                  <a:gd name="T3" fmla="*/ 19 h 23"/>
                  <a:gd name="T4" fmla="*/ 1 w 2"/>
                  <a:gd name="T5" fmla="*/ 16 h 23"/>
                  <a:gd name="T6" fmla="*/ 2 w 2"/>
                  <a:gd name="T7" fmla="*/ 6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19"/>
                    </a:lnTo>
                    <a:lnTo>
                      <a:pt x="1" y="16"/>
                    </a:lnTo>
                    <a:lnTo>
                      <a:pt x="2"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0" name="Freeform 2749"/>
              <p:cNvSpPr>
                <a:spLocks/>
              </p:cNvSpPr>
              <p:nvPr/>
            </p:nvSpPr>
            <p:spPr bwMode="auto">
              <a:xfrm>
                <a:off x="3061" y="3113"/>
                <a:ext cx="3" cy="27"/>
              </a:xfrm>
              <a:custGeom>
                <a:avLst/>
                <a:gdLst>
                  <a:gd name="T0" fmla="*/ 0 w 3"/>
                  <a:gd name="T1" fmla="*/ 27 h 27"/>
                  <a:gd name="T2" fmla="*/ 2 w 3"/>
                  <a:gd name="T3" fmla="*/ 13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1" name="Freeform 2750"/>
              <p:cNvSpPr>
                <a:spLocks/>
              </p:cNvSpPr>
              <p:nvPr/>
            </p:nvSpPr>
            <p:spPr bwMode="auto">
              <a:xfrm>
                <a:off x="3064" y="3097"/>
                <a:ext cx="3" cy="16"/>
              </a:xfrm>
              <a:custGeom>
                <a:avLst/>
                <a:gdLst>
                  <a:gd name="T0" fmla="*/ 0 w 3"/>
                  <a:gd name="T1" fmla="*/ 16 h 16"/>
                  <a:gd name="T2" fmla="*/ 2 w 3"/>
                  <a:gd name="T3" fmla="*/ 9 h 16"/>
                  <a:gd name="T4" fmla="*/ 3 w 3"/>
                  <a:gd name="T5" fmla="*/ 0 h 16"/>
                  <a:gd name="T6" fmla="*/ 0 60000 65536"/>
                  <a:gd name="T7" fmla="*/ 0 60000 65536"/>
                  <a:gd name="T8" fmla="*/ 0 60000 65536"/>
                  <a:gd name="T9" fmla="*/ 0 w 3"/>
                  <a:gd name="T10" fmla="*/ 0 h 16"/>
                  <a:gd name="T11" fmla="*/ 3 w 3"/>
                  <a:gd name="T12" fmla="*/ 16 h 16"/>
                </a:gdLst>
                <a:ahLst/>
                <a:cxnLst>
                  <a:cxn ang="T6">
                    <a:pos x="T0" y="T1"/>
                  </a:cxn>
                  <a:cxn ang="T7">
                    <a:pos x="T2" y="T3"/>
                  </a:cxn>
                  <a:cxn ang="T8">
                    <a:pos x="T4" y="T5"/>
                  </a:cxn>
                </a:cxnLst>
                <a:rect l="T9" t="T10" r="T11" b="T12"/>
                <a:pathLst>
                  <a:path w="3" h="16">
                    <a:moveTo>
                      <a:pt x="0" y="16"/>
                    </a:moveTo>
                    <a:lnTo>
                      <a:pt x="2" y="9"/>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2" name="Freeform 2751"/>
              <p:cNvSpPr>
                <a:spLocks/>
              </p:cNvSpPr>
              <p:nvPr/>
            </p:nvSpPr>
            <p:spPr bwMode="auto">
              <a:xfrm>
                <a:off x="3067" y="3024"/>
                <a:ext cx="3" cy="73"/>
              </a:xfrm>
              <a:custGeom>
                <a:avLst/>
                <a:gdLst>
                  <a:gd name="T0" fmla="*/ 0 w 3"/>
                  <a:gd name="T1" fmla="*/ 73 h 73"/>
                  <a:gd name="T2" fmla="*/ 0 w 3"/>
                  <a:gd name="T3" fmla="*/ 66 h 73"/>
                  <a:gd name="T4" fmla="*/ 0 w 3"/>
                  <a:gd name="T5" fmla="*/ 56 h 73"/>
                  <a:gd name="T6" fmla="*/ 2 w 3"/>
                  <a:gd name="T7" fmla="*/ 33 h 73"/>
                  <a:gd name="T8" fmla="*/ 3 w 3"/>
                  <a:gd name="T9" fmla="*/ 13 h 73"/>
                  <a:gd name="T10" fmla="*/ 3 w 3"/>
                  <a:gd name="T11" fmla="*/ 3 h 73"/>
                  <a:gd name="T12" fmla="*/ 3 w 3"/>
                  <a:gd name="T13" fmla="*/ 0 h 73"/>
                  <a:gd name="T14" fmla="*/ 0 60000 65536"/>
                  <a:gd name="T15" fmla="*/ 0 60000 65536"/>
                  <a:gd name="T16" fmla="*/ 0 60000 65536"/>
                  <a:gd name="T17" fmla="*/ 0 60000 65536"/>
                  <a:gd name="T18" fmla="*/ 0 60000 65536"/>
                  <a:gd name="T19" fmla="*/ 0 60000 65536"/>
                  <a:gd name="T20" fmla="*/ 0 60000 65536"/>
                  <a:gd name="T21" fmla="*/ 0 w 3"/>
                  <a:gd name="T22" fmla="*/ 0 h 73"/>
                  <a:gd name="T23" fmla="*/ 3 w 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3">
                    <a:moveTo>
                      <a:pt x="0" y="73"/>
                    </a:moveTo>
                    <a:lnTo>
                      <a:pt x="0" y="66"/>
                    </a:lnTo>
                    <a:lnTo>
                      <a:pt x="0" y="56"/>
                    </a:lnTo>
                    <a:lnTo>
                      <a:pt x="2" y="33"/>
                    </a:lnTo>
                    <a:lnTo>
                      <a:pt x="3"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3" name="Freeform 2752"/>
              <p:cNvSpPr>
                <a:spLocks/>
              </p:cNvSpPr>
              <p:nvPr/>
            </p:nvSpPr>
            <p:spPr bwMode="auto">
              <a:xfrm>
                <a:off x="3070" y="3024"/>
                <a:ext cx="3" cy="23"/>
              </a:xfrm>
              <a:custGeom>
                <a:avLst/>
                <a:gdLst>
                  <a:gd name="T0" fmla="*/ 0 w 3"/>
                  <a:gd name="T1" fmla="*/ 0 h 23"/>
                  <a:gd name="T2" fmla="*/ 0 w 3"/>
                  <a:gd name="T3" fmla="*/ 0 h 23"/>
                  <a:gd name="T4" fmla="*/ 1 w 3"/>
                  <a:gd name="T5" fmla="*/ 6 h 23"/>
                  <a:gd name="T6" fmla="*/ 3 w 3"/>
                  <a:gd name="T7" fmla="*/ 13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0"/>
                    </a:lnTo>
                    <a:lnTo>
                      <a:pt x="1" y="6"/>
                    </a:lnTo>
                    <a:lnTo>
                      <a:pt x="3" y="13"/>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4" name="Freeform 2753"/>
              <p:cNvSpPr>
                <a:spLocks/>
              </p:cNvSpPr>
              <p:nvPr/>
            </p:nvSpPr>
            <p:spPr bwMode="auto">
              <a:xfrm>
                <a:off x="3073" y="3047"/>
                <a:ext cx="3" cy="86"/>
              </a:xfrm>
              <a:custGeom>
                <a:avLst/>
                <a:gdLst>
                  <a:gd name="T0" fmla="*/ 0 w 3"/>
                  <a:gd name="T1" fmla="*/ 0 h 86"/>
                  <a:gd name="T2" fmla="*/ 0 w 3"/>
                  <a:gd name="T3" fmla="*/ 10 h 86"/>
                  <a:gd name="T4" fmla="*/ 0 w 3"/>
                  <a:gd name="T5" fmla="*/ 20 h 86"/>
                  <a:gd name="T6" fmla="*/ 1 w 3"/>
                  <a:gd name="T7" fmla="*/ 50 h 86"/>
                  <a:gd name="T8" fmla="*/ 1 w 3"/>
                  <a:gd name="T9" fmla="*/ 63 h 86"/>
                  <a:gd name="T10" fmla="*/ 1 w 3"/>
                  <a:gd name="T11" fmla="*/ 76 h 86"/>
                  <a:gd name="T12" fmla="*/ 3 w 3"/>
                  <a:gd name="T13" fmla="*/ 83 h 86"/>
                  <a:gd name="T14" fmla="*/ 3 w 3"/>
                  <a:gd name="T15" fmla="*/ 86 h 8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6"/>
                  <a:gd name="T26" fmla="*/ 3 w 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6">
                    <a:moveTo>
                      <a:pt x="0" y="0"/>
                    </a:moveTo>
                    <a:lnTo>
                      <a:pt x="0" y="10"/>
                    </a:lnTo>
                    <a:lnTo>
                      <a:pt x="0" y="20"/>
                    </a:lnTo>
                    <a:lnTo>
                      <a:pt x="1" y="50"/>
                    </a:lnTo>
                    <a:lnTo>
                      <a:pt x="1" y="63"/>
                    </a:lnTo>
                    <a:lnTo>
                      <a:pt x="1" y="76"/>
                    </a:lnTo>
                    <a:lnTo>
                      <a:pt x="3" y="83"/>
                    </a:lnTo>
                    <a:lnTo>
                      <a:pt x="3" y="8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5" name="Freeform 2754"/>
              <p:cNvSpPr>
                <a:spLocks/>
              </p:cNvSpPr>
              <p:nvPr/>
            </p:nvSpPr>
            <p:spPr bwMode="auto">
              <a:xfrm>
                <a:off x="3076" y="3040"/>
                <a:ext cx="4" cy="93"/>
              </a:xfrm>
              <a:custGeom>
                <a:avLst/>
                <a:gdLst>
                  <a:gd name="T0" fmla="*/ 0 w 4"/>
                  <a:gd name="T1" fmla="*/ 93 h 93"/>
                  <a:gd name="T2" fmla="*/ 0 w 4"/>
                  <a:gd name="T3" fmla="*/ 90 h 93"/>
                  <a:gd name="T4" fmla="*/ 1 w 4"/>
                  <a:gd name="T5" fmla="*/ 76 h 93"/>
                  <a:gd name="T6" fmla="*/ 1 w 4"/>
                  <a:gd name="T7" fmla="*/ 63 h 93"/>
                  <a:gd name="T8" fmla="*/ 1 w 4"/>
                  <a:gd name="T9" fmla="*/ 47 h 93"/>
                  <a:gd name="T10" fmla="*/ 2 w 4"/>
                  <a:gd name="T11" fmla="*/ 30 h 93"/>
                  <a:gd name="T12" fmla="*/ 2 w 4"/>
                  <a:gd name="T13" fmla="*/ 14 h 93"/>
                  <a:gd name="T14" fmla="*/ 4 w 4"/>
                  <a:gd name="T15" fmla="*/ 4 h 93"/>
                  <a:gd name="T16" fmla="*/ 4 w 4"/>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3"/>
                  <a:gd name="T29" fmla="*/ 4 w 4"/>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3">
                    <a:moveTo>
                      <a:pt x="0" y="93"/>
                    </a:moveTo>
                    <a:lnTo>
                      <a:pt x="0" y="90"/>
                    </a:lnTo>
                    <a:lnTo>
                      <a:pt x="1" y="76"/>
                    </a:lnTo>
                    <a:lnTo>
                      <a:pt x="1" y="63"/>
                    </a:lnTo>
                    <a:lnTo>
                      <a:pt x="1" y="47"/>
                    </a:lnTo>
                    <a:lnTo>
                      <a:pt x="2" y="30"/>
                    </a:lnTo>
                    <a:lnTo>
                      <a:pt x="2" y="14"/>
                    </a:lnTo>
                    <a:lnTo>
                      <a:pt x="4"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6" name="Freeform 2755"/>
              <p:cNvSpPr>
                <a:spLocks/>
              </p:cNvSpPr>
              <p:nvPr/>
            </p:nvSpPr>
            <p:spPr bwMode="auto">
              <a:xfrm>
                <a:off x="3080" y="3040"/>
                <a:ext cx="3" cy="93"/>
              </a:xfrm>
              <a:custGeom>
                <a:avLst/>
                <a:gdLst>
                  <a:gd name="T0" fmla="*/ 0 w 3"/>
                  <a:gd name="T1" fmla="*/ 0 h 93"/>
                  <a:gd name="T2" fmla="*/ 0 w 3"/>
                  <a:gd name="T3" fmla="*/ 4 h 93"/>
                  <a:gd name="T4" fmla="*/ 1 w 3"/>
                  <a:gd name="T5" fmla="*/ 14 h 93"/>
                  <a:gd name="T6" fmla="*/ 1 w 3"/>
                  <a:gd name="T7" fmla="*/ 27 h 93"/>
                  <a:gd name="T8" fmla="*/ 1 w 3"/>
                  <a:gd name="T9" fmla="*/ 40 h 93"/>
                  <a:gd name="T10" fmla="*/ 1 w 3"/>
                  <a:gd name="T11" fmla="*/ 57 h 93"/>
                  <a:gd name="T12" fmla="*/ 3 w 3"/>
                  <a:gd name="T13" fmla="*/ 73 h 93"/>
                  <a:gd name="T14" fmla="*/ 3 w 3"/>
                  <a:gd name="T15" fmla="*/ 83 h 93"/>
                  <a:gd name="T16" fmla="*/ 3 w 3"/>
                  <a:gd name="T17" fmla="*/ 93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3"/>
                  <a:gd name="T29" fmla="*/ 3 w 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3">
                    <a:moveTo>
                      <a:pt x="0" y="0"/>
                    </a:moveTo>
                    <a:lnTo>
                      <a:pt x="0" y="4"/>
                    </a:lnTo>
                    <a:lnTo>
                      <a:pt x="1" y="14"/>
                    </a:lnTo>
                    <a:lnTo>
                      <a:pt x="1" y="27"/>
                    </a:lnTo>
                    <a:lnTo>
                      <a:pt x="1" y="40"/>
                    </a:lnTo>
                    <a:lnTo>
                      <a:pt x="1" y="57"/>
                    </a:lnTo>
                    <a:lnTo>
                      <a:pt x="3" y="73"/>
                    </a:lnTo>
                    <a:lnTo>
                      <a:pt x="3" y="83"/>
                    </a:lnTo>
                    <a:lnTo>
                      <a:pt x="3" y="9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7" name="Freeform 2756"/>
              <p:cNvSpPr>
                <a:spLocks/>
              </p:cNvSpPr>
              <p:nvPr/>
            </p:nvSpPr>
            <p:spPr bwMode="auto">
              <a:xfrm>
                <a:off x="3083" y="3133"/>
                <a:ext cx="3" cy="3"/>
              </a:xfrm>
              <a:custGeom>
                <a:avLst/>
                <a:gdLst>
                  <a:gd name="T0" fmla="*/ 0 w 3"/>
                  <a:gd name="T1" fmla="*/ 0 h 3"/>
                  <a:gd name="T2" fmla="*/ 1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1"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8" name="Freeform 2757"/>
              <p:cNvSpPr>
                <a:spLocks/>
              </p:cNvSpPr>
              <p:nvPr/>
            </p:nvSpPr>
            <p:spPr bwMode="auto">
              <a:xfrm>
                <a:off x="3086" y="3050"/>
                <a:ext cx="2" cy="83"/>
              </a:xfrm>
              <a:custGeom>
                <a:avLst/>
                <a:gdLst>
                  <a:gd name="T0" fmla="*/ 0 w 2"/>
                  <a:gd name="T1" fmla="*/ 83 h 83"/>
                  <a:gd name="T2" fmla="*/ 0 w 2"/>
                  <a:gd name="T3" fmla="*/ 76 h 83"/>
                  <a:gd name="T4" fmla="*/ 0 w 2"/>
                  <a:gd name="T5" fmla="*/ 66 h 83"/>
                  <a:gd name="T6" fmla="*/ 1 w 2"/>
                  <a:gd name="T7" fmla="*/ 40 h 83"/>
                  <a:gd name="T8" fmla="*/ 1 w 2"/>
                  <a:gd name="T9" fmla="*/ 27 h 83"/>
                  <a:gd name="T10" fmla="*/ 2 w 2"/>
                  <a:gd name="T11" fmla="*/ 13 h 83"/>
                  <a:gd name="T12" fmla="*/ 2 w 2"/>
                  <a:gd name="T13" fmla="*/ 7 h 83"/>
                  <a:gd name="T14" fmla="*/ 2 w 2"/>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83"/>
                  <a:gd name="T26" fmla="*/ 2 w 2"/>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83">
                    <a:moveTo>
                      <a:pt x="0" y="83"/>
                    </a:moveTo>
                    <a:lnTo>
                      <a:pt x="0" y="76"/>
                    </a:lnTo>
                    <a:lnTo>
                      <a:pt x="0" y="66"/>
                    </a:lnTo>
                    <a:lnTo>
                      <a:pt x="1" y="40"/>
                    </a:lnTo>
                    <a:lnTo>
                      <a:pt x="1" y="27"/>
                    </a:lnTo>
                    <a:lnTo>
                      <a:pt x="2" y="13"/>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39" name="Freeform 2758"/>
              <p:cNvSpPr>
                <a:spLocks/>
              </p:cNvSpPr>
              <p:nvPr/>
            </p:nvSpPr>
            <p:spPr bwMode="auto">
              <a:xfrm>
                <a:off x="3088" y="3050"/>
                <a:ext cx="3" cy="30"/>
              </a:xfrm>
              <a:custGeom>
                <a:avLst/>
                <a:gdLst>
                  <a:gd name="T0" fmla="*/ 0 w 3"/>
                  <a:gd name="T1" fmla="*/ 0 h 30"/>
                  <a:gd name="T2" fmla="*/ 0 w 3"/>
                  <a:gd name="T3" fmla="*/ 0 h 30"/>
                  <a:gd name="T4" fmla="*/ 0 w 3"/>
                  <a:gd name="T5" fmla="*/ 0 h 30"/>
                  <a:gd name="T6" fmla="*/ 2 w 3"/>
                  <a:gd name="T7" fmla="*/ 7 h 30"/>
                  <a:gd name="T8" fmla="*/ 2 w 3"/>
                  <a:gd name="T9" fmla="*/ 13 h 30"/>
                  <a:gd name="T10" fmla="*/ 3 w 3"/>
                  <a:gd name="T11" fmla="*/ 27 h 30"/>
                  <a:gd name="T12" fmla="*/ 3 w 3"/>
                  <a:gd name="T13" fmla="*/ 30 h 30"/>
                  <a:gd name="T14" fmla="*/ 3 w 3"/>
                  <a:gd name="T15" fmla="*/ 30 h 3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0"/>
                  <a:gd name="T26" fmla="*/ 3 w 3"/>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0">
                    <a:moveTo>
                      <a:pt x="0" y="0"/>
                    </a:moveTo>
                    <a:lnTo>
                      <a:pt x="0" y="0"/>
                    </a:lnTo>
                    <a:lnTo>
                      <a:pt x="2" y="7"/>
                    </a:lnTo>
                    <a:lnTo>
                      <a:pt x="2" y="13"/>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0" name="Freeform 2759"/>
              <p:cNvSpPr>
                <a:spLocks/>
              </p:cNvSpPr>
              <p:nvPr/>
            </p:nvSpPr>
            <p:spPr bwMode="auto">
              <a:xfrm>
                <a:off x="3091" y="3024"/>
                <a:ext cx="3" cy="56"/>
              </a:xfrm>
              <a:custGeom>
                <a:avLst/>
                <a:gdLst>
                  <a:gd name="T0" fmla="*/ 0 w 3"/>
                  <a:gd name="T1" fmla="*/ 56 h 56"/>
                  <a:gd name="T2" fmla="*/ 0 w 3"/>
                  <a:gd name="T3" fmla="*/ 53 h 56"/>
                  <a:gd name="T4" fmla="*/ 0 w 3"/>
                  <a:gd name="T5" fmla="*/ 46 h 56"/>
                  <a:gd name="T6" fmla="*/ 2 w 3"/>
                  <a:gd name="T7" fmla="*/ 30 h 56"/>
                  <a:gd name="T8" fmla="*/ 3 w 3"/>
                  <a:gd name="T9" fmla="*/ 10 h 56"/>
                  <a:gd name="T10" fmla="*/ 3 w 3"/>
                  <a:gd name="T11" fmla="*/ 3 h 56"/>
                  <a:gd name="T12" fmla="*/ 3 w 3"/>
                  <a:gd name="T13" fmla="*/ 0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56"/>
                    </a:moveTo>
                    <a:lnTo>
                      <a:pt x="0" y="53"/>
                    </a:lnTo>
                    <a:lnTo>
                      <a:pt x="0" y="46"/>
                    </a:lnTo>
                    <a:lnTo>
                      <a:pt x="2" y="30"/>
                    </a:lnTo>
                    <a:lnTo>
                      <a:pt x="3"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1" name="Freeform 2760"/>
              <p:cNvSpPr>
                <a:spLocks/>
              </p:cNvSpPr>
              <p:nvPr/>
            </p:nvSpPr>
            <p:spPr bwMode="auto">
              <a:xfrm>
                <a:off x="3094" y="3024"/>
                <a:ext cx="3" cy="26"/>
              </a:xfrm>
              <a:custGeom>
                <a:avLst/>
                <a:gdLst>
                  <a:gd name="T0" fmla="*/ 0 w 3"/>
                  <a:gd name="T1" fmla="*/ 0 h 26"/>
                  <a:gd name="T2" fmla="*/ 0 w 3"/>
                  <a:gd name="T3" fmla="*/ 0 h 26"/>
                  <a:gd name="T4" fmla="*/ 0 w 3"/>
                  <a:gd name="T5" fmla="*/ 0 h 26"/>
                  <a:gd name="T6" fmla="*/ 2 w 3"/>
                  <a:gd name="T7" fmla="*/ 10 h 26"/>
                  <a:gd name="T8" fmla="*/ 2 w 3"/>
                  <a:gd name="T9" fmla="*/ 20 h 26"/>
                  <a:gd name="T10" fmla="*/ 3 w 3"/>
                  <a:gd name="T11" fmla="*/ 26 h 26"/>
                  <a:gd name="T12" fmla="*/ 0 60000 65536"/>
                  <a:gd name="T13" fmla="*/ 0 60000 65536"/>
                  <a:gd name="T14" fmla="*/ 0 60000 65536"/>
                  <a:gd name="T15" fmla="*/ 0 60000 65536"/>
                  <a:gd name="T16" fmla="*/ 0 60000 65536"/>
                  <a:gd name="T17" fmla="*/ 0 60000 65536"/>
                  <a:gd name="T18" fmla="*/ 0 w 3"/>
                  <a:gd name="T19" fmla="*/ 0 h 26"/>
                  <a:gd name="T20" fmla="*/ 3 w 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 h="26">
                    <a:moveTo>
                      <a:pt x="0" y="0"/>
                    </a:moveTo>
                    <a:lnTo>
                      <a:pt x="0" y="0"/>
                    </a:lnTo>
                    <a:lnTo>
                      <a:pt x="2" y="10"/>
                    </a:lnTo>
                    <a:lnTo>
                      <a:pt x="2"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2" name="Freeform 2761"/>
              <p:cNvSpPr>
                <a:spLocks/>
              </p:cNvSpPr>
              <p:nvPr/>
            </p:nvSpPr>
            <p:spPr bwMode="auto">
              <a:xfrm>
                <a:off x="3097" y="3047"/>
                <a:ext cx="4" cy="3"/>
              </a:xfrm>
              <a:custGeom>
                <a:avLst/>
                <a:gdLst>
                  <a:gd name="T0" fmla="*/ 0 w 4"/>
                  <a:gd name="T1" fmla="*/ 3 h 3"/>
                  <a:gd name="T2" fmla="*/ 1 w 4"/>
                  <a:gd name="T3" fmla="*/ 3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1" y="3"/>
                    </a:lnTo>
                    <a:lnTo>
                      <a:pt x="3" y="0"/>
                    </a:lnTo>
                    <a:lnTo>
                      <a:pt x="4"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3" name="Freeform 2762"/>
              <p:cNvSpPr>
                <a:spLocks/>
              </p:cNvSpPr>
              <p:nvPr/>
            </p:nvSpPr>
            <p:spPr bwMode="auto">
              <a:xfrm>
                <a:off x="3101" y="3050"/>
                <a:ext cx="3" cy="83"/>
              </a:xfrm>
              <a:custGeom>
                <a:avLst/>
                <a:gdLst>
                  <a:gd name="T0" fmla="*/ 0 w 3"/>
                  <a:gd name="T1" fmla="*/ 0 h 83"/>
                  <a:gd name="T2" fmla="*/ 0 w 3"/>
                  <a:gd name="T3" fmla="*/ 7 h 83"/>
                  <a:gd name="T4" fmla="*/ 2 w 3"/>
                  <a:gd name="T5" fmla="*/ 17 h 83"/>
                  <a:gd name="T6" fmla="*/ 2 w 3"/>
                  <a:gd name="T7" fmla="*/ 40 h 83"/>
                  <a:gd name="T8" fmla="*/ 3 w 3"/>
                  <a:gd name="T9" fmla="*/ 63 h 83"/>
                  <a:gd name="T10" fmla="*/ 3 w 3"/>
                  <a:gd name="T11" fmla="*/ 73 h 83"/>
                  <a:gd name="T12" fmla="*/ 3 w 3"/>
                  <a:gd name="T13" fmla="*/ 83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0" y="0"/>
                    </a:moveTo>
                    <a:lnTo>
                      <a:pt x="0" y="7"/>
                    </a:lnTo>
                    <a:lnTo>
                      <a:pt x="2" y="17"/>
                    </a:lnTo>
                    <a:lnTo>
                      <a:pt x="2" y="40"/>
                    </a:lnTo>
                    <a:lnTo>
                      <a:pt x="3" y="63"/>
                    </a:lnTo>
                    <a:lnTo>
                      <a:pt x="3" y="73"/>
                    </a:lnTo>
                    <a:lnTo>
                      <a:pt x="3" y="8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4" name="Freeform 2763"/>
              <p:cNvSpPr>
                <a:spLocks/>
              </p:cNvSpPr>
              <p:nvPr/>
            </p:nvSpPr>
            <p:spPr bwMode="auto">
              <a:xfrm>
                <a:off x="3104" y="3133"/>
                <a:ext cx="3" cy="30"/>
              </a:xfrm>
              <a:custGeom>
                <a:avLst/>
                <a:gdLst>
                  <a:gd name="T0" fmla="*/ 0 w 3"/>
                  <a:gd name="T1" fmla="*/ 0 h 30"/>
                  <a:gd name="T2" fmla="*/ 0 w 3"/>
                  <a:gd name="T3" fmla="*/ 10 h 30"/>
                  <a:gd name="T4" fmla="*/ 2 w 3"/>
                  <a:gd name="T5" fmla="*/ 23 h 30"/>
                  <a:gd name="T6" fmla="*/ 3 w 3"/>
                  <a:gd name="T7" fmla="*/ 3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3"/>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5" name="Freeform 2764"/>
              <p:cNvSpPr>
                <a:spLocks/>
              </p:cNvSpPr>
              <p:nvPr/>
            </p:nvSpPr>
            <p:spPr bwMode="auto">
              <a:xfrm>
                <a:off x="3107" y="3106"/>
                <a:ext cx="3" cy="57"/>
              </a:xfrm>
              <a:custGeom>
                <a:avLst/>
                <a:gdLst>
                  <a:gd name="T0" fmla="*/ 0 w 3"/>
                  <a:gd name="T1" fmla="*/ 57 h 57"/>
                  <a:gd name="T2" fmla="*/ 0 w 3"/>
                  <a:gd name="T3" fmla="*/ 53 h 57"/>
                  <a:gd name="T4" fmla="*/ 0 w 3"/>
                  <a:gd name="T5" fmla="*/ 47 h 57"/>
                  <a:gd name="T6" fmla="*/ 1 w 3"/>
                  <a:gd name="T7" fmla="*/ 34 h 57"/>
                  <a:gd name="T8" fmla="*/ 3 w 3"/>
                  <a:gd name="T9" fmla="*/ 14 h 57"/>
                  <a:gd name="T10" fmla="*/ 3 w 3"/>
                  <a:gd name="T11" fmla="*/ 0 h 57"/>
                  <a:gd name="T12" fmla="*/ 0 60000 65536"/>
                  <a:gd name="T13" fmla="*/ 0 60000 65536"/>
                  <a:gd name="T14" fmla="*/ 0 60000 65536"/>
                  <a:gd name="T15" fmla="*/ 0 60000 65536"/>
                  <a:gd name="T16" fmla="*/ 0 60000 65536"/>
                  <a:gd name="T17" fmla="*/ 0 60000 65536"/>
                  <a:gd name="T18" fmla="*/ 0 w 3"/>
                  <a:gd name="T19" fmla="*/ 0 h 57"/>
                  <a:gd name="T20" fmla="*/ 3 w 3"/>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3" h="57">
                    <a:moveTo>
                      <a:pt x="0" y="57"/>
                    </a:moveTo>
                    <a:lnTo>
                      <a:pt x="0" y="53"/>
                    </a:lnTo>
                    <a:lnTo>
                      <a:pt x="0" y="47"/>
                    </a:lnTo>
                    <a:lnTo>
                      <a:pt x="1" y="34"/>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6" name="Freeform 2765"/>
              <p:cNvSpPr>
                <a:spLocks/>
              </p:cNvSpPr>
              <p:nvPr/>
            </p:nvSpPr>
            <p:spPr bwMode="auto">
              <a:xfrm>
                <a:off x="3110" y="3080"/>
                <a:ext cx="3" cy="26"/>
              </a:xfrm>
              <a:custGeom>
                <a:avLst/>
                <a:gdLst>
                  <a:gd name="T0" fmla="*/ 0 w 3"/>
                  <a:gd name="T1" fmla="*/ 26 h 26"/>
                  <a:gd name="T2" fmla="*/ 0 w 3"/>
                  <a:gd name="T3" fmla="*/ 17 h 26"/>
                  <a:gd name="T4" fmla="*/ 1 w 3"/>
                  <a:gd name="T5" fmla="*/ 13 h 26"/>
                  <a:gd name="T6" fmla="*/ 3 w 3"/>
                  <a:gd name="T7" fmla="*/ 0 h 26"/>
                  <a:gd name="T8" fmla="*/ 0 60000 65536"/>
                  <a:gd name="T9" fmla="*/ 0 60000 65536"/>
                  <a:gd name="T10" fmla="*/ 0 60000 65536"/>
                  <a:gd name="T11" fmla="*/ 0 60000 65536"/>
                  <a:gd name="T12" fmla="*/ 0 w 3"/>
                  <a:gd name="T13" fmla="*/ 0 h 26"/>
                  <a:gd name="T14" fmla="*/ 3 w 3"/>
                  <a:gd name="T15" fmla="*/ 26 h 26"/>
                </a:gdLst>
                <a:ahLst/>
                <a:cxnLst>
                  <a:cxn ang="T8">
                    <a:pos x="T0" y="T1"/>
                  </a:cxn>
                  <a:cxn ang="T9">
                    <a:pos x="T2" y="T3"/>
                  </a:cxn>
                  <a:cxn ang="T10">
                    <a:pos x="T4" y="T5"/>
                  </a:cxn>
                  <a:cxn ang="T11">
                    <a:pos x="T6" y="T7"/>
                  </a:cxn>
                </a:cxnLst>
                <a:rect l="T12" t="T13" r="T14" b="T15"/>
                <a:pathLst>
                  <a:path w="3" h="26">
                    <a:moveTo>
                      <a:pt x="0" y="26"/>
                    </a:moveTo>
                    <a:lnTo>
                      <a:pt x="0" y="17"/>
                    </a:ln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7" name="Freeform 2766"/>
              <p:cNvSpPr>
                <a:spLocks/>
              </p:cNvSpPr>
              <p:nvPr/>
            </p:nvSpPr>
            <p:spPr bwMode="auto">
              <a:xfrm>
                <a:off x="3113" y="3050"/>
                <a:ext cx="3" cy="30"/>
              </a:xfrm>
              <a:custGeom>
                <a:avLst/>
                <a:gdLst>
                  <a:gd name="T0" fmla="*/ 0 w 3"/>
                  <a:gd name="T1" fmla="*/ 30 h 30"/>
                  <a:gd name="T2" fmla="*/ 1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8" name="Freeform 2767"/>
              <p:cNvSpPr>
                <a:spLocks/>
              </p:cNvSpPr>
              <p:nvPr/>
            </p:nvSpPr>
            <p:spPr bwMode="auto">
              <a:xfrm>
                <a:off x="3116" y="3034"/>
                <a:ext cx="2" cy="16"/>
              </a:xfrm>
              <a:custGeom>
                <a:avLst/>
                <a:gdLst>
                  <a:gd name="T0" fmla="*/ 0 w 2"/>
                  <a:gd name="T1" fmla="*/ 16 h 16"/>
                  <a:gd name="T2" fmla="*/ 1 w 2"/>
                  <a:gd name="T3" fmla="*/ 3 h 16"/>
                  <a:gd name="T4" fmla="*/ 1 w 2"/>
                  <a:gd name="T5" fmla="*/ 0 h 16"/>
                  <a:gd name="T6" fmla="*/ 2 w 2"/>
                  <a:gd name="T7" fmla="*/ 0 h 16"/>
                  <a:gd name="T8" fmla="*/ 0 60000 65536"/>
                  <a:gd name="T9" fmla="*/ 0 60000 65536"/>
                  <a:gd name="T10" fmla="*/ 0 60000 65536"/>
                  <a:gd name="T11" fmla="*/ 0 60000 65536"/>
                  <a:gd name="T12" fmla="*/ 0 w 2"/>
                  <a:gd name="T13" fmla="*/ 0 h 16"/>
                  <a:gd name="T14" fmla="*/ 2 w 2"/>
                  <a:gd name="T15" fmla="*/ 16 h 16"/>
                </a:gdLst>
                <a:ahLst/>
                <a:cxnLst>
                  <a:cxn ang="T8">
                    <a:pos x="T0" y="T1"/>
                  </a:cxn>
                  <a:cxn ang="T9">
                    <a:pos x="T2" y="T3"/>
                  </a:cxn>
                  <a:cxn ang="T10">
                    <a:pos x="T4" y="T5"/>
                  </a:cxn>
                  <a:cxn ang="T11">
                    <a:pos x="T6" y="T7"/>
                  </a:cxn>
                </a:cxnLst>
                <a:rect l="T12" t="T13" r="T14" b="T15"/>
                <a:pathLst>
                  <a:path w="2" h="16">
                    <a:moveTo>
                      <a:pt x="0" y="16"/>
                    </a:moveTo>
                    <a:lnTo>
                      <a:pt x="1" y="3"/>
                    </a:lnTo>
                    <a:lnTo>
                      <a:pt x="1" y="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49" name="Freeform 2768"/>
              <p:cNvSpPr>
                <a:spLocks/>
              </p:cNvSpPr>
              <p:nvPr/>
            </p:nvSpPr>
            <p:spPr bwMode="auto">
              <a:xfrm>
                <a:off x="3118" y="3034"/>
                <a:ext cx="5" cy="46"/>
              </a:xfrm>
              <a:custGeom>
                <a:avLst/>
                <a:gdLst>
                  <a:gd name="T0" fmla="*/ 0 w 5"/>
                  <a:gd name="T1" fmla="*/ 0 h 46"/>
                  <a:gd name="T2" fmla="*/ 2 w 5"/>
                  <a:gd name="T3" fmla="*/ 6 h 46"/>
                  <a:gd name="T4" fmla="*/ 2 w 5"/>
                  <a:gd name="T5" fmla="*/ 20 h 46"/>
                  <a:gd name="T6" fmla="*/ 3 w 5"/>
                  <a:gd name="T7" fmla="*/ 33 h 46"/>
                  <a:gd name="T8" fmla="*/ 5 w 5"/>
                  <a:gd name="T9" fmla="*/ 46 h 46"/>
                  <a:gd name="T10" fmla="*/ 0 60000 65536"/>
                  <a:gd name="T11" fmla="*/ 0 60000 65536"/>
                  <a:gd name="T12" fmla="*/ 0 60000 65536"/>
                  <a:gd name="T13" fmla="*/ 0 60000 65536"/>
                  <a:gd name="T14" fmla="*/ 0 60000 65536"/>
                  <a:gd name="T15" fmla="*/ 0 w 5"/>
                  <a:gd name="T16" fmla="*/ 0 h 46"/>
                  <a:gd name="T17" fmla="*/ 5 w 5"/>
                  <a:gd name="T18" fmla="*/ 46 h 46"/>
                </a:gdLst>
                <a:ahLst/>
                <a:cxnLst>
                  <a:cxn ang="T10">
                    <a:pos x="T0" y="T1"/>
                  </a:cxn>
                  <a:cxn ang="T11">
                    <a:pos x="T2" y="T3"/>
                  </a:cxn>
                  <a:cxn ang="T12">
                    <a:pos x="T4" y="T5"/>
                  </a:cxn>
                  <a:cxn ang="T13">
                    <a:pos x="T6" y="T7"/>
                  </a:cxn>
                  <a:cxn ang="T14">
                    <a:pos x="T8" y="T9"/>
                  </a:cxn>
                </a:cxnLst>
                <a:rect l="T15" t="T16" r="T17" b="T18"/>
                <a:pathLst>
                  <a:path w="5" h="46">
                    <a:moveTo>
                      <a:pt x="0" y="0"/>
                    </a:moveTo>
                    <a:lnTo>
                      <a:pt x="2" y="6"/>
                    </a:lnTo>
                    <a:lnTo>
                      <a:pt x="2" y="20"/>
                    </a:lnTo>
                    <a:lnTo>
                      <a:pt x="3" y="33"/>
                    </a:lnTo>
                    <a:lnTo>
                      <a:pt x="5"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0" name="Freeform 2769"/>
              <p:cNvSpPr>
                <a:spLocks/>
              </p:cNvSpPr>
              <p:nvPr/>
            </p:nvSpPr>
            <p:spPr bwMode="auto">
              <a:xfrm>
                <a:off x="3123" y="3080"/>
                <a:ext cx="3" cy="26"/>
              </a:xfrm>
              <a:custGeom>
                <a:avLst/>
                <a:gdLst>
                  <a:gd name="T0" fmla="*/ 0 w 3"/>
                  <a:gd name="T1" fmla="*/ 0 h 26"/>
                  <a:gd name="T2" fmla="*/ 1 w 3"/>
                  <a:gd name="T3" fmla="*/ 13 h 26"/>
                  <a:gd name="T4" fmla="*/ 3 w 3"/>
                  <a:gd name="T5" fmla="*/ 26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0"/>
                    </a:moveTo>
                    <a:lnTo>
                      <a:pt x="1" y="1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1" name="Freeform 2770"/>
              <p:cNvSpPr>
                <a:spLocks/>
              </p:cNvSpPr>
              <p:nvPr/>
            </p:nvSpPr>
            <p:spPr bwMode="auto">
              <a:xfrm>
                <a:off x="3126" y="3106"/>
                <a:ext cx="2" cy="27"/>
              </a:xfrm>
              <a:custGeom>
                <a:avLst/>
                <a:gdLst>
                  <a:gd name="T0" fmla="*/ 0 w 2"/>
                  <a:gd name="T1" fmla="*/ 0 h 27"/>
                  <a:gd name="T2" fmla="*/ 1 w 2"/>
                  <a:gd name="T3" fmla="*/ 14 h 27"/>
                  <a:gd name="T4" fmla="*/ 2 w 2"/>
                  <a:gd name="T5" fmla="*/ 27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0"/>
                    </a:moveTo>
                    <a:lnTo>
                      <a:pt x="1" y="14"/>
                    </a:lnTo>
                    <a:lnTo>
                      <a:pt x="2"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2" name="Freeform 2771"/>
              <p:cNvSpPr>
                <a:spLocks/>
              </p:cNvSpPr>
              <p:nvPr/>
            </p:nvSpPr>
            <p:spPr bwMode="auto">
              <a:xfrm>
                <a:off x="3128" y="3133"/>
                <a:ext cx="3" cy="36"/>
              </a:xfrm>
              <a:custGeom>
                <a:avLst/>
                <a:gdLst>
                  <a:gd name="T0" fmla="*/ 0 w 3"/>
                  <a:gd name="T1" fmla="*/ 0 h 36"/>
                  <a:gd name="T2" fmla="*/ 0 w 3"/>
                  <a:gd name="T3" fmla="*/ 10 h 36"/>
                  <a:gd name="T4" fmla="*/ 2 w 3"/>
                  <a:gd name="T5" fmla="*/ 23 h 36"/>
                  <a:gd name="T6" fmla="*/ 3 w 3"/>
                  <a:gd name="T7" fmla="*/ 33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0" y="10"/>
                    </a:lnTo>
                    <a:lnTo>
                      <a:pt x="2" y="23"/>
                    </a:lnTo>
                    <a:lnTo>
                      <a:pt x="3" y="33"/>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3" name="Freeform 2772"/>
              <p:cNvSpPr>
                <a:spLocks/>
              </p:cNvSpPr>
              <p:nvPr/>
            </p:nvSpPr>
            <p:spPr bwMode="auto">
              <a:xfrm>
                <a:off x="3131" y="3133"/>
                <a:ext cx="3" cy="36"/>
              </a:xfrm>
              <a:custGeom>
                <a:avLst/>
                <a:gdLst>
                  <a:gd name="T0" fmla="*/ 0 w 3"/>
                  <a:gd name="T1" fmla="*/ 36 h 36"/>
                  <a:gd name="T2" fmla="*/ 0 w 3"/>
                  <a:gd name="T3" fmla="*/ 33 h 36"/>
                  <a:gd name="T4" fmla="*/ 2 w 3"/>
                  <a:gd name="T5" fmla="*/ 23 h 36"/>
                  <a:gd name="T6" fmla="*/ 3 w 3"/>
                  <a:gd name="T7" fmla="*/ 10 h 36"/>
                  <a:gd name="T8" fmla="*/ 3 w 3"/>
                  <a:gd name="T9" fmla="*/ 0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36"/>
                    </a:moveTo>
                    <a:lnTo>
                      <a:pt x="0" y="33"/>
                    </a:lnTo>
                    <a:lnTo>
                      <a:pt x="2"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4" name="Freeform 2773"/>
              <p:cNvSpPr>
                <a:spLocks/>
              </p:cNvSpPr>
              <p:nvPr/>
            </p:nvSpPr>
            <p:spPr bwMode="auto">
              <a:xfrm>
                <a:off x="3134" y="3106"/>
                <a:ext cx="3" cy="27"/>
              </a:xfrm>
              <a:custGeom>
                <a:avLst/>
                <a:gdLst>
                  <a:gd name="T0" fmla="*/ 0 w 3"/>
                  <a:gd name="T1" fmla="*/ 27 h 27"/>
                  <a:gd name="T2" fmla="*/ 2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5" name="Freeform 2774"/>
              <p:cNvSpPr>
                <a:spLocks/>
              </p:cNvSpPr>
              <p:nvPr/>
            </p:nvSpPr>
            <p:spPr bwMode="auto">
              <a:xfrm>
                <a:off x="3137" y="3080"/>
                <a:ext cx="3" cy="26"/>
              </a:xfrm>
              <a:custGeom>
                <a:avLst/>
                <a:gdLst>
                  <a:gd name="T0" fmla="*/ 0 w 3"/>
                  <a:gd name="T1" fmla="*/ 26 h 26"/>
                  <a:gd name="T2" fmla="*/ 1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6" name="Freeform 2775"/>
              <p:cNvSpPr>
                <a:spLocks/>
              </p:cNvSpPr>
              <p:nvPr/>
            </p:nvSpPr>
            <p:spPr bwMode="auto">
              <a:xfrm>
                <a:off x="3140" y="3040"/>
                <a:ext cx="4" cy="40"/>
              </a:xfrm>
              <a:custGeom>
                <a:avLst/>
                <a:gdLst>
                  <a:gd name="T0" fmla="*/ 0 w 4"/>
                  <a:gd name="T1" fmla="*/ 40 h 40"/>
                  <a:gd name="T2" fmla="*/ 1 w 4"/>
                  <a:gd name="T3" fmla="*/ 30 h 40"/>
                  <a:gd name="T4" fmla="*/ 1 w 4"/>
                  <a:gd name="T5" fmla="*/ 17 h 40"/>
                  <a:gd name="T6" fmla="*/ 3 w 4"/>
                  <a:gd name="T7" fmla="*/ 7 h 40"/>
                  <a:gd name="T8" fmla="*/ 4 w 4"/>
                  <a:gd name="T9" fmla="*/ 0 h 40"/>
                  <a:gd name="T10" fmla="*/ 4 w 4"/>
                  <a:gd name="T11" fmla="*/ 0 h 40"/>
                  <a:gd name="T12" fmla="*/ 0 60000 65536"/>
                  <a:gd name="T13" fmla="*/ 0 60000 65536"/>
                  <a:gd name="T14" fmla="*/ 0 60000 65536"/>
                  <a:gd name="T15" fmla="*/ 0 60000 65536"/>
                  <a:gd name="T16" fmla="*/ 0 60000 65536"/>
                  <a:gd name="T17" fmla="*/ 0 60000 65536"/>
                  <a:gd name="T18" fmla="*/ 0 w 4"/>
                  <a:gd name="T19" fmla="*/ 0 h 40"/>
                  <a:gd name="T20" fmla="*/ 4 w 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 h="40">
                    <a:moveTo>
                      <a:pt x="0" y="40"/>
                    </a:moveTo>
                    <a:lnTo>
                      <a:pt x="1" y="30"/>
                    </a:lnTo>
                    <a:lnTo>
                      <a:pt x="1" y="17"/>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7" name="Freeform 2776"/>
              <p:cNvSpPr>
                <a:spLocks/>
              </p:cNvSpPr>
              <p:nvPr/>
            </p:nvSpPr>
            <p:spPr bwMode="auto">
              <a:xfrm>
                <a:off x="3144" y="3040"/>
                <a:ext cx="3" cy="33"/>
              </a:xfrm>
              <a:custGeom>
                <a:avLst/>
                <a:gdLst>
                  <a:gd name="T0" fmla="*/ 0 w 3"/>
                  <a:gd name="T1" fmla="*/ 0 h 33"/>
                  <a:gd name="T2" fmla="*/ 2 w 3"/>
                  <a:gd name="T3" fmla="*/ 4 h 33"/>
                  <a:gd name="T4" fmla="*/ 2 w 3"/>
                  <a:gd name="T5" fmla="*/ 10 h 33"/>
                  <a:gd name="T6" fmla="*/ 3 w 3"/>
                  <a:gd name="T7" fmla="*/ 20 h 33"/>
                  <a:gd name="T8" fmla="*/ 3 w 3"/>
                  <a:gd name="T9" fmla="*/ 33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0"/>
                    </a:moveTo>
                    <a:lnTo>
                      <a:pt x="2" y="4"/>
                    </a:lnTo>
                    <a:lnTo>
                      <a:pt x="2" y="10"/>
                    </a:lnTo>
                    <a:lnTo>
                      <a:pt x="3" y="20"/>
                    </a:lnTo>
                    <a:lnTo>
                      <a:pt x="3"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8" name="Freeform 2777"/>
              <p:cNvSpPr>
                <a:spLocks/>
              </p:cNvSpPr>
              <p:nvPr/>
            </p:nvSpPr>
            <p:spPr bwMode="auto">
              <a:xfrm>
                <a:off x="3147" y="3073"/>
                <a:ext cx="3" cy="67"/>
              </a:xfrm>
              <a:custGeom>
                <a:avLst/>
                <a:gdLst>
                  <a:gd name="T0" fmla="*/ 0 w 3"/>
                  <a:gd name="T1" fmla="*/ 0 h 67"/>
                  <a:gd name="T2" fmla="*/ 0 w 3"/>
                  <a:gd name="T3" fmla="*/ 14 h 67"/>
                  <a:gd name="T4" fmla="*/ 1 w 3"/>
                  <a:gd name="T5" fmla="*/ 33 h 67"/>
                  <a:gd name="T6" fmla="*/ 3 w 3"/>
                  <a:gd name="T7" fmla="*/ 50 h 67"/>
                  <a:gd name="T8" fmla="*/ 3 w 3"/>
                  <a:gd name="T9" fmla="*/ 67 h 67"/>
                  <a:gd name="T10" fmla="*/ 0 60000 65536"/>
                  <a:gd name="T11" fmla="*/ 0 60000 65536"/>
                  <a:gd name="T12" fmla="*/ 0 60000 65536"/>
                  <a:gd name="T13" fmla="*/ 0 60000 65536"/>
                  <a:gd name="T14" fmla="*/ 0 60000 65536"/>
                  <a:gd name="T15" fmla="*/ 0 w 3"/>
                  <a:gd name="T16" fmla="*/ 0 h 67"/>
                  <a:gd name="T17" fmla="*/ 3 w 3"/>
                  <a:gd name="T18" fmla="*/ 67 h 67"/>
                </a:gdLst>
                <a:ahLst/>
                <a:cxnLst>
                  <a:cxn ang="T10">
                    <a:pos x="T0" y="T1"/>
                  </a:cxn>
                  <a:cxn ang="T11">
                    <a:pos x="T2" y="T3"/>
                  </a:cxn>
                  <a:cxn ang="T12">
                    <a:pos x="T4" y="T5"/>
                  </a:cxn>
                  <a:cxn ang="T13">
                    <a:pos x="T6" y="T7"/>
                  </a:cxn>
                  <a:cxn ang="T14">
                    <a:pos x="T8" y="T9"/>
                  </a:cxn>
                </a:cxnLst>
                <a:rect l="T15" t="T16" r="T17" b="T18"/>
                <a:pathLst>
                  <a:path w="3" h="67">
                    <a:moveTo>
                      <a:pt x="0" y="0"/>
                    </a:moveTo>
                    <a:lnTo>
                      <a:pt x="0" y="14"/>
                    </a:lnTo>
                    <a:lnTo>
                      <a:pt x="1" y="33"/>
                    </a:lnTo>
                    <a:lnTo>
                      <a:pt x="3" y="50"/>
                    </a:lnTo>
                    <a:lnTo>
                      <a:pt x="3" y="6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59" name="Freeform 2778"/>
              <p:cNvSpPr>
                <a:spLocks/>
              </p:cNvSpPr>
              <p:nvPr/>
            </p:nvSpPr>
            <p:spPr bwMode="auto">
              <a:xfrm>
                <a:off x="3150" y="3140"/>
                <a:ext cx="3" cy="59"/>
              </a:xfrm>
              <a:custGeom>
                <a:avLst/>
                <a:gdLst>
                  <a:gd name="T0" fmla="*/ 0 w 3"/>
                  <a:gd name="T1" fmla="*/ 0 h 59"/>
                  <a:gd name="T2" fmla="*/ 0 w 3"/>
                  <a:gd name="T3" fmla="*/ 16 h 59"/>
                  <a:gd name="T4" fmla="*/ 1 w 3"/>
                  <a:gd name="T5" fmla="*/ 36 h 59"/>
                  <a:gd name="T6" fmla="*/ 3 w 3"/>
                  <a:gd name="T7" fmla="*/ 53 h 59"/>
                  <a:gd name="T8" fmla="*/ 3 w 3"/>
                  <a:gd name="T9" fmla="*/ 56 h 59"/>
                  <a:gd name="T10" fmla="*/ 3 w 3"/>
                  <a:gd name="T11" fmla="*/ 59 h 59"/>
                  <a:gd name="T12" fmla="*/ 0 60000 65536"/>
                  <a:gd name="T13" fmla="*/ 0 60000 65536"/>
                  <a:gd name="T14" fmla="*/ 0 60000 65536"/>
                  <a:gd name="T15" fmla="*/ 0 60000 65536"/>
                  <a:gd name="T16" fmla="*/ 0 60000 65536"/>
                  <a:gd name="T17" fmla="*/ 0 60000 65536"/>
                  <a:gd name="T18" fmla="*/ 0 w 3"/>
                  <a:gd name="T19" fmla="*/ 0 h 59"/>
                  <a:gd name="T20" fmla="*/ 3 w 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 h="59">
                    <a:moveTo>
                      <a:pt x="0" y="0"/>
                    </a:moveTo>
                    <a:lnTo>
                      <a:pt x="0" y="16"/>
                    </a:lnTo>
                    <a:lnTo>
                      <a:pt x="1" y="36"/>
                    </a:lnTo>
                    <a:lnTo>
                      <a:pt x="3" y="53"/>
                    </a:lnTo>
                    <a:lnTo>
                      <a:pt x="3" y="56"/>
                    </a:lnTo>
                    <a:lnTo>
                      <a:pt x="3" y="5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60" name="Freeform 2779"/>
              <p:cNvSpPr>
                <a:spLocks/>
              </p:cNvSpPr>
              <p:nvPr/>
            </p:nvSpPr>
            <p:spPr bwMode="auto">
              <a:xfrm>
                <a:off x="3153" y="3163"/>
                <a:ext cx="3" cy="36"/>
              </a:xfrm>
              <a:custGeom>
                <a:avLst/>
                <a:gdLst>
                  <a:gd name="T0" fmla="*/ 0 w 3"/>
                  <a:gd name="T1" fmla="*/ 36 h 36"/>
                  <a:gd name="T2" fmla="*/ 0 w 3"/>
                  <a:gd name="T3" fmla="*/ 36 h 36"/>
                  <a:gd name="T4" fmla="*/ 0 w 3"/>
                  <a:gd name="T5" fmla="*/ 33 h 36"/>
                  <a:gd name="T6" fmla="*/ 1 w 3"/>
                  <a:gd name="T7" fmla="*/ 23 h 36"/>
                  <a:gd name="T8" fmla="*/ 3 w 3"/>
                  <a:gd name="T9" fmla="*/ 10 h 36"/>
                  <a:gd name="T10" fmla="*/ 3 w 3"/>
                  <a:gd name="T11" fmla="*/ 0 h 36"/>
                  <a:gd name="T12" fmla="*/ 0 60000 65536"/>
                  <a:gd name="T13" fmla="*/ 0 60000 65536"/>
                  <a:gd name="T14" fmla="*/ 0 60000 65536"/>
                  <a:gd name="T15" fmla="*/ 0 60000 65536"/>
                  <a:gd name="T16" fmla="*/ 0 60000 65536"/>
                  <a:gd name="T17" fmla="*/ 0 60000 65536"/>
                  <a:gd name="T18" fmla="*/ 0 w 3"/>
                  <a:gd name="T19" fmla="*/ 0 h 36"/>
                  <a:gd name="T20" fmla="*/ 3 w 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 h="36">
                    <a:moveTo>
                      <a:pt x="0" y="36"/>
                    </a:moveTo>
                    <a:lnTo>
                      <a:pt x="0" y="36"/>
                    </a:ln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61" name="Line 2780"/>
              <p:cNvSpPr>
                <a:spLocks noChangeShapeType="1"/>
              </p:cNvSpPr>
              <p:nvPr/>
            </p:nvSpPr>
            <p:spPr bwMode="auto">
              <a:xfrm flipV="1">
                <a:off x="3156" y="3133"/>
                <a:ext cx="2"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62" name="Line 2781"/>
              <p:cNvSpPr>
                <a:spLocks noChangeShapeType="1"/>
              </p:cNvSpPr>
              <p:nvPr/>
            </p:nvSpPr>
            <p:spPr bwMode="auto">
              <a:xfrm flipV="1">
                <a:off x="3158"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63" name="Line 2782"/>
              <p:cNvSpPr>
                <a:spLocks noChangeShapeType="1"/>
              </p:cNvSpPr>
              <p:nvPr/>
            </p:nvSpPr>
            <p:spPr bwMode="auto">
              <a:xfrm flipV="1">
                <a:off x="3161"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64" name="Freeform 2783"/>
              <p:cNvSpPr>
                <a:spLocks/>
              </p:cNvSpPr>
              <p:nvPr/>
            </p:nvSpPr>
            <p:spPr bwMode="auto">
              <a:xfrm>
                <a:off x="3164" y="3050"/>
                <a:ext cx="4" cy="30"/>
              </a:xfrm>
              <a:custGeom>
                <a:avLst/>
                <a:gdLst>
                  <a:gd name="T0" fmla="*/ 0 w 4"/>
                  <a:gd name="T1" fmla="*/ 30 h 30"/>
                  <a:gd name="T2" fmla="*/ 2 w 4"/>
                  <a:gd name="T3" fmla="*/ 20 h 30"/>
                  <a:gd name="T4" fmla="*/ 2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2" y="20"/>
                    </a:lnTo>
                    <a:lnTo>
                      <a:pt x="2"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65" name="Freeform 2784"/>
              <p:cNvSpPr>
                <a:spLocks/>
              </p:cNvSpPr>
              <p:nvPr/>
            </p:nvSpPr>
            <p:spPr bwMode="auto">
              <a:xfrm>
                <a:off x="3168" y="3050"/>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66" name="Line 2785"/>
              <p:cNvSpPr>
                <a:spLocks noChangeShapeType="1"/>
              </p:cNvSpPr>
              <p:nvPr/>
            </p:nvSpPr>
            <p:spPr bwMode="auto">
              <a:xfrm>
                <a:off x="3171"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67" name="Line 2786"/>
              <p:cNvSpPr>
                <a:spLocks noChangeShapeType="1"/>
              </p:cNvSpPr>
              <p:nvPr/>
            </p:nvSpPr>
            <p:spPr bwMode="auto">
              <a:xfrm>
                <a:off x="3174"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68" name="Freeform 2787"/>
              <p:cNvSpPr>
                <a:spLocks/>
              </p:cNvSpPr>
              <p:nvPr/>
            </p:nvSpPr>
            <p:spPr bwMode="auto">
              <a:xfrm>
                <a:off x="3177" y="3133"/>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69" name="Freeform 2788"/>
              <p:cNvSpPr>
                <a:spLocks/>
              </p:cNvSpPr>
              <p:nvPr/>
            </p:nvSpPr>
            <p:spPr bwMode="auto">
              <a:xfrm>
                <a:off x="3180" y="3133"/>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0" name="Line 2789"/>
              <p:cNvSpPr>
                <a:spLocks noChangeShapeType="1"/>
              </p:cNvSpPr>
              <p:nvPr/>
            </p:nvSpPr>
            <p:spPr bwMode="auto">
              <a:xfrm flipV="1">
                <a:off x="3183" y="3106"/>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71" name="Freeform 2790"/>
              <p:cNvSpPr>
                <a:spLocks/>
              </p:cNvSpPr>
              <p:nvPr/>
            </p:nvSpPr>
            <p:spPr bwMode="auto">
              <a:xfrm>
                <a:off x="3185" y="3080"/>
                <a:ext cx="5" cy="26"/>
              </a:xfrm>
              <a:custGeom>
                <a:avLst/>
                <a:gdLst>
                  <a:gd name="T0" fmla="*/ 0 w 5"/>
                  <a:gd name="T1" fmla="*/ 26 h 26"/>
                  <a:gd name="T2" fmla="*/ 2 w 5"/>
                  <a:gd name="T3" fmla="*/ 13 h 26"/>
                  <a:gd name="T4" fmla="*/ 5 w 5"/>
                  <a:gd name="T5" fmla="*/ 0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26"/>
                    </a:moveTo>
                    <a:lnTo>
                      <a:pt x="2" y="1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2" name="Freeform 2791"/>
              <p:cNvSpPr>
                <a:spLocks/>
              </p:cNvSpPr>
              <p:nvPr/>
            </p:nvSpPr>
            <p:spPr bwMode="auto">
              <a:xfrm>
                <a:off x="3190" y="3050"/>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3" name="Freeform 2792"/>
              <p:cNvSpPr>
                <a:spLocks/>
              </p:cNvSpPr>
              <p:nvPr/>
            </p:nvSpPr>
            <p:spPr bwMode="auto">
              <a:xfrm>
                <a:off x="3193" y="3050"/>
                <a:ext cx="2" cy="30"/>
              </a:xfrm>
              <a:custGeom>
                <a:avLst/>
                <a:gdLst>
                  <a:gd name="T0" fmla="*/ 0 w 2"/>
                  <a:gd name="T1" fmla="*/ 0 h 30"/>
                  <a:gd name="T2" fmla="*/ 0 w 2"/>
                  <a:gd name="T3" fmla="*/ 0 h 30"/>
                  <a:gd name="T4" fmla="*/ 0 w 2"/>
                  <a:gd name="T5" fmla="*/ 4 h 30"/>
                  <a:gd name="T6" fmla="*/ 1 w 2"/>
                  <a:gd name="T7" fmla="*/ 13 h 30"/>
                  <a:gd name="T8" fmla="*/ 2 w 2"/>
                  <a:gd name="T9" fmla="*/ 27 h 30"/>
                  <a:gd name="T10" fmla="*/ 2 w 2"/>
                  <a:gd name="T11" fmla="*/ 30 h 30"/>
                  <a:gd name="T12" fmla="*/ 2 w 2"/>
                  <a:gd name="T13" fmla="*/ 30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0" y="0"/>
                    </a:moveTo>
                    <a:lnTo>
                      <a:pt x="0" y="0"/>
                    </a:lnTo>
                    <a:lnTo>
                      <a:pt x="0" y="4"/>
                    </a:lnTo>
                    <a:lnTo>
                      <a:pt x="1" y="13"/>
                    </a:lnTo>
                    <a:lnTo>
                      <a:pt x="2" y="27"/>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4" name="Freeform 2793"/>
              <p:cNvSpPr>
                <a:spLocks/>
              </p:cNvSpPr>
              <p:nvPr/>
            </p:nvSpPr>
            <p:spPr bwMode="auto">
              <a:xfrm>
                <a:off x="3195" y="3050"/>
                <a:ext cx="3" cy="30"/>
              </a:xfrm>
              <a:custGeom>
                <a:avLst/>
                <a:gdLst>
                  <a:gd name="T0" fmla="*/ 0 w 3"/>
                  <a:gd name="T1" fmla="*/ 30 h 30"/>
                  <a:gd name="T2" fmla="*/ 0 w 3"/>
                  <a:gd name="T3" fmla="*/ 30 h 30"/>
                  <a:gd name="T4" fmla="*/ 0 w 3"/>
                  <a:gd name="T5" fmla="*/ 27 h 30"/>
                  <a:gd name="T6" fmla="*/ 2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5" name="Freeform 2794"/>
              <p:cNvSpPr>
                <a:spLocks/>
              </p:cNvSpPr>
              <p:nvPr/>
            </p:nvSpPr>
            <p:spPr bwMode="auto">
              <a:xfrm>
                <a:off x="3198" y="3050"/>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6" name="Line 2795"/>
              <p:cNvSpPr>
                <a:spLocks noChangeShapeType="1"/>
              </p:cNvSpPr>
              <p:nvPr/>
            </p:nvSpPr>
            <p:spPr bwMode="auto">
              <a:xfrm>
                <a:off x="3201"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77" name="Line 2796"/>
              <p:cNvSpPr>
                <a:spLocks noChangeShapeType="1"/>
              </p:cNvSpPr>
              <p:nvPr/>
            </p:nvSpPr>
            <p:spPr bwMode="auto">
              <a:xfrm>
                <a:off x="3204"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78" name="Freeform 2797"/>
              <p:cNvSpPr>
                <a:spLocks/>
              </p:cNvSpPr>
              <p:nvPr/>
            </p:nvSpPr>
            <p:spPr bwMode="auto">
              <a:xfrm>
                <a:off x="3207" y="3133"/>
                <a:ext cx="4" cy="30"/>
              </a:xfrm>
              <a:custGeom>
                <a:avLst/>
                <a:gdLst>
                  <a:gd name="T0" fmla="*/ 0 w 4"/>
                  <a:gd name="T1" fmla="*/ 0 h 30"/>
                  <a:gd name="T2" fmla="*/ 1 w 4"/>
                  <a:gd name="T3" fmla="*/ 10 h 30"/>
                  <a:gd name="T4" fmla="*/ 1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79" name="Freeform 2798"/>
              <p:cNvSpPr>
                <a:spLocks/>
              </p:cNvSpPr>
              <p:nvPr/>
            </p:nvSpPr>
            <p:spPr bwMode="auto">
              <a:xfrm>
                <a:off x="3211" y="3133"/>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80" name="Line 2799"/>
              <p:cNvSpPr>
                <a:spLocks noChangeShapeType="1"/>
              </p:cNvSpPr>
              <p:nvPr/>
            </p:nvSpPr>
            <p:spPr bwMode="auto">
              <a:xfrm flipV="1">
                <a:off x="3214"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81" name="Line 2800"/>
              <p:cNvSpPr>
                <a:spLocks noChangeShapeType="1"/>
              </p:cNvSpPr>
              <p:nvPr/>
            </p:nvSpPr>
            <p:spPr bwMode="auto">
              <a:xfrm flipV="1">
                <a:off x="3217"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82" name="Freeform 2801"/>
              <p:cNvSpPr>
                <a:spLocks/>
              </p:cNvSpPr>
              <p:nvPr/>
            </p:nvSpPr>
            <p:spPr bwMode="auto">
              <a:xfrm>
                <a:off x="3220" y="3050"/>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83" name="Freeform 2802"/>
              <p:cNvSpPr>
                <a:spLocks/>
              </p:cNvSpPr>
              <p:nvPr/>
            </p:nvSpPr>
            <p:spPr bwMode="auto">
              <a:xfrm>
                <a:off x="3223" y="3050"/>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84" name="Line 2803"/>
              <p:cNvSpPr>
                <a:spLocks noChangeShapeType="1"/>
              </p:cNvSpPr>
              <p:nvPr/>
            </p:nvSpPr>
            <p:spPr bwMode="auto">
              <a:xfrm>
                <a:off x="3225"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85" name="Line 2804"/>
              <p:cNvSpPr>
                <a:spLocks noChangeShapeType="1"/>
              </p:cNvSpPr>
              <p:nvPr/>
            </p:nvSpPr>
            <p:spPr bwMode="auto">
              <a:xfrm>
                <a:off x="3228"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86" name="Freeform 2805"/>
              <p:cNvSpPr>
                <a:spLocks/>
              </p:cNvSpPr>
              <p:nvPr/>
            </p:nvSpPr>
            <p:spPr bwMode="auto">
              <a:xfrm>
                <a:off x="3231" y="3133"/>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87" name="Freeform 2806"/>
              <p:cNvSpPr>
                <a:spLocks/>
              </p:cNvSpPr>
              <p:nvPr/>
            </p:nvSpPr>
            <p:spPr bwMode="auto">
              <a:xfrm>
                <a:off x="3235" y="3133"/>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88" name="Line 2807"/>
              <p:cNvSpPr>
                <a:spLocks noChangeShapeType="1"/>
              </p:cNvSpPr>
              <p:nvPr/>
            </p:nvSpPr>
            <p:spPr bwMode="auto">
              <a:xfrm flipV="1">
                <a:off x="3238" y="3106"/>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89" name="Line 2808"/>
              <p:cNvSpPr>
                <a:spLocks noChangeShapeType="1"/>
              </p:cNvSpPr>
              <p:nvPr/>
            </p:nvSpPr>
            <p:spPr bwMode="auto">
              <a:xfrm flipV="1">
                <a:off x="3241"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90" name="Freeform 2809"/>
              <p:cNvSpPr>
                <a:spLocks/>
              </p:cNvSpPr>
              <p:nvPr/>
            </p:nvSpPr>
            <p:spPr bwMode="auto">
              <a:xfrm>
                <a:off x="3244" y="3050"/>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1" name="Freeform 2810"/>
              <p:cNvSpPr>
                <a:spLocks/>
              </p:cNvSpPr>
              <p:nvPr/>
            </p:nvSpPr>
            <p:spPr bwMode="auto">
              <a:xfrm>
                <a:off x="3247" y="3050"/>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2" name="Line 2811"/>
              <p:cNvSpPr>
                <a:spLocks noChangeShapeType="1"/>
              </p:cNvSpPr>
              <p:nvPr/>
            </p:nvSpPr>
            <p:spPr bwMode="auto">
              <a:xfrm>
                <a:off x="3250" y="308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193" name="Freeform 2812"/>
              <p:cNvSpPr>
                <a:spLocks/>
              </p:cNvSpPr>
              <p:nvPr/>
            </p:nvSpPr>
            <p:spPr bwMode="auto">
              <a:xfrm>
                <a:off x="3579" y="3168"/>
                <a:ext cx="3" cy="30"/>
              </a:xfrm>
              <a:custGeom>
                <a:avLst/>
                <a:gdLst>
                  <a:gd name="T0" fmla="*/ 0 w 3"/>
                  <a:gd name="T1" fmla="*/ 0 h 30"/>
                  <a:gd name="T2" fmla="*/ 0 w 3"/>
                  <a:gd name="T3" fmla="*/ 10 h 30"/>
                  <a:gd name="T4" fmla="*/ 2 w 3"/>
                  <a:gd name="T5" fmla="*/ 17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17"/>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4" name="Freeform 2813"/>
              <p:cNvSpPr>
                <a:spLocks/>
              </p:cNvSpPr>
              <p:nvPr/>
            </p:nvSpPr>
            <p:spPr bwMode="auto">
              <a:xfrm>
                <a:off x="3582" y="3175"/>
                <a:ext cx="3" cy="23"/>
              </a:xfrm>
              <a:custGeom>
                <a:avLst/>
                <a:gdLst>
                  <a:gd name="T0" fmla="*/ 0 w 3"/>
                  <a:gd name="T1" fmla="*/ 23 h 23"/>
                  <a:gd name="T2" fmla="*/ 0 w 3"/>
                  <a:gd name="T3" fmla="*/ 19 h 23"/>
                  <a:gd name="T4" fmla="*/ 2 w 3"/>
                  <a:gd name="T5" fmla="*/ 16 h 23"/>
                  <a:gd name="T6" fmla="*/ 2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19"/>
                    </a:lnTo>
                    <a:lnTo>
                      <a:pt x="2" y="16"/>
                    </a:lnTo>
                    <a:lnTo>
                      <a:pt x="2"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5" name="Freeform 2814"/>
              <p:cNvSpPr>
                <a:spLocks/>
              </p:cNvSpPr>
              <p:nvPr/>
            </p:nvSpPr>
            <p:spPr bwMode="auto">
              <a:xfrm>
                <a:off x="3585" y="3145"/>
                <a:ext cx="4" cy="30"/>
              </a:xfrm>
              <a:custGeom>
                <a:avLst/>
                <a:gdLst>
                  <a:gd name="T0" fmla="*/ 0 w 4"/>
                  <a:gd name="T1" fmla="*/ 30 h 30"/>
                  <a:gd name="T2" fmla="*/ 1 w 4"/>
                  <a:gd name="T3" fmla="*/ 13 h 30"/>
                  <a:gd name="T4" fmla="*/ 4 w 4"/>
                  <a:gd name="T5" fmla="*/ 0 h 30"/>
                  <a:gd name="T6" fmla="*/ 0 60000 65536"/>
                  <a:gd name="T7" fmla="*/ 0 60000 65536"/>
                  <a:gd name="T8" fmla="*/ 0 60000 65536"/>
                  <a:gd name="T9" fmla="*/ 0 w 4"/>
                  <a:gd name="T10" fmla="*/ 0 h 30"/>
                  <a:gd name="T11" fmla="*/ 4 w 4"/>
                  <a:gd name="T12" fmla="*/ 30 h 30"/>
                </a:gdLst>
                <a:ahLst/>
                <a:cxnLst>
                  <a:cxn ang="T6">
                    <a:pos x="T0" y="T1"/>
                  </a:cxn>
                  <a:cxn ang="T7">
                    <a:pos x="T2" y="T3"/>
                  </a:cxn>
                  <a:cxn ang="T8">
                    <a:pos x="T4" y="T5"/>
                  </a:cxn>
                </a:cxnLst>
                <a:rect l="T9" t="T10" r="T11" b="T12"/>
                <a:pathLst>
                  <a:path w="4" h="30">
                    <a:moveTo>
                      <a:pt x="0" y="30"/>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6" name="Freeform 2815"/>
              <p:cNvSpPr>
                <a:spLocks/>
              </p:cNvSpPr>
              <p:nvPr/>
            </p:nvSpPr>
            <p:spPr bwMode="auto">
              <a:xfrm>
                <a:off x="3589" y="3122"/>
                <a:ext cx="3" cy="23"/>
              </a:xfrm>
              <a:custGeom>
                <a:avLst/>
                <a:gdLst>
                  <a:gd name="T0" fmla="*/ 0 w 3"/>
                  <a:gd name="T1" fmla="*/ 23 h 23"/>
                  <a:gd name="T2" fmla="*/ 2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7" name="Freeform 2816"/>
              <p:cNvSpPr>
                <a:spLocks/>
              </p:cNvSpPr>
              <p:nvPr/>
            </p:nvSpPr>
            <p:spPr bwMode="auto">
              <a:xfrm>
                <a:off x="3592" y="3085"/>
                <a:ext cx="3" cy="37"/>
              </a:xfrm>
              <a:custGeom>
                <a:avLst/>
                <a:gdLst>
                  <a:gd name="T0" fmla="*/ 0 w 3"/>
                  <a:gd name="T1" fmla="*/ 37 h 37"/>
                  <a:gd name="T2" fmla="*/ 0 w 3"/>
                  <a:gd name="T3" fmla="*/ 27 h 37"/>
                  <a:gd name="T4" fmla="*/ 2 w 3"/>
                  <a:gd name="T5" fmla="*/ 17 h 37"/>
                  <a:gd name="T6" fmla="*/ 3 w 3"/>
                  <a:gd name="T7" fmla="*/ 7 h 37"/>
                  <a:gd name="T8" fmla="*/ 3 w 3"/>
                  <a:gd name="T9" fmla="*/ 0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37"/>
                    </a:moveTo>
                    <a:lnTo>
                      <a:pt x="0" y="27"/>
                    </a:lnTo>
                    <a:lnTo>
                      <a:pt x="2"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8" name="Freeform 2817"/>
              <p:cNvSpPr>
                <a:spLocks/>
              </p:cNvSpPr>
              <p:nvPr/>
            </p:nvSpPr>
            <p:spPr bwMode="auto">
              <a:xfrm>
                <a:off x="3595" y="3082"/>
                <a:ext cx="3" cy="3"/>
              </a:xfrm>
              <a:custGeom>
                <a:avLst/>
                <a:gdLst>
                  <a:gd name="T0" fmla="*/ 0 w 3"/>
                  <a:gd name="T1" fmla="*/ 3 h 3"/>
                  <a:gd name="T2" fmla="*/ 1 w 3"/>
                  <a:gd name="T3" fmla="*/ 0 h 3"/>
                  <a:gd name="T4" fmla="*/ 3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1" y="0"/>
                    </a:lnTo>
                    <a:lnTo>
                      <a:pt x="3"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199" name="Freeform 2818"/>
              <p:cNvSpPr>
                <a:spLocks/>
              </p:cNvSpPr>
              <p:nvPr/>
            </p:nvSpPr>
            <p:spPr bwMode="auto">
              <a:xfrm>
                <a:off x="3598" y="3085"/>
                <a:ext cx="3" cy="50"/>
              </a:xfrm>
              <a:custGeom>
                <a:avLst/>
                <a:gdLst>
                  <a:gd name="T0" fmla="*/ 0 w 3"/>
                  <a:gd name="T1" fmla="*/ 0 h 50"/>
                  <a:gd name="T2" fmla="*/ 0 w 3"/>
                  <a:gd name="T3" fmla="*/ 10 h 50"/>
                  <a:gd name="T4" fmla="*/ 1 w 3"/>
                  <a:gd name="T5" fmla="*/ 23 h 50"/>
                  <a:gd name="T6" fmla="*/ 3 w 3"/>
                  <a:gd name="T7" fmla="*/ 40 h 50"/>
                  <a:gd name="T8" fmla="*/ 3 w 3"/>
                  <a:gd name="T9" fmla="*/ 5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0"/>
                    </a:moveTo>
                    <a:lnTo>
                      <a:pt x="0" y="10"/>
                    </a:lnTo>
                    <a:lnTo>
                      <a:pt x="1" y="23"/>
                    </a:lnTo>
                    <a:lnTo>
                      <a:pt x="3" y="40"/>
                    </a:lnTo>
                    <a:lnTo>
                      <a:pt x="3" y="5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0" name="Freeform 2819"/>
              <p:cNvSpPr>
                <a:spLocks/>
              </p:cNvSpPr>
              <p:nvPr/>
            </p:nvSpPr>
            <p:spPr bwMode="auto">
              <a:xfrm>
                <a:off x="3601" y="3135"/>
                <a:ext cx="2" cy="16"/>
              </a:xfrm>
              <a:custGeom>
                <a:avLst/>
                <a:gdLst>
                  <a:gd name="T0" fmla="*/ 0 w 2"/>
                  <a:gd name="T1" fmla="*/ 0 h 16"/>
                  <a:gd name="T2" fmla="*/ 1 w 2"/>
                  <a:gd name="T3" fmla="*/ 10 h 16"/>
                  <a:gd name="T4" fmla="*/ 2 w 2"/>
                  <a:gd name="T5" fmla="*/ 16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0" y="0"/>
                    </a:moveTo>
                    <a:lnTo>
                      <a:pt x="1" y="10"/>
                    </a:lnTo>
                    <a:lnTo>
                      <a:pt x="2" y="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1" name="Freeform 2820"/>
              <p:cNvSpPr>
                <a:spLocks/>
              </p:cNvSpPr>
              <p:nvPr/>
            </p:nvSpPr>
            <p:spPr bwMode="auto">
              <a:xfrm>
                <a:off x="3603" y="3151"/>
                <a:ext cx="3" cy="27"/>
              </a:xfrm>
              <a:custGeom>
                <a:avLst/>
                <a:gdLst>
                  <a:gd name="T0" fmla="*/ 0 w 3"/>
                  <a:gd name="T1" fmla="*/ 0 h 27"/>
                  <a:gd name="T2" fmla="*/ 0 w 3"/>
                  <a:gd name="T3" fmla="*/ 7 h 27"/>
                  <a:gd name="T4" fmla="*/ 2 w 3"/>
                  <a:gd name="T5" fmla="*/ 17 h 27"/>
                  <a:gd name="T6" fmla="*/ 2 w 3"/>
                  <a:gd name="T7" fmla="*/ 24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2" y="2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2" name="Freeform 2821"/>
              <p:cNvSpPr>
                <a:spLocks/>
              </p:cNvSpPr>
              <p:nvPr/>
            </p:nvSpPr>
            <p:spPr bwMode="auto">
              <a:xfrm>
                <a:off x="3606" y="3165"/>
                <a:ext cx="5" cy="13"/>
              </a:xfrm>
              <a:custGeom>
                <a:avLst/>
                <a:gdLst>
                  <a:gd name="T0" fmla="*/ 0 w 5"/>
                  <a:gd name="T1" fmla="*/ 13 h 13"/>
                  <a:gd name="T2" fmla="*/ 2 w 5"/>
                  <a:gd name="T3" fmla="*/ 13 h 13"/>
                  <a:gd name="T4" fmla="*/ 2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2" y="13"/>
                    </a:ln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3" name="Freeform 2822"/>
              <p:cNvSpPr>
                <a:spLocks/>
              </p:cNvSpPr>
              <p:nvPr/>
            </p:nvSpPr>
            <p:spPr bwMode="auto">
              <a:xfrm>
                <a:off x="3611" y="3145"/>
                <a:ext cx="2" cy="20"/>
              </a:xfrm>
              <a:custGeom>
                <a:avLst/>
                <a:gdLst>
                  <a:gd name="T0" fmla="*/ 0 w 2"/>
                  <a:gd name="T1" fmla="*/ 20 h 20"/>
                  <a:gd name="T2" fmla="*/ 1 w 2"/>
                  <a:gd name="T3" fmla="*/ 10 h 20"/>
                  <a:gd name="T4" fmla="*/ 2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20"/>
                    </a:move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4" name="Freeform 2823"/>
              <p:cNvSpPr>
                <a:spLocks/>
              </p:cNvSpPr>
              <p:nvPr/>
            </p:nvSpPr>
            <p:spPr bwMode="auto">
              <a:xfrm>
                <a:off x="3613" y="3112"/>
                <a:ext cx="3" cy="33"/>
              </a:xfrm>
              <a:custGeom>
                <a:avLst/>
                <a:gdLst>
                  <a:gd name="T0" fmla="*/ 0 w 3"/>
                  <a:gd name="T1" fmla="*/ 33 h 33"/>
                  <a:gd name="T2" fmla="*/ 2 w 3"/>
                  <a:gd name="T3" fmla="*/ 16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5" name="Freeform 2824"/>
              <p:cNvSpPr>
                <a:spLocks/>
              </p:cNvSpPr>
              <p:nvPr/>
            </p:nvSpPr>
            <p:spPr bwMode="auto">
              <a:xfrm>
                <a:off x="3616" y="3079"/>
                <a:ext cx="3" cy="33"/>
              </a:xfrm>
              <a:custGeom>
                <a:avLst/>
                <a:gdLst>
                  <a:gd name="T0" fmla="*/ 0 w 3"/>
                  <a:gd name="T1" fmla="*/ 33 h 33"/>
                  <a:gd name="T2" fmla="*/ 0 w 3"/>
                  <a:gd name="T3" fmla="*/ 23 h 33"/>
                  <a:gd name="T4" fmla="*/ 2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6" name="Freeform 2825"/>
              <p:cNvSpPr>
                <a:spLocks/>
              </p:cNvSpPr>
              <p:nvPr/>
            </p:nvSpPr>
            <p:spPr bwMode="auto">
              <a:xfrm>
                <a:off x="3619" y="3079"/>
                <a:ext cx="3" cy="39"/>
              </a:xfrm>
              <a:custGeom>
                <a:avLst/>
                <a:gdLst>
                  <a:gd name="T0" fmla="*/ 0 w 3"/>
                  <a:gd name="T1" fmla="*/ 0 h 39"/>
                  <a:gd name="T2" fmla="*/ 0 w 3"/>
                  <a:gd name="T3" fmla="*/ 6 h 39"/>
                  <a:gd name="T4" fmla="*/ 2 w 3"/>
                  <a:gd name="T5" fmla="*/ 16 h 39"/>
                  <a:gd name="T6" fmla="*/ 3 w 3"/>
                  <a:gd name="T7" fmla="*/ 29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6"/>
                    </a:lnTo>
                    <a:lnTo>
                      <a:pt x="2" y="16"/>
                    </a:lnTo>
                    <a:lnTo>
                      <a:pt x="3" y="29"/>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7" name="Freeform 2826"/>
              <p:cNvSpPr>
                <a:spLocks/>
              </p:cNvSpPr>
              <p:nvPr/>
            </p:nvSpPr>
            <p:spPr bwMode="auto">
              <a:xfrm>
                <a:off x="3622" y="3118"/>
                <a:ext cx="3" cy="30"/>
              </a:xfrm>
              <a:custGeom>
                <a:avLst/>
                <a:gdLst>
                  <a:gd name="T0" fmla="*/ 0 w 3"/>
                  <a:gd name="T1" fmla="*/ 0 h 30"/>
                  <a:gd name="T2" fmla="*/ 1 w 3"/>
                  <a:gd name="T3" fmla="*/ 17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8" name="Freeform 2827"/>
              <p:cNvSpPr>
                <a:spLocks/>
              </p:cNvSpPr>
              <p:nvPr/>
            </p:nvSpPr>
            <p:spPr bwMode="auto">
              <a:xfrm>
                <a:off x="3625" y="3148"/>
                <a:ext cx="3" cy="30"/>
              </a:xfrm>
              <a:custGeom>
                <a:avLst/>
                <a:gdLst>
                  <a:gd name="T0" fmla="*/ 0 w 3"/>
                  <a:gd name="T1" fmla="*/ 0 h 30"/>
                  <a:gd name="T2" fmla="*/ 1 w 3"/>
                  <a:gd name="T3" fmla="*/ 13 h 30"/>
                  <a:gd name="T4" fmla="*/ 3 w 3"/>
                  <a:gd name="T5" fmla="*/ 20 h 30"/>
                  <a:gd name="T6" fmla="*/ 3 w 3"/>
                  <a:gd name="T7" fmla="*/ 30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0" y="0"/>
                    </a:moveTo>
                    <a:lnTo>
                      <a:pt x="1" y="13"/>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09" name="Freeform 2828"/>
              <p:cNvSpPr>
                <a:spLocks/>
              </p:cNvSpPr>
              <p:nvPr/>
            </p:nvSpPr>
            <p:spPr bwMode="auto">
              <a:xfrm>
                <a:off x="3628" y="3178"/>
                <a:ext cx="3" cy="56"/>
              </a:xfrm>
              <a:custGeom>
                <a:avLst/>
                <a:gdLst>
                  <a:gd name="T0" fmla="*/ 0 w 3"/>
                  <a:gd name="T1" fmla="*/ 0 h 56"/>
                  <a:gd name="T2" fmla="*/ 0 w 3"/>
                  <a:gd name="T3" fmla="*/ 7 h 56"/>
                  <a:gd name="T4" fmla="*/ 0 w 3"/>
                  <a:gd name="T5" fmla="*/ 13 h 56"/>
                  <a:gd name="T6" fmla="*/ 1 w 3"/>
                  <a:gd name="T7" fmla="*/ 33 h 56"/>
                  <a:gd name="T8" fmla="*/ 1 w 3"/>
                  <a:gd name="T9" fmla="*/ 50 h 56"/>
                  <a:gd name="T10" fmla="*/ 3 w 3"/>
                  <a:gd name="T11" fmla="*/ 53 h 56"/>
                  <a:gd name="T12" fmla="*/ 3 w 3"/>
                  <a:gd name="T13" fmla="*/ 56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0"/>
                    </a:moveTo>
                    <a:lnTo>
                      <a:pt x="0" y="7"/>
                    </a:lnTo>
                    <a:lnTo>
                      <a:pt x="0" y="13"/>
                    </a:lnTo>
                    <a:lnTo>
                      <a:pt x="1" y="33"/>
                    </a:lnTo>
                    <a:lnTo>
                      <a:pt x="1" y="50"/>
                    </a:lnTo>
                    <a:lnTo>
                      <a:pt x="3" y="5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0" name="Freeform 2829"/>
              <p:cNvSpPr>
                <a:spLocks/>
              </p:cNvSpPr>
              <p:nvPr/>
            </p:nvSpPr>
            <p:spPr bwMode="auto">
              <a:xfrm>
                <a:off x="3631" y="3178"/>
                <a:ext cx="4" cy="56"/>
              </a:xfrm>
              <a:custGeom>
                <a:avLst/>
                <a:gdLst>
                  <a:gd name="T0" fmla="*/ 0 w 4"/>
                  <a:gd name="T1" fmla="*/ 56 h 56"/>
                  <a:gd name="T2" fmla="*/ 0 w 4"/>
                  <a:gd name="T3" fmla="*/ 53 h 56"/>
                  <a:gd name="T4" fmla="*/ 1 w 4"/>
                  <a:gd name="T5" fmla="*/ 50 h 56"/>
                  <a:gd name="T6" fmla="*/ 1 w 4"/>
                  <a:gd name="T7" fmla="*/ 33 h 56"/>
                  <a:gd name="T8" fmla="*/ 2 w 4"/>
                  <a:gd name="T9" fmla="*/ 13 h 56"/>
                  <a:gd name="T10" fmla="*/ 4 w 4"/>
                  <a:gd name="T11" fmla="*/ 7 h 56"/>
                  <a:gd name="T12" fmla="*/ 4 w 4"/>
                  <a:gd name="T13" fmla="*/ 0 h 56"/>
                  <a:gd name="T14" fmla="*/ 0 60000 65536"/>
                  <a:gd name="T15" fmla="*/ 0 60000 65536"/>
                  <a:gd name="T16" fmla="*/ 0 60000 65536"/>
                  <a:gd name="T17" fmla="*/ 0 60000 65536"/>
                  <a:gd name="T18" fmla="*/ 0 60000 65536"/>
                  <a:gd name="T19" fmla="*/ 0 60000 65536"/>
                  <a:gd name="T20" fmla="*/ 0 60000 65536"/>
                  <a:gd name="T21" fmla="*/ 0 w 4"/>
                  <a:gd name="T22" fmla="*/ 0 h 56"/>
                  <a:gd name="T23" fmla="*/ 4 w 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6">
                    <a:moveTo>
                      <a:pt x="0" y="56"/>
                    </a:moveTo>
                    <a:lnTo>
                      <a:pt x="0" y="53"/>
                    </a:lnTo>
                    <a:lnTo>
                      <a:pt x="1" y="50"/>
                    </a:lnTo>
                    <a:lnTo>
                      <a:pt x="1" y="33"/>
                    </a:lnTo>
                    <a:lnTo>
                      <a:pt x="2" y="13"/>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1" name="Freeform 2830"/>
              <p:cNvSpPr>
                <a:spLocks/>
              </p:cNvSpPr>
              <p:nvPr/>
            </p:nvSpPr>
            <p:spPr bwMode="auto">
              <a:xfrm>
                <a:off x="3635" y="3171"/>
                <a:ext cx="3" cy="7"/>
              </a:xfrm>
              <a:custGeom>
                <a:avLst/>
                <a:gdLst>
                  <a:gd name="T0" fmla="*/ 0 w 3"/>
                  <a:gd name="T1" fmla="*/ 7 h 7"/>
                  <a:gd name="T2" fmla="*/ 1 w 3"/>
                  <a:gd name="T3" fmla="*/ 4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2" name="Freeform 2831"/>
              <p:cNvSpPr>
                <a:spLocks/>
              </p:cNvSpPr>
              <p:nvPr/>
            </p:nvSpPr>
            <p:spPr bwMode="auto">
              <a:xfrm>
                <a:off x="3638" y="3122"/>
                <a:ext cx="3" cy="49"/>
              </a:xfrm>
              <a:custGeom>
                <a:avLst/>
                <a:gdLst>
                  <a:gd name="T0" fmla="*/ 0 w 3"/>
                  <a:gd name="T1" fmla="*/ 49 h 49"/>
                  <a:gd name="T2" fmla="*/ 0 w 3"/>
                  <a:gd name="T3" fmla="*/ 39 h 49"/>
                  <a:gd name="T4" fmla="*/ 1 w 3"/>
                  <a:gd name="T5" fmla="*/ 26 h 49"/>
                  <a:gd name="T6" fmla="*/ 3 w 3"/>
                  <a:gd name="T7" fmla="*/ 13 h 49"/>
                  <a:gd name="T8" fmla="*/ 3 w 3"/>
                  <a:gd name="T9" fmla="*/ 0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49"/>
                    </a:moveTo>
                    <a:lnTo>
                      <a:pt x="0" y="39"/>
                    </a:lnTo>
                    <a:lnTo>
                      <a:pt x="1" y="26"/>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3" name="Freeform 2832"/>
              <p:cNvSpPr>
                <a:spLocks/>
              </p:cNvSpPr>
              <p:nvPr/>
            </p:nvSpPr>
            <p:spPr bwMode="auto">
              <a:xfrm>
                <a:off x="3641" y="3082"/>
                <a:ext cx="2" cy="40"/>
              </a:xfrm>
              <a:custGeom>
                <a:avLst/>
                <a:gdLst>
                  <a:gd name="T0" fmla="*/ 0 w 2"/>
                  <a:gd name="T1" fmla="*/ 40 h 40"/>
                  <a:gd name="T2" fmla="*/ 0 w 2"/>
                  <a:gd name="T3" fmla="*/ 26 h 40"/>
                  <a:gd name="T4" fmla="*/ 1 w 2"/>
                  <a:gd name="T5" fmla="*/ 16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6"/>
                    </a:lnTo>
                    <a:lnTo>
                      <a:pt x="1" y="16"/>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4" name="Freeform 2833"/>
              <p:cNvSpPr>
                <a:spLocks/>
              </p:cNvSpPr>
              <p:nvPr/>
            </p:nvSpPr>
            <p:spPr bwMode="auto">
              <a:xfrm>
                <a:off x="3643" y="3082"/>
                <a:ext cx="3" cy="26"/>
              </a:xfrm>
              <a:custGeom>
                <a:avLst/>
                <a:gdLst>
                  <a:gd name="T0" fmla="*/ 0 w 3"/>
                  <a:gd name="T1" fmla="*/ 0 h 26"/>
                  <a:gd name="T2" fmla="*/ 0 w 3"/>
                  <a:gd name="T3" fmla="*/ 3 h 26"/>
                  <a:gd name="T4" fmla="*/ 2 w 3"/>
                  <a:gd name="T5" fmla="*/ 10 h 26"/>
                  <a:gd name="T6" fmla="*/ 3 w 3"/>
                  <a:gd name="T7" fmla="*/ 20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3"/>
                    </a:lnTo>
                    <a:lnTo>
                      <a:pt x="2" y="10"/>
                    </a:lnTo>
                    <a:lnTo>
                      <a:pt x="3" y="20"/>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5" name="Line 2834"/>
              <p:cNvSpPr>
                <a:spLocks noChangeShapeType="1"/>
              </p:cNvSpPr>
              <p:nvPr/>
            </p:nvSpPr>
            <p:spPr bwMode="auto">
              <a:xfrm>
                <a:off x="3646" y="310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16" name="Line 2835"/>
              <p:cNvSpPr>
                <a:spLocks noChangeShapeType="1"/>
              </p:cNvSpPr>
              <p:nvPr/>
            </p:nvSpPr>
            <p:spPr bwMode="auto">
              <a:xfrm>
                <a:off x="3649" y="3135"/>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17" name="Freeform 2836"/>
              <p:cNvSpPr>
                <a:spLocks/>
              </p:cNvSpPr>
              <p:nvPr/>
            </p:nvSpPr>
            <p:spPr bwMode="auto">
              <a:xfrm>
                <a:off x="3652" y="3165"/>
                <a:ext cx="4" cy="33"/>
              </a:xfrm>
              <a:custGeom>
                <a:avLst/>
                <a:gdLst>
                  <a:gd name="T0" fmla="*/ 0 w 4"/>
                  <a:gd name="T1" fmla="*/ 0 h 33"/>
                  <a:gd name="T2" fmla="*/ 1 w 4"/>
                  <a:gd name="T3" fmla="*/ 10 h 33"/>
                  <a:gd name="T4" fmla="*/ 1 w 4"/>
                  <a:gd name="T5" fmla="*/ 20 h 33"/>
                  <a:gd name="T6" fmla="*/ 3 w 4"/>
                  <a:gd name="T7" fmla="*/ 29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29"/>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8" name="Freeform 2837"/>
              <p:cNvSpPr>
                <a:spLocks/>
              </p:cNvSpPr>
              <p:nvPr/>
            </p:nvSpPr>
            <p:spPr bwMode="auto">
              <a:xfrm>
                <a:off x="3656" y="3168"/>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19" name="Line 2838"/>
              <p:cNvSpPr>
                <a:spLocks noChangeShapeType="1"/>
              </p:cNvSpPr>
              <p:nvPr/>
            </p:nvSpPr>
            <p:spPr bwMode="auto">
              <a:xfrm flipV="1">
                <a:off x="3659"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20" name="Line 2839"/>
              <p:cNvSpPr>
                <a:spLocks noChangeShapeType="1"/>
              </p:cNvSpPr>
              <p:nvPr/>
            </p:nvSpPr>
            <p:spPr bwMode="auto">
              <a:xfrm flipV="1">
                <a:off x="3662"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21" name="Freeform 2840"/>
              <p:cNvSpPr>
                <a:spLocks/>
              </p:cNvSpPr>
              <p:nvPr/>
            </p:nvSpPr>
            <p:spPr bwMode="auto">
              <a:xfrm>
                <a:off x="3665" y="3085"/>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2" name="Freeform 2841"/>
              <p:cNvSpPr>
                <a:spLocks/>
              </p:cNvSpPr>
              <p:nvPr/>
            </p:nvSpPr>
            <p:spPr bwMode="auto">
              <a:xfrm>
                <a:off x="3668" y="3085"/>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3" name="Line 2842"/>
              <p:cNvSpPr>
                <a:spLocks noChangeShapeType="1"/>
              </p:cNvSpPr>
              <p:nvPr/>
            </p:nvSpPr>
            <p:spPr bwMode="auto">
              <a:xfrm>
                <a:off x="3671" y="3115"/>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24" name="Freeform 2843"/>
              <p:cNvSpPr>
                <a:spLocks/>
              </p:cNvSpPr>
              <p:nvPr/>
            </p:nvSpPr>
            <p:spPr bwMode="auto">
              <a:xfrm>
                <a:off x="3673" y="3141"/>
                <a:ext cx="5" cy="27"/>
              </a:xfrm>
              <a:custGeom>
                <a:avLst/>
                <a:gdLst>
                  <a:gd name="T0" fmla="*/ 0 w 5"/>
                  <a:gd name="T1" fmla="*/ 0 h 27"/>
                  <a:gd name="T2" fmla="*/ 2 w 5"/>
                  <a:gd name="T3" fmla="*/ 14 h 27"/>
                  <a:gd name="T4" fmla="*/ 5 w 5"/>
                  <a:gd name="T5" fmla="*/ 27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0" y="0"/>
                    </a:moveTo>
                    <a:lnTo>
                      <a:pt x="2" y="14"/>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5" name="Freeform 2844"/>
              <p:cNvSpPr>
                <a:spLocks/>
              </p:cNvSpPr>
              <p:nvPr/>
            </p:nvSpPr>
            <p:spPr bwMode="auto">
              <a:xfrm>
                <a:off x="3678" y="3168"/>
                <a:ext cx="3" cy="36"/>
              </a:xfrm>
              <a:custGeom>
                <a:avLst/>
                <a:gdLst>
                  <a:gd name="T0" fmla="*/ 0 w 3"/>
                  <a:gd name="T1" fmla="*/ 0 h 36"/>
                  <a:gd name="T2" fmla="*/ 1 w 3"/>
                  <a:gd name="T3" fmla="*/ 10 h 36"/>
                  <a:gd name="T4" fmla="*/ 1 w 3"/>
                  <a:gd name="T5" fmla="*/ 20 h 36"/>
                  <a:gd name="T6" fmla="*/ 3 w 3"/>
                  <a:gd name="T7" fmla="*/ 30 h 36"/>
                  <a:gd name="T8" fmla="*/ 3 w 3"/>
                  <a:gd name="T9" fmla="*/ 36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0"/>
                    </a:moveTo>
                    <a:lnTo>
                      <a:pt x="1" y="10"/>
                    </a:lnTo>
                    <a:lnTo>
                      <a:pt x="1" y="20"/>
                    </a:lnTo>
                    <a:lnTo>
                      <a:pt x="3" y="30"/>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6" name="Freeform 2845"/>
              <p:cNvSpPr>
                <a:spLocks/>
              </p:cNvSpPr>
              <p:nvPr/>
            </p:nvSpPr>
            <p:spPr bwMode="auto">
              <a:xfrm>
                <a:off x="3681" y="3181"/>
                <a:ext cx="2" cy="23"/>
              </a:xfrm>
              <a:custGeom>
                <a:avLst/>
                <a:gdLst>
                  <a:gd name="T0" fmla="*/ 0 w 2"/>
                  <a:gd name="T1" fmla="*/ 23 h 23"/>
                  <a:gd name="T2" fmla="*/ 0 w 2"/>
                  <a:gd name="T3" fmla="*/ 20 h 23"/>
                  <a:gd name="T4" fmla="*/ 1 w 2"/>
                  <a:gd name="T5" fmla="*/ 13 h 23"/>
                  <a:gd name="T6" fmla="*/ 2 w 2"/>
                  <a:gd name="T7" fmla="*/ 7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20"/>
                    </a:lnTo>
                    <a:lnTo>
                      <a:pt x="1" y="13"/>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7" name="Freeform 2846"/>
              <p:cNvSpPr>
                <a:spLocks/>
              </p:cNvSpPr>
              <p:nvPr/>
            </p:nvSpPr>
            <p:spPr bwMode="auto">
              <a:xfrm>
                <a:off x="3683" y="3171"/>
                <a:ext cx="3" cy="10"/>
              </a:xfrm>
              <a:custGeom>
                <a:avLst/>
                <a:gdLst>
                  <a:gd name="T0" fmla="*/ 0 w 3"/>
                  <a:gd name="T1" fmla="*/ 10 h 10"/>
                  <a:gd name="T2" fmla="*/ 2 w 3"/>
                  <a:gd name="T3" fmla="*/ 7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8" name="Freeform 2847"/>
              <p:cNvSpPr>
                <a:spLocks/>
              </p:cNvSpPr>
              <p:nvPr/>
            </p:nvSpPr>
            <p:spPr bwMode="auto">
              <a:xfrm>
                <a:off x="3686" y="3135"/>
                <a:ext cx="3" cy="36"/>
              </a:xfrm>
              <a:custGeom>
                <a:avLst/>
                <a:gdLst>
                  <a:gd name="T0" fmla="*/ 0 w 3"/>
                  <a:gd name="T1" fmla="*/ 36 h 36"/>
                  <a:gd name="T2" fmla="*/ 2 w 3"/>
                  <a:gd name="T3" fmla="*/ 23 h 36"/>
                  <a:gd name="T4" fmla="*/ 3 w 3"/>
                  <a:gd name="T5" fmla="*/ 0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36"/>
                    </a:moveTo>
                    <a:lnTo>
                      <a:pt x="2"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29" name="Freeform 2848"/>
              <p:cNvSpPr>
                <a:spLocks/>
              </p:cNvSpPr>
              <p:nvPr/>
            </p:nvSpPr>
            <p:spPr bwMode="auto">
              <a:xfrm>
                <a:off x="3689" y="3072"/>
                <a:ext cx="3" cy="63"/>
              </a:xfrm>
              <a:custGeom>
                <a:avLst/>
                <a:gdLst>
                  <a:gd name="T0" fmla="*/ 0 w 3"/>
                  <a:gd name="T1" fmla="*/ 63 h 63"/>
                  <a:gd name="T2" fmla="*/ 0 w 3"/>
                  <a:gd name="T3" fmla="*/ 56 h 63"/>
                  <a:gd name="T4" fmla="*/ 0 w 3"/>
                  <a:gd name="T5" fmla="*/ 46 h 63"/>
                  <a:gd name="T6" fmla="*/ 2 w 3"/>
                  <a:gd name="T7" fmla="*/ 26 h 63"/>
                  <a:gd name="T8" fmla="*/ 2 w 3"/>
                  <a:gd name="T9" fmla="*/ 17 h 63"/>
                  <a:gd name="T10" fmla="*/ 3 w 3"/>
                  <a:gd name="T11" fmla="*/ 7 h 63"/>
                  <a:gd name="T12" fmla="*/ 3 w 3"/>
                  <a:gd name="T13" fmla="*/ 3 h 63"/>
                  <a:gd name="T14" fmla="*/ 3 w 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3"/>
                  <a:gd name="T26" fmla="*/ 3 w 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3">
                    <a:moveTo>
                      <a:pt x="0" y="63"/>
                    </a:moveTo>
                    <a:lnTo>
                      <a:pt x="0" y="56"/>
                    </a:lnTo>
                    <a:lnTo>
                      <a:pt x="0" y="46"/>
                    </a:lnTo>
                    <a:lnTo>
                      <a:pt x="2" y="26"/>
                    </a:lnTo>
                    <a:lnTo>
                      <a:pt x="2" y="17"/>
                    </a:lnTo>
                    <a:lnTo>
                      <a:pt x="3" y="7"/>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0" name="Freeform 2849"/>
              <p:cNvSpPr>
                <a:spLocks/>
              </p:cNvSpPr>
              <p:nvPr/>
            </p:nvSpPr>
            <p:spPr bwMode="auto">
              <a:xfrm>
                <a:off x="3692" y="3072"/>
                <a:ext cx="3" cy="63"/>
              </a:xfrm>
              <a:custGeom>
                <a:avLst/>
                <a:gdLst>
                  <a:gd name="T0" fmla="*/ 0 w 3"/>
                  <a:gd name="T1" fmla="*/ 0 h 63"/>
                  <a:gd name="T2" fmla="*/ 0 w 3"/>
                  <a:gd name="T3" fmla="*/ 3 h 63"/>
                  <a:gd name="T4" fmla="*/ 0 w 3"/>
                  <a:gd name="T5" fmla="*/ 7 h 63"/>
                  <a:gd name="T6" fmla="*/ 1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3"/>
                    </a:lnTo>
                    <a:lnTo>
                      <a:pt x="0" y="7"/>
                    </a:lnTo>
                    <a:lnTo>
                      <a:pt x="1"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1" name="Freeform 2850"/>
              <p:cNvSpPr>
                <a:spLocks/>
              </p:cNvSpPr>
              <p:nvPr/>
            </p:nvSpPr>
            <p:spPr bwMode="auto">
              <a:xfrm>
                <a:off x="3695" y="3135"/>
                <a:ext cx="3" cy="69"/>
              </a:xfrm>
              <a:custGeom>
                <a:avLst/>
                <a:gdLst>
                  <a:gd name="T0" fmla="*/ 0 w 3"/>
                  <a:gd name="T1" fmla="*/ 0 h 69"/>
                  <a:gd name="T2" fmla="*/ 0 w 3"/>
                  <a:gd name="T3" fmla="*/ 10 h 69"/>
                  <a:gd name="T4" fmla="*/ 0 w 3"/>
                  <a:gd name="T5" fmla="*/ 20 h 69"/>
                  <a:gd name="T6" fmla="*/ 1 w 3"/>
                  <a:gd name="T7" fmla="*/ 46 h 69"/>
                  <a:gd name="T8" fmla="*/ 1 w 3"/>
                  <a:gd name="T9" fmla="*/ 56 h 69"/>
                  <a:gd name="T10" fmla="*/ 1 w 3"/>
                  <a:gd name="T11" fmla="*/ 66 h 69"/>
                  <a:gd name="T12" fmla="*/ 3 w 3"/>
                  <a:gd name="T13" fmla="*/ 69 h 69"/>
                  <a:gd name="T14" fmla="*/ 3 w 3"/>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9"/>
                  <a:gd name="T26" fmla="*/ 3 w 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9">
                    <a:moveTo>
                      <a:pt x="0" y="0"/>
                    </a:moveTo>
                    <a:lnTo>
                      <a:pt x="0" y="10"/>
                    </a:lnTo>
                    <a:lnTo>
                      <a:pt x="0" y="20"/>
                    </a:lnTo>
                    <a:lnTo>
                      <a:pt x="1" y="46"/>
                    </a:lnTo>
                    <a:lnTo>
                      <a:pt x="1" y="56"/>
                    </a:lnTo>
                    <a:lnTo>
                      <a:pt x="1" y="66"/>
                    </a:lnTo>
                    <a:lnTo>
                      <a:pt x="3" y="6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2" name="Freeform 2851"/>
              <p:cNvSpPr>
                <a:spLocks/>
              </p:cNvSpPr>
              <p:nvPr/>
            </p:nvSpPr>
            <p:spPr bwMode="auto">
              <a:xfrm>
                <a:off x="3698" y="3085"/>
                <a:ext cx="4" cy="119"/>
              </a:xfrm>
              <a:custGeom>
                <a:avLst/>
                <a:gdLst>
                  <a:gd name="T0" fmla="*/ 0 w 4"/>
                  <a:gd name="T1" fmla="*/ 119 h 119"/>
                  <a:gd name="T2" fmla="*/ 0 w 4"/>
                  <a:gd name="T3" fmla="*/ 113 h 119"/>
                  <a:gd name="T4" fmla="*/ 1 w 4"/>
                  <a:gd name="T5" fmla="*/ 96 h 119"/>
                  <a:gd name="T6" fmla="*/ 1 w 4"/>
                  <a:gd name="T7" fmla="*/ 80 h 119"/>
                  <a:gd name="T8" fmla="*/ 1 w 4"/>
                  <a:gd name="T9" fmla="*/ 56 h 119"/>
                  <a:gd name="T10" fmla="*/ 2 w 4"/>
                  <a:gd name="T11" fmla="*/ 37 h 119"/>
                  <a:gd name="T12" fmla="*/ 2 w 4"/>
                  <a:gd name="T13" fmla="*/ 17 h 119"/>
                  <a:gd name="T14" fmla="*/ 4 w 4"/>
                  <a:gd name="T15" fmla="*/ 7 h 119"/>
                  <a:gd name="T16" fmla="*/ 4 w 4"/>
                  <a:gd name="T17" fmla="*/ 0 h 119"/>
                  <a:gd name="T18" fmla="*/ 4 w 4"/>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19"/>
                  <a:gd name="T32" fmla="*/ 4 w 4"/>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19">
                    <a:moveTo>
                      <a:pt x="0" y="119"/>
                    </a:moveTo>
                    <a:lnTo>
                      <a:pt x="0" y="113"/>
                    </a:lnTo>
                    <a:lnTo>
                      <a:pt x="1" y="96"/>
                    </a:lnTo>
                    <a:lnTo>
                      <a:pt x="1" y="80"/>
                    </a:lnTo>
                    <a:lnTo>
                      <a:pt x="1" y="56"/>
                    </a:lnTo>
                    <a:lnTo>
                      <a:pt x="2" y="37"/>
                    </a:lnTo>
                    <a:lnTo>
                      <a:pt x="2" y="17"/>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3" name="Freeform 2852"/>
              <p:cNvSpPr>
                <a:spLocks/>
              </p:cNvSpPr>
              <p:nvPr/>
            </p:nvSpPr>
            <p:spPr bwMode="auto">
              <a:xfrm>
                <a:off x="3702" y="3085"/>
                <a:ext cx="3" cy="113"/>
              </a:xfrm>
              <a:custGeom>
                <a:avLst/>
                <a:gdLst>
                  <a:gd name="T0" fmla="*/ 0 w 3"/>
                  <a:gd name="T1" fmla="*/ 0 h 113"/>
                  <a:gd name="T2" fmla="*/ 0 w 3"/>
                  <a:gd name="T3" fmla="*/ 4 h 113"/>
                  <a:gd name="T4" fmla="*/ 1 w 3"/>
                  <a:gd name="T5" fmla="*/ 17 h 113"/>
                  <a:gd name="T6" fmla="*/ 1 w 3"/>
                  <a:gd name="T7" fmla="*/ 33 h 113"/>
                  <a:gd name="T8" fmla="*/ 1 w 3"/>
                  <a:gd name="T9" fmla="*/ 50 h 113"/>
                  <a:gd name="T10" fmla="*/ 1 w 3"/>
                  <a:gd name="T11" fmla="*/ 70 h 113"/>
                  <a:gd name="T12" fmla="*/ 3 w 3"/>
                  <a:gd name="T13" fmla="*/ 90 h 113"/>
                  <a:gd name="T14" fmla="*/ 3 w 3"/>
                  <a:gd name="T15" fmla="*/ 103 h 113"/>
                  <a:gd name="T16" fmla="*/ 3 w 3"/>
                  <a:gd name="T17" fmla="*/ 113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3"/>
                  <a:gd name="T29" fmla="*/ 3 w 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3">
                    <a:moveTo>
                      <a:pt x="0" y="0"/>
                    </a:moveTo>
                    <a:lnTo>
                      <a:pt x="0" y="4"/>
                    </a:lnTo>
                    <a:lnTo>
                      <a:pt x="1" y="17"/>
                    </a:lnTo>
                    <a:lnTo>
                      <a:pt x="1" y="33"/>
                    </a:lnTo>
                    <a:lnTo>
                      <a:pt x="1" y="50"/>
                    </a:lnTo>
                    <a:lnTo>
                      <a:pt x="1" y="70"/>
                    </a:lnTo>
                    <a:lnTo>
                      <a:pt x="3" y="90"/>
                    </a:lnTo>
                    <a:lnTo>
                      <a:pt x="3" y="103"/>
                    </a:lnTo>
                    <a:lnTo>
                      <a:pt x="3" y="11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4" name="Freeform 2853"/>
              <p:cNvSpPr>
                <a:spLocks/>
              </p:cNvSpPr>
              <p:nvPr/>
            </p:nvSpPr>
            <p:spPr bwMode="auto">
              <a:xfrm>
                <a:off x="3705" y="3168"/>
                <a:ext cx="3" cy="33"/>
              </a:xfrm>
              <a:custGeom>
                <a:avLst/>
                <a:gdLst>
                  <a:gd name="T0" fmla="*/ 0 w 3"/>
                  <a:gd name="T1" fmla="*/ 30 h 33"/>
                  <a:gd name="T2" fmla="*/ 0 w 3"/>
                  <a:gd name="T3" fmla="*/ 33 h 33"/>
                  <a:gd name="T4" fmla="*/ 0 w 3"/>
                  <a:gd name="T5" fmla="*/ 33 h 33"/>
                  <a:gd name="T6" fmla="*/ 1 w 3"/>
                  <a:gd name="T7" fmla="*/ 30 h 33"/>
                  <a:gd name="T8" fmla="*/ 1 w 3"/>
                  <a:gd name="T9" fmla="*/ 23 h 33"/>
                  <a:gd name="T10" fmla="*/ 3 w 3"/>
                  <a:gd name="T11" fmla="*/ 10 h 33"/>
                  <a:gd name="T12" fmla="*/ 3 w 3"/>
                  <a:gd name="T13" fmla="*/ 0 h 33"/>
                  <a:gd name="T14" fmla="*/ 0 60000 65536"/>
                  <a:gd name="T15" fmla="*/ 0 60000 65536"/>
                  <a:gd name="T16" fmla="*/ 0 60000 65536"/>
                  <a:gd name="T17" fmla="*/ 0 60000 65536"/>
                  <a:gd name="T18" fmla="*/ 0 60000 65536"/>
                  <a:gd name="T19" fmla="*/ 0 60000 65536"/>
                  <a:gd name="T20" fmla="*/ 0 60000 65536"/>
                  <a:gd name="T21" fmla="*/ 0 w 3"/>
                  <a:gd name="T22" fmla="*/ 0 h 33"/>
                  <a:gd name="T23" fmla="*/ 3 w 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3">
                    <a:moveTo>
                      <a:pt x="0" y="30"/>
                    </a:moveTo>
                    <a:lnTo>
                      <a:pt x="0" y="33"/>
                    </a:lnTo>
                    <a:lnTo>
                      <a:pt x="1" y="30"/>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5" name="Line 2854"/>
              <p:cNvSpPr>
                <a:spLocks noChangeShapeType="1"/>
              </p:cNvSpPr>
              <p:nvPr/>
            </p:nvSpPr>
            <p:spPr bwMode="auto">
              <a:xfrm flipV="1">
                <a:off x="3708" y="3141"/>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36" name="Line 2855"/>
              <p:cNvSpPr>
                <a:spLocks noChangeShapeType="1"/>
              </p:cNvSpPr>
              <p:nvPr/>
            </p:nvSpPr>
            <p:spPr bwMode="auto">
              <a:xfrm flipV="1">
                <a:off x="3710"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37" name="Freeform 2856"/>
              <p:cNvSpPr>
                <a:spLocks/>
              </p:cNvSpPr>
              <p:nvPr/>
            </p:nvSpPr>
            <p:spPr bwMode="auto">
              <a:xfrm>
                <a:off x="3713" y="3085"/>
                <a:ext cx="3" cy="30"/>
              </a:xfrm>
              <a:custGeom>
                <a:avLst/>
                <a:gdLst>
                  <a:gd name="T0" fmla="*/ 0 w 3"/>
                  <a:gd name="T1" fmla="*/ 30 h 30"/>
                  <a:gd name="T2" fmla="*/ 0 w 3"/>
                  <a:gd name="T3" fmla="*/ 20 h 30"/>
                  <a:gd name="T4" fmla="*/ 2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8" name="Freeform 2857"/>
              <p:cNvSpPr>
                <a:spLocks/>
              </p:cNvSpPr>
              <p:nvPr/>
            </p:nvSpPr>
            <p:spPr bwMode="auto">
              <a:xfrm>
                <a:off x="3716" y="3085"/>
                <a:ext cx="3" cy="30"/>
              </a:xfrm>
              <a:custGeom>
                <a:avLst/>
                <a:gdLst>
                  <a:gd name="T0" fmla="*/ 0 w 3"/>
                  <a:gd name="T1" fmla="*/ 0 h 30"/>
                  <a:gd name="T2" fmla="*/ 0 w 3"/>
                  <a:gd name="T3" fmla="*/ 4 h 30"/>
                  <a:gd name="T4" fmla="*/ 2 w 3"/>
                  <a:gd name="T5" fmla="*/ 10 h 30"/>
                  <a:gd name="T6" fmla="*/ 2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2"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39" name="Freeform 2858"/>
              <p:cNvSpPr>
                <a:spLocks/>
              </p:cNvSpPr>
              <p:nvPr/>
            </p:nvSpPr>
            <p:spPr bwMode="auto">
              <a:xfrm>
                <a:off x="3719" y="3115"/>
                <a:ext cx="4" cy="26"/>
              </a:xfrm>
              <a:custGeom>
                <a:avLst/>
                <a:gdLst>
                  <a:gd name="T0" fmla="*/ 0 w 4"/>
                  <a:gd name="T1" fmla="*/ 0 h 26"/>
                  <a:gd name="T2" fmla="*/ 1 w 4"/>
                  <a:gd name="T3" fmla="*/ 13 h 26"/>
                  <a:gd name="T4" fmla="*/ 4 w 4"/>
                  <a:gd name="T5" fmla="*/ 26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0"/>
                    </a:moveTo>
                    <a:lnTo>
                      <a:pt x="1" y="1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40" name="Line 2859"/>
              <p:cNvSpPr>
                <a:spLocks noChangeShapeType="1"/>
              </p:cNvSpPr>
              <p:nvPr/>
            </p:nvSpPr>
            <p:spPr bwMode="auto">
              <a:xfrm>
                <a:off x="3723"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41" name="Freeform 2860"/>
              <p:cNvSpPr>
                <a:spLocks/>
              </p:cNvSpPr>
              <p:nvPr/>
            </p:nvSpPr>
            <p:spPr bwMode="auto">
              <a:xfrm>
                <a:off x="3726" y="3168"/>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42" name="Freeform 2861"/>
              <p:cNvSpPr>
                <a:spLocks/>
              </p:cNvSpPr>
              <p:nvPr/>
            </p:nvSpPr>
            <p:spPr bwMode="auto">
              <a:xfrm>
                <a:off x="3729" y="3168"/>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43" name="Line 2862"/>
              <p:cNvSpPr>
                <a:spLocks noChangeShapeType="1"/>
              </p:cNvSpPr>
              <p:nvPr/>
            </p:nvSpPr>
            <p:spPr bwMode="auto">
              <a:xfrm flipV="1">
                <a:off x="3732"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44" name="Line 2863"/>
              <p:cNvSpPr>
                <a:spLocks noChangeShapeType="1"/>
              </p:cNvSpPr>
              <p:nvPr/>
            </p:nvSpPr>
            <p:spPr bwMode="auto">
              <a:xfrm flipV="1">
                <a:off x="3735"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3245" name="Freeform 2864"/>
              <p:cNvSpPr>
                <a:spLocks/>
              </p:cNvSpPr>
              <p:nvPr/>
            </p:nvSpPr>
            <p:spPr bwMode="auto">
              <a:xfrm>
                <a:off x="3738" y="3085"/>
                <a:ext cx="2" cy="30"/>
              </a:xfrm>
              <a:custGeom>
                <a:avLst/>
                <a:gdLst>
                  <a:gd name="T0" fmla="*/ 0 w 2"/>
                  <a:gd name="T1" fmla="*/ 30 h 30"/>
                  <a:gd name="T2" fmla="*/ 0 w 2"/>
                  <a:gd name="T3" fmla="*/ 20 h 30"/>
                  <a:gd name="T4" fmla="*/ 1 w 2"/>
                  <a:gd name="T5" fmla="*/ 10 h 30"/>
                  <a:gd name="T6" fmla="*/ 1 w 2"/>
                  <a:gd name="T7" fmla="*/ 4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0"/>
                    </a:lnTo>
                    <a:lnTo>
                      <a:pt x="1" y="10"/>
                    </a:lnTo>
                    <a:lnTo>
                      <a:pt x="1"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46" name="Freeform 2865"/>
              <p:cNvSpPr>
                <a:spLocks/>
              </p:cNvSpPr>
              <p:nvPr/>
            </p:nvSpPr>
            <p:spPr bwMode="auto">
              <a:xfrm>
                <a:off x="3740" y="3085"/>
                <a:ext cx="5" cy="30"/>
              </a:xfrm>
              <a:custGeom>
                <a:avLst/>
                <a:gdLst>
                  <a:gd name="T0" fmla="*/ 0 w 5"/>
                  <a:gd name="T1" fmla="*/ 0 h 30"/>
                  <a:gd name="T2" fmla="*/ 2 w 5"/>
                  <a:gd name="T3" fmla="*/ 4 h 30"/>
                  <a:gd name="T4" fmla="*/ 2 w 5"/>
                  <a:gd name="T5" fmla="*/ 10 h 30"/>
                  <a:gd name="T6" fmla="*/ 3 w 5"/>
                  <a:gd name="T7" fmla="*/ 20 h 30"/>
                  <a:gd name="T8" fmla="*/ 5 w 5"/>
                  <a:gd name="T9" fmla="*/ 3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0"/>
                    </a:moveTo>
                    <a:lnTo>
                      <a:pt x="2" y="4"/>
                    </a:lnTo>
                    <a:lnTo>
                      <a:pt x="2" y="10"/>
                    </a:lnTo>
                    <a:lnTo>
                      <a:pt x="3" y="20"/>
                    </a:lnTo>
                    <a:lnTo>
                      <a:pt x="5"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3247" name="Line 2866"/>
              <p:cNvSpPr>
                <a:spLocks noChangeShapeType="1"/>
              </p:cNvSpPr>
              <p:nvPr/>
            </p:nvSpPr>
            <p:spPr bwMode="auto">
              <a:xfrm>
                <a:off x="3745"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48" name="Line 2867"/>
              <p:cNvSpPr>
                <a:spLocks noChangeShapeType="1"/>
              </p:cNvSpPr>
              <p:nvPr/>
            </p:nvSpPr>
            <p:spPr bwMode="auto">
              <a:xfrm>
                <a:off x="3748" y="3141"/>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49" name="Freeform 2868"/>
              <p:cNvSpPr>
                <a:spLocks/>
              </p:cNvSpPr>
              <p:nvPr/>
            </p:nvSpPr>
            <p:spPr bwMode="auto">
              <a:xfrm>
                <a:off x="3750" y="3168"/>
                <a:ext cx="3" cy="30"/>
              </a:xfrm>
              <a:custGeom>
                <a:avLst/>
                <a:gdLst>
                  <a:gd name="T0" fmla="*/ 0 w 3"/>
                  <a:gd name="T1" fmla="*/ 0 h 30"/>
                  <a:gd name="T2" fmla="*/ 0 w 3"/>
                  <a:gd name="T3" fmla="*/ 10 h 30"/>
                  <a:gd name="T4" fmla="*/ 2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50" name="Freeform 2869"/>
              <p:cNvSpPr>
                <a:spLocks/>
              </p:cNvSpPr>
              <p:nvPr/>
            </p:nvSpPr>
            <p:spPr bwMode="auto">
              <a:xfrm>
                <a:off x="3753" y="3168"/>
                <a:ext cx="3" cy="30"/>
              </a:xfrm>
              <a:custGeom>
                <a:avLst/>
                <a:gdLst>
                  <a:gd name="T0" fmla="*/ 0 w 3"/>
                  <a:gd name="T1" fmla="*/ 30 h 30"/>
                  <a:gd name="T2" fmla="*/ 0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51" name="Line 2870"/>
              <p:cNvSpPr>
                <a:spLocks noChangeShapeType="1"/>
              </p:cNvSpPr>
              <p:nvPr/>
            </p:nvSpPr>
            <p:spPr bwMode="auto">
              <a:xfrm flipV="1">
                <a:off x="3756"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52" name="Line 2871"/>
              <p:cNvSpPr>
                <a:spLocks noChangeShapeType="1"/>
              </p:cNvSpPr>
              <p:nvPr/>
            </p:nvSpPr>
            <p:spPr bwMode="auto">
              <a:xfrm flipV="1">
                <a:off x="3759"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53" name="Freeform 2872"/>
              <p:cNvSpPr>
                <a:spLocks/>
              </p:cNvSpPr>
              <p:nvPr/>
            </p:nvSpPr>
            <p:spPr bwMode="auto">
              <a:xfrm>
                <a:off x="3762" y="3085"/>
                <a:ext cx="4" cy="30"/>
              </a:xfrm>
              <a:custGeom>
                <a:avLst/>
                <a:gdLst>
                  <a:gd name="T0" fmla="*/ 0 w 4"/>
                  <a:gd name="T1" fmla="*/ 30 h 30"/>
                  <a:gd name="T2" fmla="*/ 1 w 4"/>
                  <a:gd name="T3" fmla="*/ 20 h 30"/>
                  <a:gd name="T4" fmla="*/ 1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1" y="20"/>
                    </a:lnTo>
                    <a:lnTo>
                      <a:pt x="1"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54" name="Freeform 2873"/>
              <p:cNvSpPr>
                <a:spLocks/>
              </p:cNvSpPr>
              <p:nvPr/>
            </p:nvSpPr>
            <p:spPr bwMode="auto">
              <a:xfrm>
                <a:off x="3766" y="3085"/>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55" name="Line 2874"/>
              <p:cNvSpPr>
                <a:spLocks noChangeShapeType="1"/>
              </p:cNvSpPr>
              <p:nvPr/>
            </p:nvSpPr>
            <p:spPr bwMode="auto">
              <a:xfrm>
                <a:off x="3769"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56" name="Line 2875"/>
              <p:cNvSpPr>
                <a:spLocks noChangeShapeType="1"/>
              </p:cNvSpPr>
              <p:nvPr/>
            </p:nvSpPr>
            <p:spPr bwMode="auto">
              <a:xfrm>
                <a:off x="3772"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57" name="Freeform 2876"/>
              <p:cNvSpPr>
                <a:spLocks/>
              </p:cNvSpPr>
              <p:nvPr/>
            </p:nvSpPr>
            <p:spPr bwMode="auto">
              <a:xfrm>
                <a:off x="3775" y="3168"/>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58" name="Freeform 2877"/>
              <p:cNvSpPr>
                <a:spLocks/>
              </p:cNvSpPr>
              <p:nvPr/>
            </p:nvSpPr>
            <p:spPr bwMode="auto">
              <a:xfrm>
                <a:off x="3778" y="3168"/>
                <a:ext cx="2" cy="30"/>
              </a:xfrm>
              <a:custGeom>
                <a:avLst/>
                <a:gdLst>
                  <a:gd name="T0" fmla="*/ 0 w 2"/>
                  <a:gd name="T1" fmla="*/ 30 h 30"/>
                  <a:gd name="T2" fmla="*/ 0 w 2"/>
                  <a:gd name="T3" fmla="*/ 26 h 30"/>
                  <a:gd name="T4" fmla="*/ 1 w 2"/>
                  <a:gd name="T5" fmla="*/ 20 h 30"/>
                  <a:gd name="T6" fmla="*/ 2 w 2"/>
                  <a:gd name="T7" fmla="*/ 10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6"/>
                    </a:lnTo>
                    <a:lnTo>
                      <a:pt x="1" y="20"/>
                    </a:lnTo>
                    <a:lnTo>
                      <a:pt x="2"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59" name="Line 2878"/>
              <p:cNvSpPr>
                <a:spLocks noChangeShapeType="1"/>
              </p:cNvSpPr>
              <p:nvPr/>
            </p:nvSpPr>
            <p:spPr bwMode="auto">
              <a:xfrm flipV="1">
                <a:off x="3780"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0" name="Line 2879"/>
              <p:cNvSpPr>
                <a:spLocks noChangeShapeType="1"/>
              </p:cNvSpPr>
              <p:nvPr/>
            </p:nvSpPr>
            <p:spPr bwMode="auto">
              <a:xfrm flipV="1">
                <a:off x="3783"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1" name="Freeform 2880"/>
              <p:cNvSpPr>
                <a:spLocks/>
              </p:cNvSpPr>
              <p:nvPr/>
            </p:nvSpPr>
            <p:spPr bwMode="auto">
              <a:xfrm>
                <a:off x="3786" y="3085"/>
                <a:ext cx="4" cy="30"/>
              </a:xfrm>
              <a:custGeom>
                <a:avLst/>
                <a:gdLst>
                  <a:gd name="T0" fmla="*/ 0 w 4"/>
                  <a:gd name="T1" fmla="*/ 30 h 30"/>
                  <a:gd name="T2" fmla="*/ 2 w 4"/>
                  <a:gd name="T3" fmla="*/ 20 h 30"/>
                  <a:gd name="T4" fmla="*/ 2 w 4"/>
                  <a:gd name="T5" fmla="*/ 10 h 30"/>
                  <a:gd name="T6" fmla="*/ 3 w 4"/>
                  <a:gd name="T7" fmla="*/ 4 h 30"/>
                  <a:gd name="T8" fmla="*/ 4 w 4"/>
                  <a:gd name="T9" fmla="*/ 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30"/>
                    </a:moveTo>
                    <a:lnTo>
                      <a:pt x="2" y="20"/>
                    </a:lnTo>
                    <a:lnTo>
                      <a:pt x="2" y="10"/>
                    </a:lnTo>
                    <a:lnTo>
                      <a:pt x="3" y="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62" name="Freeform 2881"/>
              <p:cNvSpPr>
                <a:spLocks/>
              </p:cNvSpPr>
              <p:nvPr/>
            </p:nvSpPr>
            <p:spPr bwMode="auto">
              <a:xfrm>
                <a:off x="3790" y="3085"/>
                <a:ext cx="3" cy="30"/>
              </a:xfrm>
              <a:custGeom>
                <a:avLst/>
                <a:gdLst>
                  <a:gd name="T0" fmla="*/ 0 w 3"/>
                  <a:gd name="T1" fmla="*/ 0 h 30"/>
                  <a:gd name="T2" fmla="*/ 2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2"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63" name="Line 2882"/>
              <p:cNvSpPr>
                <a:spLocks noChangeShapeType="1"/>
              </p:cNvSpPr>
              <p:nvPr/>
            </p:nvSpPr>
            <p:spPr bwMode="auto">
              <a:xfrm>
                <a:off x="3793"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4" name="Line 2082"/>
              <p:cNvSpPr>
                <a:spLocks noChangeShapeType="1"/>
              </p:cNvSpPr>
              <p:nvPr/>
            </p:nvSpPr>
            <p:spPr bwMode="auto">
              <a:xfrm flipV="1">
                <a:off x="3909" y="3120"/>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65" name="Freeform 2083"/>
              <p:cNvSpPr>
                <a:spLocks/>
              </p:cNvSpPr>
              <p:nvPr/>
            </p:nvSpPr>
            <p:spPr bwMode="auto">
              <a:xfrm>
                <a:off x="3912" y="3092"/>
                <a:ext cx="3" cy="28"/>
              </a:xfrm>
              <a:custGeom>
                <a:avLst/>
                <a:gdLst>
                  <a:gd name="T0" fmla="*/ 0 w 3"/>
                  <a:gd name="T1" fmla="*/ 28 h 28"/>
                  <a:gd name="T2" fmla="*/ 2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66" name="Freeform 2084"/>
              <p:cNvSpPr>
                <a:spLocks/>
              </p:cNvSpPr>
              <p:nvPr/>
            </p:nvSpPr>
            <p:spPr bwMode="auto">
              <a:xfrm>
                <a:off x="3915" y="3077"/>
                <a:ext cx="3" cy="15"/>
              </a:xfrm>
              <a:custGeom>
                <a:avLst/>
                <a:gdLst>
                  <a:gd name="T0" fmla="*/ 0 w 3"/>
                  <a:gd name="T1" fmla="*/ 15 h 15"/>
                  <a:gd name="T2" fmla="*/ 2 w 3"/>
                  <a:gd name="T3" fmla="*/ 8 h 15"/>
                  <a:gd name="T4" fmla="*/ 3 w 3"/>
                  <a:gd name="T5" fmla="*/ 0 h 15"/>
                  <a:gd name="T6" fmla="*/ 0 60000 65536"/>
                  <a:gd name="T7" fmla="*/ 0 60000 65536"/>
                  <a:gd name="T8" fmla="*/ 0 60000 65536"/>
                  <a:gd name="T9" fmla="*/ 0 w 3"/>
                  <a:gd name="T10" fmla="*/ 0 h 15"/>
                  <a:gd name="T11" fmla="*/ 3 w 3"/>
                  <a:gd name="T12" fmla="*/ 15 h 15"/>
                </a:gdLst>
                <a:ahLst/>
                <a:cxnLst>
                  <a:cxn ang="T6">
                    <a:pos x="T0" y="T1"/>
                  </a:cxn>
                  <a:cxn ang="T7">
                    <a:pos x="T2" y="T3"/>
                  </a:cxn>
                  <a:cxn ang="T8">
                    <a:pos x="T4" y="T5"/>
                  </a:cxn>
                </a:cxnLst>
                <a:rect l="T9" t="T10" r="T11" b="T12"/>
                <a:pathLst>
                  <a:path w="3" h="15">
                    <a:moveTo>
                      <a:pt x="0" y="15"/>
                    </a:moveTo>
                    <a:lnTo>
                      <a:pt x="2" y="8"/>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67" name="Freeform 2085"/>
              <p:cNvSpPr>
                <a:spLocks/>
              </p:cNvSpPr>
              <p:nvPr/>
            </p:nvSpPr>
            <p:spPr bwMode="auto">
              <a:xfrm>
                <a:off x="3918" y="3021"/>
                <a:ext cx="4" cy="56"/>
              </a:xfrm>
              <a:custGeom>
                <a:avLst/>
                <a:gdLst>
                  <a:gd name="T0" fmla="*/ 0 w 4"/>
                  <a:gd name="T1" fmla="*/ 56 h 56"/>
                  <a:gd name="T2" fmla="*/ 1 w 4"/>
                  <a:gd name="T3" fmla="*/ 42 h 56"/>
                  <a:gd name="T4" fmla="*/ 1 w 4"/>
                  <a:gd name="T5" fmla="*/ 28 h 56"/>
                  <a:gd name="T6" fmla="*/ 3 w 4"/>
                  <a:gd name="T7" fmla="*/ 7 h 56"/>
                  <a:gd name="T8" fmla="*/ 4 w 4"/>
                  <a:gd name="T9" fmla="*/ 0 h 56"/>
                  <a:gd name="T10" fmla="*/ 0 60000 65536"/>
                  <a:gd name="T11" fmla="*/ 0 60000 65536"/>
                  <a:gd name="T12" fmla="*/ 0 60000 65536"/>
                  <a:gd name="T13" fmla="*/ 0 60000 65536"/>
                  <a:gd name="T14" fmla="*/ 0 60000 65536"/>
                  <a:gd name="T15" fmla="*/ 0 w 4"/>
                  <a:gd name="T16" fmla="*/ 0 h 56"/>
                  <a:gd name="T17" fmla="*/ 4 w 4"/>
                  <a:gd name="T18" fmla="*/ 56 h 56"/>
                </a:gdLst>
                <a:ahLst/>
                <a:cxnLst>
                  <a:cxn ang="T10">
                    <a:pos x="T0" y="T1"/>
                  </a:cxn>
                  <a:cxn ang="T11">
                    <a:pos x="T2" y="T3"/>
                  </a:cxn>
                  <a:cxn ang="T12">
                    <a:pos x="T4" y="T5"/>
                  </a:cxn>
                  <a:cxn ang="T13">
                    <a:pos x="T6" y="T7"/>
                  </a:cxn>
                  <a:cxn ang="T14">
                    <a:pos x="T8" y="T9"/>
                  </a:cxn>
                </a:cxnLst>
                <a:rect l="T15" t="T16" r="T17" b="T18"/>
                <a:pathLst>
                  <a:path w="4" h="56">
                    <a:moveTo>
                      <a:pt x="0" y="56"/>
                    </a:moveTo>
                    <a:lnTo>
                      <a:pt x="1" y="42"/>
                    </a:lnTo>
                    <a:lnTo>
                      <a:pt x="1" y="28"/>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68" name="Freeform 2086"/>
              <p:cNvSpPr>
                <a:spLocks/>
              </p:cNvSpPr>
              <p:nvPr/>
            </p:nvSpPr>
            <p:spPr bwMode="auto">
              <a:xfrm>
                <a:off x="3922" y="3021"/>
                <a:ext cx="3" cy="35"/>
              </a:xfrm>
              <a:custGeom>
                <a:avLst/>
                <a:gdLst>
                  <a:gd name="T0" fmla="*/ 0 w 3"/>
                  <a:gd name="T1" fmla="*/ 0 h 35"/>
                  <a:gd name="T2" fmla="*/ 2 w 3"/>
                  <a:gd name="T3" fmla="*/ 0 h 35"/>
                  <a:gd name="T4" fmla="*/ 2 w 3"/>
                  <a:gd name="T5" fmla="*/ 14 h 35"/>
                  <a:gd name="T6" fmla="*/ 3 w 3"/>
                  <a:gd name="T7" fmla="*/ 28 h 35"/>
                  <a:gd name="T8" fmla="*/ 3 w 3"/>
                  <a:gd name="T9" fmla="*/ 35 h 35"/>
                  <a:gd name="T10" fmla="*/ 0 60000 65536"/>
                  <a:gd name="T11" fmla="*/ 0 60000 65536"/>
                  <a:gd name="T12" fmla="*/ 0 60000 65536"/>
                  <a:gd name="T13" fmla="*/ 0 60000 65536"/>
                  <a:gd name="T14" fmla="*/ 0 60000 65536"/>
                  <a:gd name="T15" fmla="*/ 0 w 3"/>
                  <a:gd name="T16" fmla="*/ 0 h 35"/>
                  <a:gd name="T17" fmla="*/ 3 w 3"/>
                  <a:gd name="T18" fmla="*/ 35 h 35"/>
                </a:gdLst>
                <a:ahLst/>
                <a:cxnLst>
                  <a:cxn ang="T10">
                    <a:pos x="T0" y="T1"/>
                  </a:cxn>
                  <a:cxn ang="T11">
                    <a:pos x="T2" y="T3"/>
                  </a:cxn>
                  <a:cxn ang="T12">
                    <a:pos x="T4" y="T5"/>
                  </a:cxn>
                  <a:cxn ang="T13">
                    <a:pos x="T6" y="T7"/>
                  </a:cxn>
                  <a:cxn ang="T14">
                    <a:pos x="T8" y="T9"/>
                  </a:cxn>
                </a:cxnLst>
                <a:rect l="T15" t="T16" r="T17" b="T18"/>
                <a:pathLst>
                  <a:path w="3" h="35">
                    <a:moveTo>
                      <a:pt x="0" y="0"/>
                    </a:moveTo>
                    <a:lnTo>
                      <a:pt x="2" y="0"/>
                    </a:lnTo>
                    <a:lnTo>
                      <a:pt x="2" y="14"/>
                    </a:lnTo>
                    <a:lnTo>
                      <a:pt x="3" y="28"/>
                    </a:lnTo>
                    <a:lnTo>
                      <a:pt x="3" y="35"/>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69" name="Line 2087"/>
              <p:cNvSpPr>
                <a:spLocks noChangeShapeType="1"/>
              </p:cNvSpPr>
              <p:nvPr/>
            </p:nvSpPr>
            <p:spPr bwMode="auto">
              <a:xfrm>
                <a:off x="3925" y="3056"/>
                <a:ext cx="3" cy="2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70" name="Freeform 2088"/>
              <p:cNvSpPr>
                <a:spLocks/>
              </p:cNvSpPr>
              <p:nvPr/>
            </p:nvSpPr>
            <p:spPr bwMode="auto">
              <a:xfrm>
                <a:off x="3928" y="3085"/>
                <a:ext cx="3" cy="21"/>
              </a:xfrm>
              <a:custGeom>
                <a:avLst/>
                <a:gdLst>
                  <a:gd name="T0" fmla="*/ 0 w 3"/>
                  <a:gd name="T1" fmla="*/ 0 h 21"/>
                  <a:gd name="T2" fmla="*/ 1 w 3"/>
                  <a:gd name="T3" fmla="*/ 7 h 21"/>
                  <a:gd name="T4" fmla="*/ 3 w 3"/>
                  <a:gd name="T5" fmla="*/ 21 h 21"/>
                  <a:gd name="T6" fmla="*/ 0 60000 65536"/>
                  <a:gd name="T7" fmla="*/ 0 60000 65536"/>
                  <a:gd name="T8" fmla="*/ 0 60000 65536"/>
                  <a:gd name="T9" fmla="*/ 0 w 3"/>
                  <a:gd name="T10" fmla="*/ 0 h 21"/>
                  <a:gd name="T11" fmla="*/ 3 w 3"/>
                  <a:gd name="T12" fmla="*/ 21 h 21"/>
                </a:gdLst>
                <a:ahLst/>
                <a:cxnLst>
                  <a:cxn ang="T6">
                    <a:pos x="T0" y="T1"/>
                  </a:cxn>
                  <a:cxn ang="T7">
                    <a:pos x="T2" y="T3"/>
                  </a:cxn>
                  <a:cxn ang="T8">
                    <a:pos x="T4" y="T5"/>
                  </a:cxn>
                </a:cxnLst>
                <a:rect l="T9" t="T10" r="T11" b="T12"/>
                <a:pathLst>
                  <a:path w="3" h="21">
                    <a:moveTo>
                      <a:pt x="0" y="0"/>
                    </a:moveTo>
                    <a:lnTo>
                      <a:pt x="1" y="7"/>
                    </a:lnTo>
                    <a:lnTo>
                      <a:pt x="3" y="21"/>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1" name="Freeform 2089"/>
              <p:cNvSpPr>
                <a:spLocks/>
              </p:cNvSpPr>
              <p:nvPr/>
            </p:nvSpPr>
            <p:spPr bwMode="auto">
              <a:xfrm>
                <a:off x="3931" y="3106"/>
                <a:ext cx="3" cy="42"/>
              </a:xfrm>
              <a:custGeom>
                <a:avLst/>
                <a:gdLst>
                  <a:gd name="T0" fmla="*/ 0 w 3"/>
                  <a:gd name="T1" fmla="*/ 0 h 42"/>
                  <a:gd name="T2" fmla="*/ 1 w 3"/>
                  <a:gd name="T3" fmla="*/ 21 h 42"/>
                  <a:gd name="T4" fmla="*/ 3 w 3"/>
                  <a:gd name="T5" fmla="*/ 42 h 42"/>
                  <a:gd name="T6" fmla="*/ 0 60000 65536"/>
                  <a:gd name="T7" fmla="*/ 0 60000 65536"/>
                  <a:gd name="T8" fmla="*/ 0 60000 65536"/>
                  <a:gd name="T9" fmla="*/ 0 w 3"/>
                  <a:gd name="T10" fmla="*/ 0 h 42"/>
                  <a:gd name="T11" fmla="*/ 3 w 3"/>
                  <a:gd name="T12" fmla="*/ 42 h 42"/>
                </a:gdLst>
                <a:ahLst/>
                <a:cxnLst>
                  <a:cxn ang="T6">
                    <a:pos x="T0" y="T1"/>
                  </a:cxn>
                  <a:cxn ang="T7">
                    <a:pos x="T2" y="T3"/>
                  </a:cxn>
                  <a:cxn ang="T8">
                    <a:pos x="T4" y="T5"/>
                  </a:cxn>
                </a:cxnLst>
                <a:rect l="T9" t="T10" r="T11" b="T12"/>
                <a:pathLst>
                  <a:path w="3" h="42">
                    <a:moveTo>
                      <a:pt x="0" y="0"/>
                    </a:moveTo>
                    <a:lnTo>
                      <a:pt x="1" y="21"/>
                    </a:lnTo>
                    <a:lnTo>
                      <a:pt x="3" y="4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2" name="Freeform 2090"/>
              <p:cNvSpPr>
                <a:spLocks/>
              </p:cNvSpPr>
              <p:nvPr/>
            </p:nvSpPr>
            <p:spPr bwMode="auto">
              <a:xfrm>
                <a:off x="3934" y="3148"/>
                <a:ext cx="2" cy="22"/>
              </a:xfrm>
              <a:custGeom>
                <a:avLst/>
                <a:gdLst>
                  <a:gd name="T0" fmla="*/ 0 w 2"/>
                  <a:gd name="T1" fmla="*/ 0 h 22"/>
                  <a:gd name="T2" fmla="*/ 1 w 2"/>
                  <a:gd name="T3" fmla="*/ 22 h 22"/>
                  <a:gd name="T4" fmla="*/ 2 w 2"/>
                  <a:gd name="T5" fmla="*/ 22 h 22"/>
                  <a:gd name="T6" fmla="*/ 2 w 2"/>
                  <a:gd name="T7" fmla="*/ 22 h 22"/>
                  <a:gd name="T8" fmla="*/ 0 60000 65536"/>
                  <a:gd name="T9" fmla="*/ 0 60000 65536"/>
                  <a:gd name="T10" fmla="*/ 0 60000 65536"/>
                  <a:gd name="T11" fmla="*/ 0 60000 65536"/>
                  <a:gd name="T12" fmla="*/ 0 w 2"/>
                  <a:gd name="T13" fmla="*/ 0 h 22"/>
                  <a:gd name="T14" fmla="*/ 2 w 2"/>
                  <a:gd name="T15" fmla="*/ 22 h 22"/>
                </a:gdLst>
                <a:ahLst/>
                <a:cxnLst>
                  <a:cxn ang="T8">
                    <a:pos x="T0" y="T1"/>
                  </a:cxn>
                  <a:cxn ang="T9">
                    <a:pos x="T2" y="T3"/>
                  </a:cxn>
                  <a:cxn ang="T10">
                    <a:pos x="T4" y="T5"/>
                  </a:cxn>
                  <a:cxn ang="T11">
                    <a:pos x="T6" y="T7"/>
                  </a:cxn>
                </a:cxnLst>
                <a:rect l="T12" t="T13" r="T14" b="T15"/>
                <a:pathLst>
                  <a:path w="2" h="22">
                    <a:moveTo>
                      <a:pt x="0" y="0"/>
                    </a:moveTo>
                    <a:lnTo>
                      <a:pt x="1" y="22"/>
                    </a:lnTo>
                    <a:lnTo>
                      <a:pt x="2" y="2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3" name="Freeform 2091"/>
              <p:cNvSpPr>
                <a:spLocks/>
              </p:cNvSpPr>
              <p:nvPr/>
            </p:nvSpPr>
            <p:spPr bwMode="auto">
              <a:xfrm>
                <a:off x="3936" y="3092"/>
                <a:ext cx="3" cy="78"/>
              </a:xfrm>
              <a:custGeom>
                <a:avLst/>
                <a:gdLst>
                  <a:gd name="T0" fmla="*/ 0 w 3"/>
                  <a:gd name="T1" fmla="*/ 78 h 78"/>
                  <a:gd name="T2" fmla="*/ 0 w 3"/>
                  <a:gd name="T3" fmla="*/ 63 h 78"/>
                  <a:gd name="T4" fmla="*/ 2 w 3"/>
                  <a:gd name="T5" fmla="*/ 42 h 78"/>
                  <a:gd name="T6" fmla="*/ 2 w 3"/>
                  <a:gd name="T7" fmla="*/ 21 h 78"/>
                  <a:gd name="T8" fmla="*/ 3 w 3"/>
                  <a:gd name="T9" fmla="*/ 0 h 78"/>
                  <a:gd name="T10" fmla="*/ 0 60000 65536"/>
                  <a:gd name="T11" fmla="*/ 0 60000 65536"/>
                  <a:gd name="T12" fmla="*/ 0 60000 65536"/>
                  <a:gd name="T13" fmla="*/ 0 60000 65536"/>
                  <a:gd name="T14" fmla="*/ 0 60000 65536"/>
                  <a:gd name="T15" fmla="*/ 0 w 3"/>
                  <a:gd name="T16" fmla="*/ 0 h 78"/>
                  <a:gd name="T17" fmla="*/ 3 w 3"/>
                  <a:gd name="T18" fmla="*/ 78 h 78"/>
                </a:gdLst>
                <a:ahLst/>
                <a:cxnLst>
                  <a:cxn ang="T10">
                    <a:pos x="T0" y="T1"/>
                  </a:cxn>
                  <a:cxn ang="T11">
                    <a:pos x="T2" y="T3"/>
                  </a:cxn>
                  <a:cxn ang="T12">
                    <a:pos x="T4" y="T5"/>
                  </a:cxn>
                  <a:cxn ang="T13">
                    <a:pos x="T6" y="T7"/>
                  </a:cxn>
                  <a:cxn ang="T14">
                    <a:pos x="T8" y="T9"/>
                  </a:cxn>
                </a:cxnLst>
                <a:rect l="T15" t="T16" r="T17" b="T18"/>
                <a:pathLst>
                  <a:path w="3" h="78">
                    <a:moveTo>
                      <a:pt x="0" y="78"/>
                    </a:moveTo>
                    <a:lnTo>
                      <a:pt x="0" y="63"/>
                    </a:lnTo>
                    <a:lnTo>
                      <a:pt x="2" y="42"/>
                    </a:lnTo>
                    <a:lnTo>
                      <a:pt x="2"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4" name="Freeform 2092"/>
              <p:cNvSpPr>
                <a:spLocks/>
              </p:cNvSpPr>
              <p:nvPr/>
            </p:nvSpPr>
            <p:spPr bwMode="auto">
              <a:xfrm>
                <a:off x="3939" y="3063"/>
                <a:ext cx="5" cy="29"/>
              </a:xfrm>
              <a:custGeom>
                <a:avLst/>
                <a:gdLst>
                  <a:gd name="T0" fmla="*/ 0 w 5"/>
                  <a:gd name="T1" fmla="*/ 29 h 29"/>
                  <a:gd name="T2" fmla="*/ 2 w 5"/>
                  <a:gd name="T3" fmla="*/ 22 h 29"/>
                  <a:gd name="T4" fmla="*/ 2 w 5"/>
                  <a:gd name="T5" fmla="*/ 14 h 29"/>
                  <a:gd name="T6" fmla="*/ 3 w 5"/>
                  <a:gd name="T7" fmla="*/ 7 h 29"/>
                  <a:gd name="T8" fmla="*/ 5 w 5"/>
                  <a:gd name="T9" fmla="*/ 0 h 29"/>
                  <a:gd name="T10" fmla="*/ 0 60000 65536"/>
                  <a:gd name="T11" fmla="*/ 0 60000 65536"/>
                  <a:gd name="T12" fmla="*/ 0 60000 65536"/>
                  <a:gd name="T13" fmla="*/ 0 60000 65536"/>
                  <a:gd name="T14" fmla="*/ 0 60000 65536"/>
                  <a:gd name="T15" fmla="*/ 0 w 5"/>
                  <a:gd name="T16" fmla="*/ 0 h 29"/>
                  <a:gd name="T17" fmla="*/ 5 w 5"/>
                  <a:gd name="T18" fmla="*/ 29 h 29"/>
                </a:gdLst>
                <a:ahLst/>
                <a:cxnLst>
                  <a:cxn ang="T10">
                    <a:pos x="T0" y="T1"/>
                  </a:cxn>
                  <a:cxn ang="T11">
                    <a:pos x="T2" y="T3"/>
                  </a:cxn>
                  <a:cxn ang="T12">
                    <a:pos x="T4" y="T5"/>
                  </a:cxn>
                  <a:cxn ang="T13">
                    <a:pos x="T6" y="T7"/>
                  </a:cxn>
                  <a:cxn ang="T14">
                    <a:pos x="T8" y="T9"/>
                  </a:cxn>
                </a:cxnLst>
                <a:rect l="T15" t="T16" r="T17" b="T18"/>
                <a:pathLst>
                  <a:path w="5" h="29">
                    <a:moveTo>
                      <a:pt x="0" y="29"/>
                    </a:moveTo>
                    <a:lnTo>
                      <a:pt x="2" y="22"/>
                    </a:lnTo>
                    <a:lnTo>
                      <a:pt x="2" y="14"/>
                    </a:lnTo>
                    <a:lnTo>
                      <a:pt x="3" y="7"/>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5" name="Freeform 2093"/>
              <p:cNvSpPr>
                <a:spLocks/>
              </p:cNvSpPr>
              <p:nvPr/>
            </p:nvSpPr>
            <p:spPr bwMode="auto">
              <a:xfrm>
                <a:off x="3944" y="3007"/>
                <a:ext cx="2" cy="56"/>
              </a:xfrm>
              <a:custGeom>
                <a:avLst/>
                <a:gdLst>
                  <a:gd name="T0" fmla="*/ 0 w 2"/>
                  <a:gd name="T1" fmla="*/ 56 h 56"/>
                  <a:gd name="T2" fmla="*/ 1 w 2"/>
                  <a:gd name="T3" fmla="*/ 42 h 56"/>
                  <a:gd name="T4" fmla="*/ 1 w 2"/>
                  <a:gd name="T5" fmla="*/ 21 h 56"/>
                  <a:gd name="T6" fmla="*/ 2 w 2"/>
                  <a:gd name="T7" fmla="*/ 7 h 56"/>
                  <a:gd name="T8" fmla="*/ 2 w 2"/>
                  <a:gd name="T9" fmla="*/ 0 h 56"/>
                  <a:gd name="T10" fmla="*/ 0 60000 65536"/>
                  <a:gd name="T11" fmla="*/ 0 60000 65536"/>
                  <a:gd name="T12" fmla="*/ 0 60000 65536"/>
                  <a:gd name="T13" fmla="*/ 0 60000 65536"/>
                  <a:gd name="T14" fmla="*/ 0 60000 65536"/>
                  <a:gd name="T15" fmla="*/ 0 w 2"/>
                  <a:gd name="T16" fmla="*/ 0 h 56"/>
                  <a:gd name="T17" fmla="*/ 2 w 2"/>
                  <a:gd name="T18" fmla="*/ 56 h 56"/>
                </a:gdLst>
                <a:ahLst/>
                <a:cxnLst>
                  <a:cxn ang="T10">
                    <a:pos x="T0" y="T1"/>
                  </a:cxn>
                  <a:cxn ang="T11">
                    <a:pos x="T2" y="T3"/>
                  </a:cxn>
                  <a:cxn ang="T12">
                    <a:pos x="T4" y="T5"/>
                  </a:cxn>
                  <a:cxn ang="T13">
                    <a:pos x="T6" y="T7"/>
                  </a:cxn>
                  <a:cxn ang="T14">
                    <a:pos x="T8" y="T9"/>
                  </a:cxn>
                </a:cxnLst>
                <a:rect l="T15" t="T16" r="T17" b="T18"/>
                <a:pathLst>
                  <a:path w="2" h="56">
                    <a:moveTo>
                      <a:pt x="0" y="56"/>
                    </a:moveTo>
                    <a:lnTo>
                      <a:pt x="1" y="42"/>
                    </a:lnTo>
                    <a:lnTo>
                      <a:pt x="1" y="21"/>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6" name="Freeform 2094"/>
              <p:cNvSpPr>
                <a:spLocks/>
              </p:cNvSpPr>
              <p:nvPr/>
            </p:nvSpPr>
            <p:spPr bwMode="auto">
              <a:xfrm>
                <a:off x="3946" y="3007"/>
                <a:ext cx="3" cy="56"/>
              </a:xfrm>
              <a:custGeom>
                <a:avLst/>
                <a:gdLst>
                  <a:gd name="T0" fmla="*/ 0 w 3"/>
                  <a:gd name="T1" fmla="*/ 0 h 56"/>
                  <a:gd name="T2" fmla="*/ 0 w 3"/>
                  <a:gd name="T3" fmla="*/ 7 h 56"/>
                  <a:gd name="T4" fmla="*/ 2 w 3"/>
                  <a:gd name="T5" fmla="*/ 21 h 56"/>
                  <a:gd name="T6" fmla="*/ 3 w 3"/>
                  <a:gd name="T7" fmla="*/ 42 h 56"/>
                  <a:gd name="T8" fmla="*/ 3 w 3"/>
                  <a:gd name="T9" fmla="*/ 56 h 56"/>
                  <a:gd name="T10" fmla="*/ 0 60000 65536"/>
                  <a:gd name="T11" fmla="*/ 0 60000 65536"/>
                  <a:gd name="T12" fmla="*/ 0 60000 65536"/>
                  <a:gd name="T13" fmla="*/ 0 60000 65536"/>
                  <a:gd name="T14" fmla="*/ 0 60000 65536"/>
                  <a:gd name="T15" fmla="*/ 0 w 3"/>
                  <a:gd name="T16" fmla="*/ 0 h 56"/>
                  <a:gd name="T17" fmla="*/ 3 w 3"/>
                  <a:gd name="T18" fmla="*/ 56 h 56"/>
                </a:gdLst>
                <a:ahLst/>
                <a:cxnLst>
                  <a:cxn ang="T10">
                    <a:pos x="T0" y="T1"/>
                  </a:cxn>
                  <a:cxn ang="T11">
                    <a:pos x="T2" y="T3"/>
                  </a:cxn>
                  <a:cxn ang="T12">
                    <a:pos x="T4" y="T5"/>
                  </a:cxn>
                  <a:cxn ang="T13">
                    <a:pos x="T6" y="T7"/>
                  </a:cxn>
                  <a:cxn ang="T14">
                    <a:pos x="T8" y="T9"/>
                  </a:cxn>
                </a:cxnLst>
                <a:rect l="T15" t="T16" r="T17" b="T18"/>
                <a:pathLst>
                  <a:path w="3" h="56">
                    <a:moveTo>
                      <a:pt x="0" y="0"/>
                    </a:moveTo>
                    <a:lnTo>
                      <a:pt x="0" y="7"/>
                    </a:lnTo>
                    <a:lnTo>
                      <a:pt x="2" y="21"/>
                    </a:lnTo>
                    <a:lnTo>
                      <a:pt x="3" y="42"/>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7" name="Freeform 2095"/>
              <p:cNvSpPr>
                <a:spLocks/>
              </p:cNvSpPr>
              <p:nvPr/>
            </p:nvSpPr>
            <p:spPr bwMode="auto">
              <a:xfrm>
                <a:off x="3949" y="3063"/>
                <a:ext cx="3" cy="29"/>
              </a:xfrm>
              <a:custGeom>
                <a:avLst/>
                <a:gdLst>
                  <a:gd name="T0" fmla="*/ 0 w 3"/>
                  <a:gd name="T1" fmla="*/ 0 h 29"/>
                  <a:gd name="T2" fmla="*/ 2 w 3"/>
                  <a:gd name="T3" fmla="*/ 14 h 29"/>
                  <a:gd name="T4" fmla="*/ 3 w 3"/>
                  <a:gd name="T5" fmla="*/ 29 h 29"/>
                  <a:gd name="T6" fmla="*/ 0 60000 65536"/>
                  <a:gd name="T7" fmla="*/ 0 60000 65536"/>
                  <a:gd name="T8" fmla="*/ 0 60000 65536"/>
                  <a:gd name="T9" fmla="*/ 0 w 3"/>
                  <a:gd name="T10" fmla="*/ 0 h 29"/>
                  <a:gd name="T11" fmla="*/ 3 w 3"/>
                  <a:gd name="T12" fmla="*/ 29 h 29"/>
                </a:gdLst>
                <a:ahLst/>
                <a:cxnLst>
                  <a:cxn ang="T6">
                    <a:pos x="T0" y="T1"/>
                  </a:cxn>
                  <a:cxn ang="T7">
                    <a:pos x="T2" y="T3"/>
                  </a:cxn>
                  <a:cxn ang="T8">
                    <a:pos x="T4" y="T5"/>
                  </a:cxn>
                </a:cxnLst>
                <a:rect l="T9" t="T10" r="T11" b="T12"/>
                <a:pathLst>
                  <a:path w="3" h="29">
                    <a:moveTo>
                      <a:pt x="0" y="0"/>
                    </a:moveTo>
                    <a:lnTo>
                      <a:pt x="2" y="14"/>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8" name="Freeform 2096"/>
              <p:cNvSpPr>
                <a:spLocks/>
              </p:cNvSpPr>
              <p:nvPr/>
            </p:nvSpPr>
            <p:spPr bwMode="auto">
              <a:xfrm>
                <a:off x="3952" y="3092"/>
                <a:ext cx="3" cy="28"/>
              </a:xfrm>
              <a:custGeom>
                <a:avLst/>
                <a:gdLst>
                  <a:gd name="T0" fmla="*/ 0 w 3"/>
                  <a:gd name="T1" fmla="*/ 0 h 28"/>
                  <a:gd name="T2" fmla="*/ 2 w 3"/>
                  <a:gd name="T3" fmla="*/ 14 h 28"/>
                  <a:gd name="T4" fmla="*/ 3 w 3"/>
                  <a:gd name="T5" fmla="*/ 28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0"/>
                    </a:moveTo>
                    <a:lnTo>
                      <a:pt x="2"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79" name="Freeform 2097"/>
              <p:cNvSpPr>
                <a:spLocks/>
              </p:cNvSpPr>
              <p:nvPr/>
            </p:nvSpPr>
            <p:spPr bwMode="auto">
              <a:xfrm>
                <a:off x="3955" y="3120"/>
                <a:ext cx="3" cy="92"/>
              </a:xfrm>
              <a:custGeom>
                <a:avLst/>
                <a:gdLst>
                  <a:gd name="T0" fmla="*/ 0 w 3"/>
                  <a:gd name="T1" fmla="*/ 0 h 92"/>
                  <a:gd name="T2" fmla="*/ 0 w 3"/>
                  <a:gd name="T3" fmla="*/ 21 h 92"/>
                  <a:gd name="T4" fmla="*/ 1 w 3"/>
                  <a:gd name="T5" fmla="*/ 57 h 92"/>
                  <a:gd name="T6" fmla="*/ 3 w 3"/>
                  <a:gd name="T7" fmla="*/ 78 h 92"/>
                  <a:gd name="T8" fmla="*/ 3 w 3"/>
                  <a:gd name="T9" fmla="*/ 92 h 92"/>
                  <a:gd name="T10" fmla="*/ 3 w 3"/>
                  <a:gd name="T11" fmla="*/ 92 h 92"/>
                  <a:gd name="T12" fmla="*/ 0 60000 65536"/>
                  <a:gd name="T13" fmla="*/ 0 60000 65536"/>
                  <a:gd name="T14" fmla="*/ 0 60000 65536"/>
                  <a:gd name="T15" fmla="*/ 0 60000 65536"/>
                  <a:gd name="T16" fmla="*/ 0 60000 65536"/>
                  <a:gd name="T17" fmla="*/ 0 60000 65536"/>
                  <a:gd name="T18" fmla="*/ 0 w 3"/>
                  <a:gd name="T19" fmla="*/ 0 h 92"/>
                  <a:gd name="T20" fmla="*/ 3 w 3"/>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3" h="92">
                    <a:moveTo>
                      <a:pt x="0" y="0"/>
                    </a:moveTo>
                    <a:lnTo>
                      <a:pt x="0" y="21"/>
                    </a:lnTo>
                    <a:lnTo>
                      <a:pt x="1" y="57"/>
                    </a:lnTo>
                    <a:lnTo>
                      <a:pt x="3" y="78"/>
                    </a:lnTo>
                    <a:lnTo>
                      <a:pt x="3" y="9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0" name="Freeform 2098"/>
              <p:cNvSpPr>
                <a:spLocks/>
              </p:cNvSpPr>
              <p:nvPr/>
            </p:nvSpPr>
            <p:spPr bwMode="auto">
              <a:xfrm>
                <a:off x="3958" y="3127"/>
                <a:ext cx="3" cy="85"/>
              </a:xfrm>
              <a:custGeom>
                <a:avLst/>
                <a:gdLst>
                  <a:gd name="T0" fmla="*/ 0 w 3"/>
                  <a:gd name="T1" fmla="*/ 85 h 85"/>
                  <a:gd name="T2" fmla="*/ 0 w 3"/>
                  <a:gd name="T3" fmla="*/ 85 h 85"/>
                  <a:gd name="T4" fmla="*/ 0 w 3"/>
                  <a:gd name="T5" fmla="*/ 78 h 85"/>
                  <a:gd name="T6" fmla="*/ 1 w 3"/>
                  <a:gd name="T7" fmla="*/ 50 h 85"/>
                  <a:gd name="T8" fmla="*/ 1 w 3"/>
                  <a:gd name="T9" fmla="*/ 21 h 85"/>
                  <a:gd name="T10" fmla="*/ 3 w 3"/>
                  <a:gd name="T11" fmla="*/ 0 h 85"/>
                  <a:gd name="T12" fmla="*/ 0 60000 65536"/>
                  <a:gd name="T13" fmla="*/ 0 60000 65536"/>
                  <a:gd name="T14" fmla="*/ 0 60000 65536"/>
                  <a:gd name="T15" fmla="*/ 0 60000 65536"/>
                  <a:gd name="T16" fmla="*/ 0 60000 65536"/>
                  <a:gd name="T17" fmla="*/ 0 60000 65536"/>
                  <a:gd name="T18" fmla="*/ 0 w 3"/>
                  <a:gd name="T19" fmla="*/ 0 h 85"/>
                  <a:gd name="T20" fmla="*/ 3 w 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3" h="85">
                    <a:moveTo>
                      <a:pt x="0" y="85"/>
                    </a:moveTo>
                    <a:lnTo>
                      <a:pt x="0" y="85"/>
                    </a:lnTo>
                    <a:lnTo>
                      <a:pt x="0" y="78"/>
                    </a:lnTo>
                    <a:lnTo>
                      <a:pt x="1" y="50"/>
                    </a:lnTo>
                    <a:lnTo>
                      <a:pt x="1"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1" name="Freeform 2099"/>
              <p:cNvSpPr>
                <a:spLocks/>
              </p:cNvSpPr>
              <p:nvPr/>
            </p:nvSpPr>
            <p:spPr bwMode="auto">
              <a:xfrm>
                <a:off x="3961" y="3092"/>
                <a:ext cx="4" cy="35"/>
              </a:xfrm>
              <a:custGeom>
                <a:avLst/>
                <a:gdLst>
                  <a:gd name="T0" fmla="*/ 0 w 4"/>
                  <a:gd name="T1" fmla="*/ 35 h 35"/>
                  <a:gd name="T2" fmla="*/ 1 w 4"/>
                  <a:gd name="T3" fmla="*/ 14 h 35"/>
                  <a:gd name="T4" fmla="*/ 4 w 4"/>
                  <a:gd name="T5" fmla="*/ 0 h 35"/>
                  <a:gd name="T6" fmla="*/ 0 60000 65536"/>
                  <a:gd name="T7" fmla="*/ 0 60000 65536"/>
                  <a:gd name="T8" fmla="*/ 0 60000 65536"/>
                  <a:gd name="T9" fmla="*/ 0 w 4"/>
                  <a:gd name="T10" fmla="*/ 0 h 35"/>
                  <a:gd name="T11" fmla="*/ 4 w 4"/>
                  <a:gd name="T12" fmla="*/ 35 h 35"/>
                </a:gdLst>
                <a:ahLst/>
                <a:cxnLst>
                  <a:cxn ang="T6">
                    <a:pos x="T0" y="T1"/>
                  </a:cxn>
                  <a:cxn ang="T7">
                    <a:pos x="T2" y="T3"/>
                  </a:cxn>
                  <a:cxn ang="T8">
                    <a:pos x="T4" y="T5"/>
                  </a:cxn>
                </a:cxnLst>
                <a:rect l="T9" t="T10" r="T11" b="T12"/>
                <a:pathLst>
                  <a:path w="4" h="35">
                    <a:moveTo>
                      <a:pt x="0" y="35"/>
                    </a:moveTo>
                    <a:lnTo>
                      <a:pt x="1" y="1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2" name="Freeform 2100"/>
              <p:cNvSpPr>
                <a:spLocks/>
              </p:cNvSpPr>
              <p:nvPr/>
            </p:nvSpPr>
            <p:spPr bwMode="auto">
              <a:xfrm>
                <a:off x="3965" y="3070"/>
                <a:ext cx="3" cy="22"/>
              </a:xfrm>
              <a:custGeom>
                <a:avLst/>
                <a:gdLst>
                  <a:gd name="T0" fmla="*/ 0 w 3"/>
                  <a:gd name="T1" fmla="*/ 22 h 22"/>
                  <a:gd name="T2" fmla="*/ 1 w 3"/>
                  <a:gd name="T3" fmla="*/ 15 h 22"/>
                  <a:gd name="T4" fmla="*/ 3 w 3"/>
                  <a:gd name="T5" fmla="*/ 0 h 22"/>
                  <a:gd name="T6" fmla="*/ 0 60000 65536"/>
                  <a:gd name="T7" fmla="*/ 0 60000 65536"/>
                  <a:gd name="T8" fmla="*/ 0 60000 65536"/>
                  <a:gd name="T9" fmla="*/ 0 w 3"/>
                  <a:gd name="T10" fmla="*/ 0 h 22"/>
                  <a:gd name="T11" fmla="*/ 3 w 3"/>
                  <a:gd name="T12" fmla="*/ 22 h 22"/>
                </a:gdLst>
                <a:ahLst/>
                <a:cxnLst>
                  <a:cxn ang="T6">
                    <a:pos x="T0" y="T1"/>
                  </a:cxn>
                  <a:cxn ang="T7">
                    <a:pos x="T2" y="T3"/>
                  </a:cxn>
                  <a:cxn ang="T8">
                    <a:pos x="T4" y="T5"/>
                  </a:cxn>
                </a:cxnLst>
                <a:rect l="T9" t="T10" r="T11" b="T12"/>
                <a:pathLst>
                  <a:path w="3" h="22">
                    <a:moveTo>
                      <a:pt x="0" y="22"/>
                    </a:moveTo>
                    <a:lnTo>
                      <a:pt x="1" y="15"/>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3" name="Freeform 2101"/>
              <p:cNvSpPr>
                <a:spLocks/>
              </p:cNvSpPr>
              <p:nvPr/>
            </p:nvSpPr>
            <p:spPr bwMode="auto">
              <a:xfrm>
                <a:off x="3968" y="3028"/>
                <a:ext cx="3" cy="42"/>
              </a:xfrm>
              <a:custGeom>
                <a:avLst/>
                <a:gdLst>
                  <a:gd name="T0" fmla="*/ 0 w 3"/>
                  <a:gd name="T1" fmla="*/ 42 h 42"/>
                  <a:gd name="T2" fmla="*/ 1 w 3"/>
                  <a:gd name="T3" fmla="*/ 21 h 42"/>
                  <a:gd name="T4" fmla="*/ 3 w 3"/>
                  <a:gd name="T5" fmla="*/ 0 h 42"/>
                  <a:gd name="T6" fmla="*/ 0 60000 65536"/>
                  <a:gd name="T7" fmla="*/ 0 60000 65536"/>
                  <a:gd name="T8" fmla="*/ 0 60000 65536"/>
                  <a:gd name="T9" fmla="*/ 0 w 3"/>
                  <a:gd name="T10" fmla="*/ 0 h 42"/>
                  <a:gd name="T11" fmla="*/ 3 w 3"/>
                  <a:gd name="T12" fmla="*/ 42 h 42"/>
                </a:gdLst>
                <a:ahLst/>
                <a:cxnLst>
                  <a:cxn ang="T6">
                    <a:pos x="T0" y="T1"/>
                  </a:cxn>
                  <a:cxn ang="T7">
                    <a:pos x="T2" y="T3"/>
                  </a:cxn>
                  <a:cxn ang="T8">
                    <a:pos x="T4" y="T5"/>
                  </a:cxn>
                </a:cxnLst>
                <a:rect l="T9" t="T10" r="T11" b="T12"/>
                <a:pathLst>
                  <a:path w="3" h="42">
                    <a:moveTo>
                      <a:pt x="0" y="42"/>
                    </a:moveTo>
                    <a:lnTo>
                      <a:pt x="1"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4" name="Freeform 2102"/>
              <p:cNvSpPr>
                <a:spLocks/>
              </p:cNvSpPr>
              <p:nvPr/>
            </p:nvSpPr>
            <p:spPr bwMode="auto">
              <a:xfrm>
                <a:off x="3971" y="3014"/>
                <a:ext cx="2" cy="14"/>
              </a:xfrm>
              <a:custGeom>
                <a:avLst/>
                <a:gdLst>
                  <a:gd name="T0" fmla="*/ 0 w 2"/>
                  <a:gd name="T1" fmla="*/ 14 h 14"/>
                  <a:gd name="T2" fmla="*/ 1 w 2"/>
                  <a:gd name="T3" fmla="*/ 0 h 14"/>
                  <a:gd name="T4" fmla="*/ 2 w 2"/>
                  <a:gd name="T5" fmla="*/ 0 h 14"/>
                  <a:gd name="T6" fmla="*/ 2 w 2"/>
                  <a:gd name="T7" fmla="*/ 0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0" y="14"/>
                    </a:moveTo>
                    <a:lnTo>
                      <a:pt x="1" y="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5" name="Freeform 2103"/>
              <p:cNvSpPr>
                <a:spLocks/>
              </p:cNvSpPr>
              <p:nvPr/>
            </p:nvSpPr>
            <p:spPr bwMode="auto">
              <a:xfrm>
                <a:off x="3973" y="3014"/>
                <a:ext cx="3" cy="71"/>
              </a:xfrm>
              <a:custGeom>
                <a:avLst/>
                <a:gdLst>
                  <a:gd name="T0" fmla="*/ 0 w 3"/>
                  <a:gd name="T1" fmla="*/ 0 h 71"/>
                  <a:gd name="T2" fmla="*/ 0 w 3"/>
                  <a:gd name="T3" fmla="*/ 14 h 71"/>
                  <a:gd name="T4" fmla="*/ 2 w 3"/>
                  <a:gd name="T5" fmla="*/ 35 h 71"/>
                  <a:gd name="T6" fmla="*/ 3 w 3"/>
                  <a:gd name="T7" fmla="*/ 56 h 71"/>
                  <a:gd name="T8" fmla="*/ 3 w 3"/>
                  <a:gd name="T9" fmla="*/ 71 h 71"/>
                  <a:gd name="T10" fmla="*/ 0 60000 65536"/>
                  <a:gd name="T11" fmla="*/ 0 60000 65536"/>
                  <a:gd name="T12" fmla="*/ 0 60000 65536"/>
                  <a:gd name="T13" fmla="*/ 0 60000 65536"/>
                  <a:gd name="T14" fmla="*/ 0 60000 65536"/>
                  <a:gd name="T15" fmla="*/ 0 w 3"/>
                  <a:gd name="T16" fmla="*/ 0 h 71"/>
                  <a:gd name="T17" fmla="*/ 3 w 3"/>
                  <a:gd name="T18" fmla="*/ 71 h 71"/>
                </a:gdLst>
                <a:ahLst/>
                <a:cxnLst>
                  <a:cxn ang="T10">
                    <a:pos x="T0" y="T1"/>
                  </a:cxn>
                  <a:cxn ang="T11">
                    <a:pos x="T2" y="T3"/>
                  </a:cxn>
                  <a:cxn ang="T12">
                    <a:pos x="T4" y="T5"/>
                  </a:cxn>
                  <a:cxn ang="T13">
                    <a:pos x="T6" y="T7"/>
                  </a:cxn>
                  <a:cxn ang="T14">
                    <a:pos x="T8" y="T9"/>
                  </a:cxn>
                </a:cxnLst>
                <a:rect l="T15" t="T16" r="T17" b="T18"/>
                <a:pathLst>
                  <a:path w="3" h="71">
                    <a:moveTo>
                      <a:pt x="0" y="0"/>
                    </a:moveTo>
                    <a:lnTo>
                      <a:pt x="0" y="14"/>
                    </a:lnTo>
                    <a:lnTo>
                      <a:pt x="2" y="35"/>
                    </a:lnTo>
                    <a:lnTo>
                      <a:pt x="3" y="56"/>
                    </a:lnTo>
                    <a:lnTo>
                      <a:pt x="3" y="71"/>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6" name="Freeform 2104"/>
              <p:cNvSpPr>
                <a:spLocks/>
              </p:cNvSpPr>
              <p:nvPr/>
            </p:nvSpPr>
            <p:spPr bwMode="auto">
              <a:xfrm>
                <a:off x="3976" y="3085"/>
                <a:ext cx="3" cy="14"/>
              </a:xfrm>
              <a:custGeom>
                <a:avLst/>
                <a:gdLst>
                  <a:gd name="T0" fmla="*/ 0 w 3"/>
                  <a:gd name="T1" fmla="*/ 0 h 14"/>
                  <a:gd name="T2" fmla="*/ 2 w 3"/>
                  <a:gd name="T3" fmla="*/ 7 h 14"/>
                  <a:gd name="T4" fmla="*/ 3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0" y="0"/>
                    </a:moveTo>
                    <a:lnTo>
                      <a:pt x="2" y="7"/>
                    </a:lnTo>
                    <a:lnTo>
                      <a:pt x="3" y="1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7" name="Freeform 2105"/>
              <p:cNvSpPr>
                <a:spLocks/>
              </p:cNvSpPr>
              <p:nvPr/>
            </p:nvSpPr>
            <p:spPr bwMode="auto">
              <a:xfrm>
                <a:off x="3979" y="3099"/>
                <a:ext cx="3" cy="28"/>
              </a:xfrm>
              <a:custGeom>
                <a:avLst/>
                <a:gdLst>
                  <a:gd name="T0" fmla="*/ 0 w 3"/>
                  <a:gd name="T1" fmla="*/ 0 h 28"/>
                  <a:gd name="T2" fmla="*/ 2 w 3"/>
                  <a:gd name="T3" fmla="*/ 14 h 28"/>
                  <a:gd name="T4" fmla="*/ 2 w 3"/>
                  <a:gd name="T5" fmla="*/ 21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2" y="14"/>
                    </a:lnTo>
                    <a:lnTo>
                      <a:pt x="2" y="21"/>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8" name="Freeform 2106"/>
              <p:cNvSpPr>
                <a:spLocks/>
              </p:cNvSpPr>
              <p:nvPr/>
            </p:nvSpPr>
            <p:spPr bwMode="auto">
              <a:xfrm>
                <a:off x="3982" y="3113"/>
                <a:ext cx="4" cy="14"/>
              </a:xfrm>
              <a:custGeom>
                <a:avLst/>
                <a:gdLst>
                  <a:gd name="T0" fmla="*/ 0 w 4"/>
                  <a:gd name="T1" fmla="*/ 14 h 14"/>
                  <a:gd name="T2" fmla="*/ 1 w 4"/>
                  <a:gd name="T3" fmla="*/ 7 h 14"/>
                  <a:gd name="T4" fmla="*/ 4 w 4"/>
                  <a:gd name="T5" fmla="*/ 0 h 14"/>
                  <a:gd name="T6" fmla="*/ 0 60000 65536"/>
                  <a:gd name="T7" fmla="*/ 0 60000 65536"/>
                  <a:gd name="T8" fmla="*/ 0 60000 65536"/>
                  <a:gd name="T9" fmla="*/ 0 w 4"/>
                  <a:gd name="T10" fmla="*/ 0 h 14"/>
                  <a:gd name="T11" fmla="*/ 4 w 4"/>
                  <a:gd name="T12" fmla="*/ 14 h 14"/>
                </a:gdLst>
                <a:ahLst/>
                <a:cxnLst>
                  <a:cxn ang="T6">
                    <a:pos x="T0" y="T1"/>
                  </a:cxn>
                  <a:cxn ang="T7">
                    <a:pos x="T2" y="T3"/>
                  </a:cxn>
                  <a:cxn ang="T8">
                    <a:pos x="T4" y="T5"/>
                  </a:cxn>
                </a:cxnLst>
                <a:rect l="T9" t="T10" r="T11" b="T12"/>
                <a:pathLst>
                  <a:path w="4" h="14">
                    <a:moveTo>
                      <a:pt x="0" y="14"/>
                    </a:moveTo>
                    <a:lnTo>
                      <a:pt x="1"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89" name="Line 2107"/>
              <p:cNvSpPr>
                <a:spLocks noChangeShapeType="1"/>
              </p:cNvSpPr>
              <p:nvPr/>
            </p:nvSpPr>
            <p:spPr bwMode="auto">
              <a:xfrm flipV="1">
                <a:off x="3986" y="3092"/>
                <a:ext cx="3" cy="21"/>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090" name="Freeform 2108"/>
              <p:cNvSpPr>
                <a:spLocks/>
              </p:cNvSpPr>
              <p:nvPr/>
            </p:nvSpPr>
            <p:spPr bwMode="auto">
              <a:xfrm>
                <a:off x="3989" y="3056"/>
                <a:ext cx="3" cy="36"/>
              </a:xfrm>
              <a:custGeom>
                <a:avLst/>
                <a:gdLst>
                  <a:gd name="T0" fmla="*/ 0 w 3"/>
                  <a:gd name="T1" fmla="*/ 36 h 36"/>
                  <a:gd name="T2" fmla="*/ 2 w 3"/>
                  <a:gd name="T3" fmla="*/ 21 h 36"/>
                  <a:gd name="T4" fmla="*/ 3 w 3"/>
                  <a:gd name="T5" fmla="*/ 0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36"/>
                    </a:moveTo>
                    <a:lnTo>
                      <a:pt x="2"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1" name="Freeform 2109"/>
              <p:cNvSpPr>
                <a:spLocks/>
              </p:cNvSpPr>
              <p:nvPr/>
            </p:nvSpPr>
            <p:spPr bwMode="auto">
              <a:xfrm>
                <a:off x="3992" y="3021"/>
                <a:ext cx="3" cy="35"/>
              </a:xfrm>
              <a:custGeom>
                <a:avLst/>
                <a:gdLst>
                  <a:gd name="T0" fmla="*/ 0 w 3"/>
                  <a:gd name="T1" fmla="*/ 35 h 35"/>
                  <a:gd name="T2" fmla="*/ 0 w 3"/>
                  <a:gd name="T3" fmla="*/ 21 h 35"/>
                  <a:gd name="T4" fmla="*/ 1 w 3"/>
                  <a:gd name="T5" fmla="*/ 14 h 35"/>
                  <a:gd name="T6" fmla="*/ 3 w 3"/>
                  <a:gd name="T7" fmla="*/ 0 h 35"/>
                  <a:gd name="T8" fmla="*/ 3 w 3"/>
                  <a:gd name="T9" fmla="*/ 0 h 35"/>
                  <a:gd name="T10" fmla="*/ 0 60000 65536"/>
                  <a:gd name="T11" fmla="*/ 0 60000 65536"/>
                  <a:gd name="T12" fmla="*/ 0 60000 65536"/>
                  <a:gd name="T13" fmla="*/ 0 60000 65536"/>
                  <a:gd name="T14" fmla="*/ 0 60000 65536"/>
                  <a:gd name="T15" fmla="*/ 0 w 3"/>
                  <a:gd name="T16" fmla="*/ 0 h 35"/>
                  <a:gd name="T17" fmla="*/ 3 w 3"/>
                  <a:gd name="T18" fmla="*/ 35 h 35"/>
                </a:gdLst>
                <a:ahLst/>
                <a:cxnLst>
                  <a:cxn ang="T10">
                    <a:pos x="T0" y="T1"/>
                  </a:cxn>
                  <a:cxn ang="T11">
                    <a:pos x="T2" y="T3"/>
                  </a:cxn>
                  <a:cxn ang="T12">
                    <a:pos x="T4" y="T5"/>
                  </a:cxn>
                  <a:cxn ang="T13">
                    <a:pos x="T6" y="T7"/>
                  </a:cxn>
                  <a:cxn ang="T14">
                    <a:pos x="T8" y="T9"/>
                  </a:cxn>
                </a:cxnLst>
                <a:rect l="T15" t="T16" r="T17" b="T18"/>
                <a:pathLst>
                  <a:path w="3" h="35">
                    <a:moveTo>
                      <a:pt x="0" y="35"/>
                    </a:moveTo>
                    <a:lnTo>
                      <a:pt x="0" y="21"/>
                    </a:ln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2" name="Freeform 2110"/>
              <p:cNvSpPr>
                <a:spLocks/>
              </p:cNvSpPr>
              <p:nvPr/>
            </p:nvSpPr>
            <p:spPr bwMode="auto">
              <a:xfrm>
                <a:off x="3995" y="3021"/>
                <a:ext cx="3" cy="49"/>
              </a:xfrm>
              <a:custGeom>
                <a:avLst/>
                <a:gdLst>
                  <a:gd name="T0" fmla="*/ 0 w 3"/>
                  <a:gd name="T1" fmla="*/ 0 h 49"/>
                  <a:gd name="T2" fmla="*/ 0 w 3"/>
                  <a:gd name="T3" fmla="*/ 7 h 49"/>
                  <a:gd name="T4" fmla="*/ 1 w 3"/>
                  <a:gd name="T5" fmla="*/ 21 h 49"/>
                  <a:gd name="T6" fmla="*/ 3 w 3"/>
                  <a:gd name="T7" fmla="*/ 35 h 49"/>
                  <a:gd name="T8" fmla="*/ 3 w 3"/>
                  <a:gd name="T9" fmla="*/ 49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0"/>
                    </a:moveTo>
                    <a:lnTo>
                      <a:pt x="0" y="7"/>
                    </a:lnTo>
                    <a:lnTo>
                      <a:pt x="1" y="21"/>
                    </a:lnTo>
                    <a:lnTo>
                      <a:pt x="3" y="35"/>
                    </a:lnTo>
                    <a:lnTo>
                      <a:pt x="3" y="4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3" name="Freeform 2111"/>
              <p:cNvSpPr>
                <a:spLocks/>
              </p:cNvSpPr>
              <p:nvPr/>
            </p:nvSpPr>
            <p:spPr bwMode="auto">
              <a:xfrm>
                <a:off x="3998" y="3070"/>
                <a:ext cx="3" cy="29"/>
              </a:xfrm>
              <a:custGeom>
                <a:avLst/>
                <a:gdLst>
                  <a:gd name="T0" fmla="*/ 0 w 3"/>
                  <a:gd name="T1" fmla="*/ 0 h 29"/>
                  <a:gd name="T2" fmla="*/ 1 w 3"/>
                  <a:gd name="T3" fmla="*/ 15 h 29"/>
                  <a:gd name="T4" fmla="*/ 3 w 3"/>
                  <a:gd name="T5" fmla="*/ 29 h 29"/>
                  <a:gd name="T6" fmla="*/ 0 60000 65536"/>
                  <a:gd name="T7" fmla="*/ 0 60000 65536"/>
                  <a:gd name="T8" fmla="*/ 0 60000 65536"/>
                  <a:gd name="T9" fmla="*/ 0 w 3"/>
                  <a:gd name="T10" fmla="*/ 0 h 29"/>
                  <a:gd name="T11" fmla="*/ 3 w 3"/>
                  <a:gd name="T12" fmla="*/ 29 h 29"/>
                </a:gdLst>
                <a:ahLst/>
                <a:cxnLst>
                  <a:cxn ang="T6">
                    <a:pos x="T0" y="T1"/>
                  </a:cxn>
                  <a:cxn ang="T7">
                    <a:pos x="T2" y="T3"/>
                  </a:cxn>
                  <a:cxn ang="T8">
                    <a:pos x="T4" y="T5"/>
                  </a:cxn>
                </a:cxnLst>
                <a:rect l="T9" t="T10" r="T11" b="T12"/>
                <a:pathLst>
                  <a:path w="3" h="29">
                    <a:moveTo>
                      <a:pt x="0" y="0"/>
                    </a:moveTo>
                    <a:lnTo>
                      <a:pt x="1" y="15"/>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4" name="Freeform 2112"/>
              <p:cNvSpPr>
                <a:spLocks/>
              </p:cNvSpPr>
              <p:nvPr/>
            </p:nvSpPr>
            <p:spPr bwMode="auto">
              <a:xfrm>
                <a:off x="4001" y="3099"/>
                <a:ext cx="2" cy="28"/>
              </a:xfrm>
              <a:custGeom>
                <a:avLst/>
                <a:gdLst>
                  <a:gd name="T0" fmla="*/ 0 w 2"/>
                  <a:gd name="T1" fmla="*/ 0 h 28"/>
                  <a:gd name="T2" fmla="*/ 1 w 2"/>
                  <a:gd name="T3" fmla="*/ 14 h 28"/>
                  <a:gd name="T4" fmla="*/ 2 w 2"/>
                  <a:gd name="T5" fmla="*/ 28 h 28"/>
                  <a:gd name="T6" fmla="*/ 0 60000 65536"/>
                  <a:gd name="T7" fmla="*/ 0 60000 65536"/>
                  <a:gd name="T8" fmla="*/ 0 60000 65536"/>
                  <a:gd name="T9" fmla="*/ 0 w 2"/>
                  <a:gd name="T10" fmla="*/ 0 h 28"/>
                  <a:gd name="T11" fmla="*/ 2 w 2"/>
                  <a:gd name="T12" fmla="*/ 28 h 28"/>
                </a:gdLst>
                <a:ahLst/>
                <a:cxnLst>
                  <a:cxn ang="T6">
                    <a:pos x="T0" y="T1"/>
                  </a:cxn>
                  <a:cxn ang="T7">
                    <a:pos x="T2" y="T3"/>
                  </a:cxn>
                  <a:cxn ang="T8">
                    <a:pos x="T4" y="T5"/>
                  </a:cxn>
                </a:cxnLst>
                <a:rect l="T9" t="T10" r="T11" b="T12"/>
                <a:pathLst>
                  <a:path w="2" h="28">
                    <a:moveTo>
                      <a:pt x="0" y="0"/>
                    </a:moveTo>
                    <a:lnTo>
                      <a:pt x="1" y="14"/>
                    </a:lnTo>
                    <a:lnTo>
                      <a:pt x="2"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5" name="Freeform 2113"/>
              <p:cNvSpPr>
                <a:spLocks/>
              </p:cNvSpPr>
              <p:nvPr/>
            </p:nvSpPr>
            <p:spPr bwMode="auto">
              <a:xfrm>
                <a:off x="4003" y="3127"/>
                <a:ext cx="3" cy="64"/>
              </a:xfrm>
              <a:custGeom>
                <a:avLst/>
                <a:gdLst>
                  <a:gd name="T0" fmla="*/ 0 w 3"/>
                  <a:gd name="T1" fmla="*/ 0 h 64"/>
                  <a:gd name="T2" fmla="*/ 0 w 3"/>
                  <a:gd name="T3" fmla="*/ 14 h 64"/>
                  <a:gd name="T4" fmla="*/ 2 w 3"/>
                  <a:gd name="T5" fmla="*/ 35 h 64"/>
                  <a:gd name="T6" fmla="*/ 2 w 3"/>
                  <a:gd name="T7" fmla="*/ 57 h 64"/>
                  <a:gd name="T8" fmla="*/ 3 w 3"/>
                  <a:gd name="T9" fmla="*/ 64 h 64"/>
                  <a:gd name="T10" fmla="*/ 0 60000 65536"/>
                  <a:gd name="T11" fmla="*/ 0 60000 65536"/>
                  <a:gd name="T12" fmla="*/ 0 60000 65536"/>
                  <a:gd name="T13" fmla="*/ 0 60000 65536"/>
                  <a:gd name="T14" fmla="*/ 0 60000 65536"/>
                  <a:gd name="T15" fmla="*/ 0 w 3"/>
                  <a:gd name="T16" fmla="*/ 0 h 64"/>
                  <a:gd name="T17" fmla="*/ 3 w 3"/>
                  <a:gd name="T18" fmla="*/ 64 h 64"/>
                </a:gdLst>
                <a:ahLst/>
                <a:cxnLst>
                  <a:cxn ang="T10">
                    <a:pos x="T0" y="T1"/>
                  </a:cxn>
                  <a:cxn ang="T11">
                    <a:pos x="T2" y="T3"/>
                  </a:cxn>
                  <a:cxn ang="T12">
                    <a:pos x="T4" y="T5"/>
                  </a:cxn>
                  <a:cxn ang="T13">
                    <a:pos x="T6" y="T7"/>
                  </a:cxn>
                  <a:cxn ang="T14">
                    <a:pos x="T8" y="T9"/>
                  </a:cxn>
                </a:cxnLst>
                <a:rect l="T15" t="T16" r="T17" b="T18"/>
                <a:pathLst>
                  <a:path w="3" h="64">
                    <a:moveTo>
                      <a:pt x="0" y="0"/>
                    </a:moveTo>
                    <a:lnTo>
                      <a:pt x="0" y="14"/>
                    </a:lnTo>
                    <a:lnTo>
                      <a:pt x="2" y="35"/>
                    </a:lnTo>
                    <a:lnTo>
                      <a:pt x="2" y="57"/>
                    </a:lnTo>
                    <a:lnTo>
                      <a:pt x="3" y="6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6" name="Freeform 2114"/>
              <p:cNvSpPr>
                <a:spLocks/>
              </p:cNvSpPr>
              <p:nvPr/>
            </p:nvSpPr>
            <p:spPr bwMode="auto">
              <a:xfrm>
                <a:off x="4006" y="3127"/>
                <a:ext cx="5" cy="64"/>
              </a:xfrm>
              <a:custGeom>
                <a:avLst/>
                <a:gdLst>
                  <a:gd name="T0" fmla="*/ 0 w 5"/>
                  <a:gd name="T1" fmla="*/ 64 h 64"/>
                  <a:gd name="T2" fmla="*/ 2 w 5"/>
                  <a:gd name="T3" fmla="*/ 57 h 64"/>
                  <a:gd name="T4" fmla="*/ 2 w 5"/>
                  <a:gd name="T5" fmla="*/ 35 h 64"/>
                  <a:gd name="T6" fmla="*/ 3 w 5"/>
                  <a:gd name="T7" fmla="*/ 14 h 64"/>
                  <a:gd name="T8" fmla="*/ 5 w 5"/>
                  <a:gd name="T9" fmla="*/ 0 h 64"/>
                  <a:gd name="T10" fmla="*/ 0 60000 65536"/>
                  <a:gd name="T11" fmla="*/ 0 60000 65536"/>
                  <a:gd name="T12" fmla="*/ 0 60000 65536"/>
                  <a:gd name="T13" fmla="*/ 0 60000 65536"/>
                  <a:gd name="T14" fmla="*/ 0 60000 65536"/>
                  <a:gd name="T15" fmla="*/ 0 w 5"/>
                  <a:gd name="T16" fmla="*/ 0 h 64"/>
                  <a:gd name="T17" fmla="*/ 5 w 5"/>
                  <a:gd name="T18" fmla="*/ 64 h 64"/>
                </a:gdLst>
                <a:ahLst/>
                <a:cxnLst>
                  <a:cxn ang="T10">
                    <a:pos x="T0" y="T1"/>
                  </a:cxn>
                  <a:cxn ang="T11">
                    <a:pos x="T2" y="T3"/>
                  </a:cxn>
                  <a:cxn ang="T12">
                    <a:pos x="T4" y="T5"/>
                  </a:cxn>
                  <a:cxn ang="T13">
                    <a:pos x="T6" y="T7"/>
                  </a:cxn>
                  <a:cxn ang="T14">
                    <a:pos x="T8" y="T9"/>
                  </a:cxn>
                </a:cxnLst>
                <a:rect l="T15" t="T16" r="T17" b="T18"/>
                <a:pathLst>
                  <a:path w="5" h="64">
                    <a:moveTo>
                      <a:pt x="0" y="64"/>
                    </a:moveTo>
                    <a:lnTo>
                      <a:pt x="2" y="57"/>
                    </a:lnTo>
                    <a:lnTo>
                      <a:pt x="2" y="35"/>
                    </a:lnTo>
                    <a:lnTo>
                      <a:pt x="3" y="14"/>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7" name="Freeform 2115"/>
              <p:cNvSpPr>
                <a:spLocks/>
              </p:cNvSpPr>
              <p:nvPr/>
            </p:nvSpPr>
            <p:spPr bwMode="auto">
              <a:xfrm>
                <a:off x="4011" y="3127"/>
                <a:ext cx="2" cy="1"/>
              </a:xfrm>
              <a:custGeom>
                <a:avLst/>
                <a:gdLst>
                  <a:gd name="T0" fmla="*/ 0 w 2"/>
                  <a:gd name="T1" fmla="*/ 0 h 1"/>
                  <a:gd name="T2" fmla="*/ 0 w 2"/>
                  <a:gd name="T3" fmla="*/ 0 h 1"/>
                  <a:gd name="T4" fmla="*/ 1 w 2"/>
                  <a:gd name="T5" fmla="*/ 0 h 1"/>
                  <a:gd name="T6" fmla="*/ 2 w 2"/>
                  <a:gd name="T7" fmla="*/ 0 h 1"/>
                  <a:gd name="T8" fmla="*/ 2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0" y="0"/>
                    </a:lnTo>
                    <a:lnTo>
                      <a:pt x="1" y="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8" name="Freeform 2116"/>
              <p:cNvSpPr>
                <a:spLocks/>
              </p:cNvSpPr>
              <p:nvPr/>
            </p:nvSpPr>
            <p:spPr bwMode="auto">
              <a:xfrm>
                <a:off x="4013" y="3070"/>
                <a:ext cx="3" cy="57"/>
              </a:xfrm>
              <a:custGeom>
                <a:avLst/>
                <a:gdLst>
                  <a:gd name="T0" fmla="*/ 0 w 3"/>
                  <a:gd name="T1" fmla="*/ 57 h 57"/>
                  <a:gd name="T2" fmla="*/ 0 w 3"/>
                  <a:gd name="T3" fmla="*/ 50 h 57"/>
                  <a:gd name="T4" fmla="*/ 2 w 3"/>
                  <a:gd name="T5" fmla="*/ 29 h 57"/>
                  <a:gd name="T6" fmla="*/ 3 w 3"/>
                  <a:gd name="T7" fmla="*/ 15 h 57"/>
                  <a:gd name="T8" fmla="*/ 3 w 3"/>
                  <a:gd name="T9" fmla="*/ 0 h 57"/>
                  <a:gd name="T10" fmla="*/ 0 60000 65536"/>
                  <a:gd name="T11" fmla="*/ 0 60000 65536"/>
                  <a:gd name="T12" fmla="*/ 0 60000 65536"/>
                  <a:gd name="T13" fmla="*/ 0 60000 65536"/>
                  <a:gd name="T14" fmla="*/ 0 60000 65536"/>
                  <a:gd name="T15" fmla="*/ 0 w 3"/>
                  <a:gd name="T16" fmla="*/ 0 h 57"/>
                  <a:gd name="T17" fmla="*/ 3 w 3"/>
                  <a:gd name="T18" fmla="*/ 57 h 57"/>
                </a:gdLst>
                <a:ahLst/>
                <a:cxnLst>
                  <a:cxn ang="T10">
                    <a:pos x="T0" y="T1"/>
                  </a:cxn>
                  <a:cxn ang="T11">
                    <a:pos x="T2" y="T3"/>
                  </a:cxn>
                  <a:cxn ang="T12">
                    <a:pos x="T4" y="T5"/>
                  </a:cxn>
                  <a:cxn ang="T13">
                    <a:pos x="T6" y="T7"/>
                  </a:cxn>
                  <a:cxn ang="T14">
                    <a:pos x="T8" y="T9"/>
                  </a:cxn>
                </a:cxnLst>
                <a:rect l="T15" t="T16" r="T17" b="T18"/>
                <a:pathLst>
                  <a:path w="3" h="57">
                    <a:moveTo>
                      <a:pt x="0" y="57"/>
                    </a:moveTo>
                    <a:lnTo>
                      <a:pt x="0" y="50"/>
                    </a:lnTo>
                    <a:lnTo>
                      <a:pt x="2" y="29"/>
                    </a:lnTo>
                    <a:lnTo>
                      <a:pt x="3" y="15"/>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099" name="Freeform 2117"/>
              <p:cNvSpPr>
                <a:spLocks/>
              </p:cNvSpPr>
              <p:nvPr/>
            </p:nvSpPr>
            <p:spPr bwMode="auto">
              <a:xfrm>
                <a:off x="4016" y="3028"/>
                <a:ext cx="3" cy="42"/>
              </a:xfrm>
              <a:custGeom>
                <a:avLst/>
                <a:gdLst>
                  <a:gd name="T0" fmla="*/ 0 w 3"/>
                  <a:gd name="T1" fmla="*/ 42 h 42"/>
                  <a:gd name="T2" fmla="*/ 2 w 3"/>
                  <a:gd name="T3" fmla="*/ 14 h 42"/>
                  <a:gd name="T4" fmla="*/ 3 w 3"/>
                  <a:gd name="T5" fmla="*/ 7 h 42"/>
                  <a:gd name="T6" fmla="*/ 3 w 3"/>
                  <a:gd name="T7" fmla="*/ 0 h 42"/>
                  <a:gd name="T8" fmla="*/ 0 60000 65536"/>
                  <a:gd name="T9" fmla="*/ 0 60000 65536"/>
                  <a:gd name="T10" fmla="*/ 0 60000 65536"/>
                  <a:gd name="T11" fmla="*/ 0 60000 65536"/>
                  <a:gd name="T12" fmla="*/ 0 w 3"/>
                  <a:gd name="T13" fmla="*/ 0 h 42"/>
                  <a:gd name="T14" fmla="*/ 3 w 3"/>
                  <a:gd name="T15" fmla="*/ 42 h 42"/>
                </a:gdLst>
                <a:ahLst/>
                <a:cxnLst>
                  <a:cxn ang="T8">
                    <a:pos x="T0" y="T1"/>
                  </a:cxn>
                  <a:cxn ang="T9">
                    <a:pos x="T2" y="T3"/>
                  </a:cxn>
                  <a:cxn ang="T10">
                    <a:pos x="T4" y="T5"/>
                  </a:cxn>
                  <a:cxn ang="T11">
                    <a:pos x="T6" y="T7"/>
                  </a:cxn>
                </a:cxnLst>
                <a:rect l="T12" t="T13" r="T14" b="T15"/>
                <a:pathLst>
                  <a:path w="3" h="42">
                    <a:moveTo>
                      <a:pt x="0" y="42"/>
                    </a:move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0" name="Freeform 2118"/>
              <p:cNvSpPr>
                <a:spLocks/>
              </p:cNvSpPr>
              <p:nvPr/>
            </p:nvSpPr>
            <p:spPr bwMode="auto">
              <a:xfrm>
                <a:off x="4019" y="3028"/>
                <a:ext cx="3" cy="28"/>
              </a:xfrm>
              <a:custGeom>
                <a:avLst/>
                <a:gdLst>
                  <a:gd name="T0" fmla="*/ 0 w 3"/>
                  <a:gd name="T1" fmla="*/ 0 h 28"/>
                  <a:gd name="T2" fmla="*/ 0 w 3"/>
                  <a:gd name="T3" fmla="*/ 0 h 28"/>
                  <a:gd name="T4" fmla="*/ 1 w 3"/>
                  <a:gd name="T5" fmla="*/ 7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0" y="0"/>
                    </a:lnTo>
                    <a:lnTo>
                      <a:pt x="1" y="7"/>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1" name="Line 2119"/>
              <p:cNvSpPr>
                <a:spLocks noChangeShapeType="1"/>
              </p:cNvSpPr>
              <p:nvPr/>
            </p:nvSpPr>
            <p:spPr bwMode="auto">
              <a:xfrm>
                <a:off x="4022" y="3056"/>
                <a:ext cx="3" cy="2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02" name="Line 2120"/>
              <p:cNvSpPr>
                <a:spLocks noChangeShapeType="1"/>
              </p:cNvSpPr>
              <p:nvPr/>
            </p:nvSpPr>
            <p:spPr bwMode="auto">
              <a:xfrm>
                <a:off x="4025" y="3085"/>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03" name="Freeform 2121"/>
              <p:cNvSpPr>
                <a:spLocks/>
              </p:cNvSpPr>
              <p:nvPr/>
            </p:nvSpPr>
            <p:spPr bwMode="auto">
              <a:xfrm>
                <a:off x="4028" y="3113"/>
                <a:ext cx="4" cy="35"/>
              </a:xfrm>
              <a:custGeom>
                <a:avLst/>
                <a:gdLst>
                  <a:gd name="T0" fmla="*/ 0 w 4"/>
                  <a:gd name="T1" fmla="*/ 0 h 35"/>
                  <a:gd name="T2" fmla="*/ 1 w 4"/>
                  <a:gd name="T3" fmla="*/ 21 h 35"/>
                  <a:gd name="T4" fmla="*/ 2 w 4"/>
                  <a:gd name="T5" fmla="*/ 28 h 35"/>
                  <a:gd name="T6" fmla="*/ 4 w 4"/>
                  <a:gd name="T7" fmla="*/ 35 h 35"/>
                  <a:gd name="T8" fmla="*/ 0 60000 65536"/>
                  <a:gd name="T9" fmla="*/ 0 60000 65536"/>
                  <a:gd name="T10" fmla="*/ 0 60000 65536"/>
                  <a:gd name="T11" fmla="*/ 0 60000 65536"/>
                  <a:gd name="T12" fmla="*/ 0 w 4"/>
                  <a:gd name="T13" fmla="*/ 0 h 35"/>
                  <a:gd name="T14" fmla="*/ 4 w 4"/>
                  <a:gd name="T15" fmla="*/ 35 h 35"/>
                </a:gdLst>
                <a:ahLst/>
                <a:cxnLst>
                  <a:cxn ang="T8">
                    <a:pos x="T0" y="T1"/>
                  </a:cxn>
                  <a:cxn ang="T9">
                    <a:pos x="T2" y="T3"/>
                  </a:cxn>
                  <a:cxn ang="T10">
                    <a:pos x="T4" y="T5"/>
                  </a:cxn>
                  <a:cxn ang="T11">
                    <a:pos x="T6" y="T7"/>
                  </a:cxn>
                </a:cxnLst>
                <a:rect l="T12" t="T13" r="T14" b="T15"/>
                <a:pathLst>
                  <a:path w="4" h="35">
                    <a:moveTo>
                      <a:pt x="0" y="0"/>
                    </a:moveTo>
                    <a:lnTo>
                      <a:pt x="1" y="21"/>
                    </a:lnTo>
                    <a:lnTo>
                      <a:pt x="2" y="28"/>
                    </a:lnTo>
                    <a:lnTo>
                      <a:pt x="4" y="35"/>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4" name="Freeform 2122"/>
              <p:cNvSpPr>
                <a:spLocks/>
              </p:cNvSpPr>
              <p:nvPr/>
            </p:nvSpPr>
            <p:spPr bwMode="auto">
              <a:xfrm>
                <a:off x="4032" y="3120"/>
                <a:ext cx="3" cy="28"/>
              </a:xfrm>
              <a:custGeom>
                <a:avLst/>
                <a:gdLst>
                  <a:gd name="T0" fmla="*/ 0 w 3"/>
                  <a:gd name="T1" fmla="*/ 28 h 28"/>
                  <a:gd name="T2" fmla="*/ 1 w 3"/>
                  <a:gd name="T3" fmla="*/ 28 h 28"/>
                  <a:gd name="T4" fmla="*/ 1 w 3"/>
                  <a:gd name="T5" fmla="*/ 21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1" y="28"/>
                    </a:lnTo>
                    <a:lnTo>
                      <a:pt x="1" y="21"/>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5" name="Line 2123"/>
              <p:cNvSpPr>
                <a:spLocks noChangeShapeType="1"/>
              </p:cNvSpPr>
              <p:nvPr/>
            </p:nvSpPr>
            <p:spPr bwMode="auto">
              <a:xfrm flipV="1">
                <a:off x="4035" y="309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06" name="Freeform 2124"/>
              <p:cNvSpPr>
                <a:spLocks/>
              </p:cNvSpPr>
              <p:nvPr/>
            </p:nvSpPr>
            <p:spPr bwMode="auto">
              <a:xfrm>
                <a:off x="4038" y="3063"/>
                <a:ext cx="2" cy="29"/>
              </a:xfrm>
              <a:custGeom>
                <a:avLst/>
                <a:gdLst>
                  <a:gd name="T0" fmla="*/ 0 w 2"/>
                  <a:gd name="T1" fmla="*/ 29 h 29"/>
                  <a:gd name="T2" fmla="*/ 1 w 2"/>
                  <a:gd name="T3" fmla="*/ 14 h 29"/>
                  <a:gd name="T4" fmla="*/ 2 w 2"/>
                  <a:gd name="T5" fmla="*/ 0 h 29"/>
                  <a:gd name="T6" fmla="*/ 0 60000 65536"/>
                  <a:gd name="T7" fmla="*/ 0 60000 65536"/>
                  <a:gd name="T8" fmla="*/ 0 60000 65536"/>
                  <a:gd name="T9" fmla="*/ 0 w 2"/>
                  <a:gd name="T10" fmla="*/ 0 h 29"/>
                  <a:gd name="T11" fmla="*/ 2 w 2"/>
                  <a:gd name="T12" fmla="*/ 29 h 29"/>
                </a:gdLst>
                <a:ahLst/>
                <a:cxnLst>
                  <a:cxn ang="T6">
                    <a:pos x="T0" y="T1"/>
                  </a:cxn>
                  <a:cxn ang="T7">
                    <a:pos x="T2" y="T3"/>
                  </a:cxn>
                  <a:cxn ang="T8">
                    <a:pos x="T4" y="T5"/>
                  </a:cxn>
                </a:cxnLst>
                <a:rect l="T9" t="T10" r="T11" b="T12"/>
                <a:pathLst>
                  <a:path w="2" h="29">
                    <a:moveTo>
                      <a:pt x="0" y="29"/>
                    </a:move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7" name="Freeform 2125"/>
              <p:cNvSpPr>
                <a:spLocks/>
              </p:cNvSpPr>
              <p:nvPr/>
            </p:nvSpPr>
            <p:spPr bwMode="auto">
              <a:xfrm>
                <a:off x="4040" y="3021"/>
                <a:ext cx="3" cy="42"/>
              </a:xfrm>
              <a:custGeom>
                <a:avLst/>
                <a:gdLst>
                  <a:gd name="T0" fmla="*/ 0 w 3"/>
                  <a:gd name="T1" fmla="*/ 42 h 42"/>
                  <a:gd name="T2" fmla="*/ 0 w 3"/>
                  <a:gd name="T3" fmla="*/ 28 h 42"/>
                  <a:gd name="T4" fmla="*/ 2 w 3"/>
                  <a:gd name="T5" fmla="*/ 14 h 42"/>
                  <a:gd name="T6" fmla="*/ 3 w 3"/>
                  <a:gd name="T7" fmla="*/ 7 h 42"/>
                  <a:gd name="T8" fmla="*/ 3 w 3"/>
                  <a:gd name="T9" fmla="*/ 0 h 42"/>
                  <a:gd name="T10" fmla="*/ 0 60000 65536"/>
                  <a:gd name="T11" fmla="*/ 0 60000 65536"/>
                  <a:gd name="T12" fmla="*/ 0 60000 65536"/>
                  <a:gd name="T13" fmla="*/ 0 60000 65536"/>
                  <a:gd name="T14" fmla="*/ 0 60000 65536"/>
                  <a:gd name="T15" fmla="*/ 0 w 3"/>
                  <a:gd name="T16" fmla="*/ 0 h 42"/>
                  <a:gd name="T17" fmla="*/ 3 w 3"/>
                  <a:gd name="T18" fmla="*/ 42 h 42"/>
                </a:gdLst>
                <a:ahLst/>
                <a:cxnLst>
                  <a:cxn ang="T10">
                    <a:pos x="T0" y="T1"/>
                  </a:cxn>
                  <a:cxn ang="T11">
                    <a:pos x="T2" y="T3"/>
                  </a:cxn>
                  <a:cxn ang="T12">
                    <a:pos x="T4" y="T5"/>
                  </a:cxn>
                  <a:cxn ang="T13">
                    <a:pos x="T6" y="T7"/>
                  </a:cxn>
                  <a:cxn ang="T14">
                    <a:pos x="T8" y="T9"/>
                  </a:cxn>
                </a:cxnLst>
                <a:rect l="T15" t="T16" r="T17" b="T18"/>
                <a:pathLst>
                  <a:path w="3" h="42">
                    <a:moveTo>
                      <a:pt x="0" y="42"/>
                    </a:moveTo>
                    <a:lnTo>
                      <a:pt x="0" y="28"/>
                    </a:ln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8" name="Freeform 2126"/>
              <p:cNvSpPr>
                <a:spLocks/>
              </p:cNvSpPr>
              <p:nvPr/>
            </p:nvSpPr>
            <p:spPr bwMode="auto">
              <a:xfrm>
                <a:off x="4043" y="3021"/>
                <a:ext cx="3" cy="42"/>
              </a:xfrm>
              <a:custGeom>
                <a:avLst/>
                <a:gdLst>
                  <a:gd name="T0" fmla="*/ 0 w 3"/>
                  <a:gd name="T1" fmla="*/ 0 h 42"/>
                  <a:gd name="T2" fmla="*/ 0 w 3"/>
                  <a:gd name="T3" fmla="*/ 7 h 42"/>
                  <a:gd name="T4" fmla="*/ 2 w 3"/>
                  <a:gd name="T5" fmla="*/ 14 h 42"/>
                  <a:gd name="T6" fmla="*/ 3 w 3"/>
                  <a:gd name="T7" fmla="*/ 42 h 42"/>
                  <a:gd name="T8" fmla="*/ 0 60000 65536"/>
                  <a:gd name="T9" fmla="*/ 0 60000 65536"/>
                  <a:gd name="T10" fmla="*/ 0 60000 65536"/>
                  <a:gd name="T11" fmla="*/ 0 60000 65536"/>
                  <a:gd name="T12" fmla="*/ 0 w 3"/>
                  <a:gd name="T13" fmla="*/ 0 h 42"/>
                  <a:gd name="T14" fmla="*/ 3 w 3"/>
                  <a:gd name="T15" fmla="*/ 42 h 42"/>
                </a:gdLst>
                <a:ahLst/>
                <a:cxnLst>
                  <a:cxn ang="T8">
                    <a:pos x="T0" y="T1"/>
                  </a:cxn>
                  <a:cxn ang="T9">
                    <a:pos x="T2" y="T3"/>
                  </a:cxn>
                  <a:cxn ang="T10">
                    <a:pos x="T4" y="T5"/>
                  </a:cxn>
                  <a:cxn ang="T11">
                    <a:pos x="T6" y="T7"/>
                  </a:cxn>
                </a:cxnLst>
                <a:rect l="T12" t="T13" r="T14" b="T15"/>
                <a:pathLst>
                  <a:path w="3" h="42">
                    <a:moveTo>
                      <a:pt x="0" y="0"/>
                    </a:moveTo>
                    <a:lnTo>
                      <a:pt x="0" y="7"/>
                    </a:lnTo>
                    <a:lnTo>
                      <a:pt x="2" y="14"/>
                    </a:lnTo>
                    <a:lnTo>
                      <a:pt x="3" y="4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09" name="Freeform 2127"/>
              <p:cNvSpPr>
                <a:spLocks/>
              </p:cNvSpPr>
              <p:nvPr/>
            </p:nvSpPr>
            <p:spPr bwMode="auto">
              <a:xfrm>
                <a:off x="4046" y="3063"/>
                <a:ext cx="3" cy="64"/>
              </a:xfrm>
              <a:custGeom>
                <a:avLst/>
                <a:gdLst>
                  <a:gd name="T0" fmla="*/ 0 w 3"/>
                  <a:gd name="T1" fmla="*/ 0 h 64"/>
                  <a:gd name="T2" fmla="*/ 0 w 3"/>
                  <a:gd name="T3" fmla="*/ 14 h 64"/>
                  <a:gd name="T4" fmla="*/ 2 w 3"/>
                  <a:gd name="T5" fmla="*/ 36 h 64"/>
                  <a:gd name="T6" fmla="*/ 2 w 3"/>
                  <a:gd name="T7" fmla="*/ 50 h 64"/>
                  <a:gd name="T8" fmla="*/ 3 w 3"/>
                  <a:gd name="T9" fmla="*/ 64 h 64"/>
                  <a:gd name="T10" fmla="*/ 0 60000 65536"/>
                  <a:gd name="T11" fmla="*/ 0 60000 65536"/>
                  <a:gd name="T12" fmla="*/ 0 60000 65536"/>
                  <a:gd name="T13" fmla="*/ 0 60000 65536"/>
                  <a:gd name="T14" fmla="*/ 0 60000 65536"/>
                  <a:gd name="T15" fmla="*/ 0 w 3"/>
                  <a:gd name="T16" fmla="*/ 0 h 64"/>
                  <a:gd name="T17" fmla="*/ 3 w 3"/>
                  <a:gd name="T18" fmla="*/ 64 h 64"/>
                </a:gdLst>
                <a:ahLst/>
                <a:cxnLst>
                  <a:cxn ang="T10">
                    <a:pos x="T0" y="T1"/>
                  </a:cxn>
                  <a:cxn ang="T11">
                    <a:pos x="T2" y="T3"/>
                  </a:cxn>
                  <a:cxn ang="T12">
                    <a:pos x="T4" y="T5"/>
                  </a:cxn>
                  <a:cxn ang="T13">
                    <a:pos x="T6" y="T7"/>
                  </a:cxn>
                  <a:cxn ang="T14">
                    <a:pos x="T8" y="T9"/>
                  </a:cxn>
                </a:cxnLst>
                <a:rect l="T15" t="T16" r="T17" b="T18"/>
                <a:pathLst>
                  <a:path w="3" h="64">
                    <a:moveTo>
                      <a:pt x="0" y="0"/>
                    </a:moveTo>
                    <a:lnTo>
                      <a:pt x="0" y="14"/>
                    </a:lnTo>
                    <a:lnTo>
                      <a:pt x="2" y="36"/>
                    </a:lnTo>
                    <a:lnTo>
                      <a:pt x="2" y="50"/>
                    </a:lnTo>
                    <a:lnTo>
                      <a:pt x="3" y="6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0" name="Freeform 2128"/>
              <p:cNvSpPr>
                <a:spLocks/>
              </p:cNvSpPr>
              <p:nvPr/>
            </p:nvSpPr>
            <p:spPr bwMode="auto">
              <a:xfrm>
                <a:off x="4049" y="3120"/>
                <a:ext cx="4" cy="7"/>
              </a:xfrm>
              <a:custGeom>
                <a:avLst/>
                <a:gdLst>
                  <a:gd name="T0" fmla="*/ 0 w 4"/>
                  <a:gd name="T1" fmla="*/ 7 h 7"/>
                  <a:gd name="T2" fmla="*/ 1 w 4"/>
                  <a:gd name="T3" fmla="*/ 7 h 7"/>
                  <a:gd name="T4" fmla="*/ 1 w 4"/>
                  <a:gd name="T5" fmla="*/ 7 h 7"/>
                  <a:gd name="T6" fmla="*/ 3 w 4"/>
                  <a:gd name="T7" fmla="*/ 0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1" y="7"/>
                    </a:lnTo>
                    <a:lnTo>
                      <a:pt x="3" y="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1" name="Freeform 2129"/>
              <p:cNvSpPr>
                <a:spLocks/>
              </p:cNvSpPr>
              <p:nvPr/>
            </p:nvSpPr>
            <p:spPr bwMode="auto">
              <a:xfrm>
                <a:off x="4053" y="3120"/>
                <a:ext cx="3" cy="42"/>
              </a:xfrm>
              <a:custGeom>
                <a:avLst/>
                <a:gdLst>
                  <a:gd name="T0" fmla="*/ 0 w 3"/>
                  <a:gd name="T1" fmla="*/ 0 h 42"/>
                  <a:gd name="T2" fmla="*/ 2 w 3"/>
                  <a:gd name="T3" fmla="*/ 7 h 42"/>
                  <a:gd name="T4" fmla="*/ 2 w 3"/>
                  <a:gd name="T5" fmla="*/ 21 h 42"/>
                  <a:gd name="T6" fmla="*/ 3 w 3"/>
                  <a:gd name="T7" fmla="*/ 35 h 42"/>
                  <a:gd name="T8" fmla="*/ 3 w 3"/>
                  <a:gd name="T9" fmla="*/ 42 h 42"/>
                  <a:gd name="T10" fmla="*/ 0 60000 65536"/>
                  <a:gd name="T11" fmla="*/ 0 60000 65536"/>
                  <a:gd name="T12" fmla="*/ 0 60000 65536"/>
                  <a:gd name="T13" fmla="*/ 0 60000 65536"/>
                  <a:gd name="T14" fmla="*/ 0 60000 65536"/>
                  <a:gd name="T15" fmla="*/ 0 w 3"/>
                  <a:gd name="T16" fmla="*/ 0 h 42"/>
                  <a:gd name="T17" fmla="*/ 3 w 3"/>
                  <a:gd name="T18" fmla="*/ 42 h 42"/>
                </a:gdLst>
                <a:ahLst/>
                <a:cxnLst>
                  <a:cxn ang="T10">
                    <a:pos x="T0" y="T1"/>
                  </a:cxn>
                  <a:cxn ang="T11">
                    <a:pos x="T2" y="T3"/>
                  </a:cxn>
                  <a:cxn ang="T12">
                    <a:pos x="T4" y="T5"/>
                  </a:cxn>
                  <a:cxn ang="T13">
                    <a:pos x="T6" y="T7"/>
                  </a:cxn>
                  <a:cxn ang="T14">
                    <a:pos x="T8" y="T9"/>
                  </a:cxn>
                </a:cxnLst>
                <a:rect l="T15" t="T16" r="T17" b="T18"/>
                <a:pathLst>
                  <a:path w="3" h="42">
                    <a:moveTo>
                      <a:pt x="0" y="0"/>
                    </a:moveTo>
                    <a:lnTo>
                      <a:pt x="2" y="7"/>
                    </a:lnTo>
                    <a:lnTo>
                      <a:pt x="2" y="21"/>
                    </a:lnTo>
                    <a:lnTo>
                      <a:pt x="3" y="35"/>
                    </a:lnTo>
                    <a:lnTo>
                      <a:pt x="3" y="4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2" name="Freeform 2130"/>
              <p:cNvSpPr>
                <a:spLocks/>
              </p:cNvSpPr>
              <p:nvPr/>
            </p:nvSpPr>
            <p:spPr bwMode="auto">
              <a:xfrm>
                <a:off x="4056" y="3134"/>
                <a:ext cx="3" cy="28"/>
              </a:xfrm>
              <a:custGeom>
                <a:avLst/>
                <a:gdLst>
                  <a:gd name="T0" fmla="*/ 0 w 3"/>
                  <a:gd name="T1" fmla="*/ 28 h 28"/>
                  <a:gd name="T2" fmla="*/ 0 w 3"/>
                  <a:gd name="T3" fmla="*/ 28 h 28"/>
                  <a:gd name="T4" fmla="*/ 1 w 3"/>
                  <a:gd name="T5" fmla="*/ 14 h 28"/>
                  <a:gd name="T6" fmla="*/ 3 w 3"/>
                  <a:gd name="T7" fmla="*/ 7 h 28"/>
                  <a:gd name="T8" fmla="*/ 3 w 3"/>
                  <a:gd name="T9" fmla="*/ 0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28"/>
                    </a:moveTo>
                    <a:lnTo>
                      <a:pt x="0" y="28"/>
                    </a:ln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3" name="Freeform 2131"/>
              <p:cNvSpPr>
                <a:spLocks/>
              </p:cNvSpPr>
              <p:nvPr/>
            </p:nvSpPr>
            <p:spPr bwMode="auto">
              <a:xfrm>
                <a:off x="4059" y="3127"/>
                <a:ext cx="3" cy="7"/>
              </a:xfrm>
              <a:custGeom>
                <a:avLst/>
                <a:gdLst>
                  <a:gd name="T0" fmla="*/ 0 w 3"/>
                  <a:gd name="T1" fmla="*/ 7 h 7"/>
                  <a:gd name="T2" fmla="*/ 1 w 3"/>
                  <a:gd name="T3" fmla="*/ 7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1"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4" name="Freeform 2132"/>
              <p:cNvSpPr>
                <a:spLocks/>
              </p:cNvSpPr>
              <p:nvPr/>
            </p:nvSpPr>
            <p:spPr bwMode="auto">
              <a:xfrm>
                <a:off x="4062" y="3085"/>
                <a:ext cx="3" cy="42"/>
              </a:xfrm>
              <a:custGeom>
                <a:avLst/>
                <a:gdLst>
                  <a:gd name="T0" fmla="*/ 0 w 3"/>
                  <a:gd name="T1" fmla="*/ 42 h 42"/>
                  <a:gd name="T2" fmla="*/ 1 w 3"/>
                  <a:gd name="T3" fmla="*/ 28 h 42"/>
                  <a:gd name="T4" fmla="*/ 3 w 3"/>
                  <a:gd name="T5" fmla="*/ 0 h 42"/>
                  <a:gd name="T6" fmla="*/ 0 60000 65536"/>
                  <a:gd name="T7" fmla="*/ 0 60000 65536"/>
                  <a:gd name="T8" fmla="*/ 0 60000 65536"/>
                  <a:gd name="T9" fmla="*/ 0 w 3"/>
                  <a:gd name="T10" fmla="*/ 0 h 42"/>
                  <a:gd name="T11" fmla="*/ 3 w 3"/>
                  <a:gd name="T12" fmla="*/ 42 h 42"/>
                </a:gdLst>
                <a:ahLst/>
                <a:cxnLst>
                  <a:cxn ang="T6">
                    <a:pos x="T0" y="T1"/>
                  </a:cxn>
                  <a:cxn ang="T7">
                    <a:pos x="T2" y="T3"/>
                  </a:cxn>
                  <a:cxn ang="T8">
                    <a:pos x="T4" y="T5"/>
                  </a:cxn>
                </a:cxnLst>
                <a:rect l="T9" t="T10" r="T11" b="T12"/>
                <a:pathLst>
                  <a:path w="3" h="42">
                    <a:moveTo>
                      <a:pt x="0" y="42"/>
                    </a:moveTo>
                    <a:lnTo>
                      <a:pt x="1" y="28"/>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5" name="Freeform 2133"/>
              <p:cNvSpPr>
                <a:spLocks/>
              </p:cNvSpPr>
              <p:nvPr/>
            </p:nvSpPr>
            <p:spPr bwMode="auto">
              <a:xfrm>
                <a:off x="4065" y="3021"/>
                <a:ext cx="2" cy="64"/>
              </a:xfrm>
              <a:custGeom>
                <a:avLst/>
                <a:gdLst>
                  <a:gd name="T0" fmla="*/ 0 w 2"/>
                  <a:gd name="T1" fmla="*/ 64 h 64"/>
                  <a:gd name="T2" fmla="*/ 0 w 2"/>
                  <a:gd name="T3" fmla="*/ 49 h 64"/>
                  <a:gd name="T4" fmla="*/ 1 w 2"/>
                  <a:gd name="T5" fmla="*/ 28 h 64"/>
                  <a:gd name="T6" fmla="*/ 2 w 2"/>
                  <a:gd name="T7" fmla="*/ 7 h 64"/>
                  <a:gd name="T8" fmla="*/ 2 w 2"/>
                  <a:gd name="T9" fmla="*/ 0 h 64"/>
                  <a:gd name="T10" fmla="*/ 0 60000 65536"/>
                  <a:gd name="T11" fmla="*/ 0 60000 65536"/>
                  <a:gd name="T12" fmla="*/ 0 60000 65536"/>
                  <a:gd name="T13" fmla="*/ 0 60000 65536"/>
                  <a:gd name="T14" fmla="*/ 0 60000 65536"/>
                  <a:gd name="T15" fmla="*/ 0 w 2"/>
                  <a:gd name="T16" fmla="*/ 0 h 64"/>
                  <a:gd name="T17" fmla="*/ 2 w 2"/>
                  <a:gd name="T18" fmla="*/ 64 h 64"/>
                </a:gdLst>
                <a:ahLst/>
                <a:cxnLst>
                  <a:cxn ang="T10">
                    <a:pos x="T0" y="T1"/>
                  </a:cxn>
                  <a:cxn ang="T11">
                    <a:pos x="T2" y="T3"/>
                  </a:cxn>
                  <a:cxn ang="T12">
                    <a:pos x="T4" y="T5"/>
                  </a:cxn>
                  <a:cxn ang="T13">
                    <a:pos x="T6" y="T7"/>
                  </a:cxn>
                  <a:cxn ang="T14">
                    <a:pos x="T8" y="T9"/>
                  </a:cxn>
                </a:cxnLst>
                <a:rect l="T15" t="T16" r="T17" b="T18"/>
                <a:pathLst>
                  <a:path w="2" h="64">
                    <a:moveTo>
                      <a:pt x="0" y="64"/>
                    </a:moveTo>
                    <a:lnTo>
                      <a:pt x="0" y="49"/>
                    </a:lnTo>
                    <a:lnTo>
                      <a:pt x="1" y="28"/>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6" name="Freeform 2134"/>
              <p:cNvSpPr>
                <a:spLocks/>
              </p:cNvSpPr>
              <p:nvPr/>
            </p:nvSpPr>
            <p:spPr bwMode="auto">
              <a:xfrm>
                <a:off x="4067" y="3021"/>
                <a:ext cx="3" cy="64"/>
              </a:xfrm>
              <a:custGeom>
                <a:avLst/>
                <a:gdLst>
                  <a:gd name="T0" fmla="*/ 0 w 3"/>
                  <a:gd name="T1" fmla="*/ 0 h 64"/>
                  <a:gd name="T2" fmla="*/ 0 w 3"/>
                  <a:gd name="T3" fmla="*/ 7 h 64"/>
                  <a:gd name="T4" fmla="*/ 2 w 3"/>
                  <a:gd name="T5" fmla="*/ 21 h 64"/>
                  <a:gd name="T6" fmla="*/ 3 w 3"/>
                  <a:gd name="T7" fmla="*/ 42 h 64"/>
                  <a:gd name="T8" fmla="*/ 3 w 3"/>
                  <a:gd name="T9" fmla="*/ 64 h 64"/>
                  <a:gd name="T10" fmla="*/ 0 60000 65536"/>
                  <a:gd name="T11" fmla="*/ 0 60000 65536"/>
                  <a:gd name="T12" fmla="*/ 0 60000 65536"/>
                  <a:gd name="T13" fmla="*/ 0 60000 65536"/>
                  <a:gd name="T14" fmla="*/ 0 60000 65536"/>
                  <a:gd name="T15" fmla="*/ 0 w 3"/>
                  <a:gd name="T16" fmla="*/ 0 h 64"/>
                  <a:gd name="T17" fmla="*/ 3 w 3"/>
                  <a:gd name="T18" fmla="*/ 64 h 64"/>
                </a:gdLst>
                <a:ahLst/>
                <a:cxnLst>
                  <a:cxn ang="T10">
                    <a:pos x="T0" y="T1"/>
                  </a:cxn>
                  <a:cxn ang="T11">
                    <a:pos x="T2" y="T3"/>
                  </a:cxn>
                  <a:cxn ang="T12">
                    <a:pos x="T4" y="T5"/>
                  </a:cxn>
                  <a:cxn ang="T13">
                    <a:pos x="T6" y="T7"/>
                  </a:cxn>
                  <a:cxn ang="T14">
                    <a:pos x="T8" y="T9"/>
                  </a:cxn>
                </a:cxnLst>
                <a:rect l="T15" t="T16" r="T17" b="T18"/>
                <a:pathLst>
                  <a:path w="3" h="64">
                    <a:moveTo>
                      <a:pt x="0" y="0"/>
                    </a:moveTo>
                    <a:lnTo>
                      <a:pt x="0" y="7"/>
                    </a:lnTo>
                    <a:lnTo>
                      <a:pt x="2" y="21"/>
                    </a:lnTo>
                    <a:lnTo>
                      <a:pt x="3" y="42"/>
                    </a:lnTo>
                    <a:lnTo>
                      <a:pt x="3" y="6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7" name="Freeform 2135"/>
              <p:cNvSpPr>
                <a:spLocks/>
              </p:cNvSpPr>
              <p:nvPr/>
            </p:nvSpPr>
            <p:spPr bwMode="auto">
              <a:xfrm>
                <a:off x="4070" y="3085"/>
                <a:ext cx="3" cy="77"/>
              </a:xfrm>
              <a:custGeom>
                <a:avLst/>
                <a:gdLst>
                  <a:gd name="T0" fmla="*/ 0 w 3"/>
                  <a:gd name="T1" fmla="*/ 0 h 77"/>
                  <a:gd name="T2" fmla="*/ 0 w 3"/>
                  <a:gd name="T3" fmla="*/ 21 h 77"/>
                  <a:gd name="T4" fmla="*/ 2 w 3"/>
                  <a:gd name="T5" fmla="*/ 49 h 77"/>
                  <a:gd name="T6" fmla="*/ 2 w 3"/>
                  <a:gd name="T7" fmla="*/ 70 h 77"/>
                  <a:gd name="T8" fmla="*/ 3 w 3"/>
                  <a:gd name="T9" fmla="*/ 77 h 77"/>
                  <a:gd name="T10" fmla="*/ 3 w 3"/>
                  <a:gd name="T11" fmla="*/ 77 h 77"/>
                  <a:gd name="T12" fmla="*/ 0 60000 65536"/>
                  <a:gd name="T13" fmla="*/ 0 60000 65536"/>
                  <a:gd name="T14" fmla="*/ 0 60000 65536"/>
                  <a:gd name="T15" fmla="*/ 0 60000 65536"/>
                  <a:gd name="T16" fmla="*/ 0 60000 65536"/>
                  <a:gd name="T17" fmla="*/ 0 60000 65536"/>
                  <a:gd name="T18" fmla="*/ 0 w 3"/>
                  <a:gd name="T19" fmla="*/ 0 h 77"/>
                  <a:gd name="T20" fmla="*/ 3 w 3"/>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3" h="77">
                    <a:moveTo>
                      <a:pt x="0" y="0"/>
                    </a:moveTo>
                    <a:lnTo>
                      <a:pt x="0" y="21"/>
                    </a:lnTo>
                    <a:lnTo>
                      <a:pt x="2" y="49"/>
                    </a:lnTo>
                    <a:lnTo>
                      <a:pt x="2" y="70"/>
                    </a:lnTo>
                    <a:lnTo>
                      <a:pt x="3" y="7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8" name="Freeform 2136"/>
              <p:cNvSpPr>
                <a:spLocks/>
              </p:cNvSpPr>
              <p:nvPr/>
            </p:nvSpPr>
            <p:spPr bwMode="auto">
              <a:xfrm>
                <a:off x="4073" y="3028"/>
                <a:ext cx="4" cy="134"/>
              </a:xfrm>
              <a:custGeom>
                <a:avLst/>
                <a:gdLst>
                  <a:gd name="T0" fmla="*/ 0 w 4"/>
                  <a:gd name="T1" fmla="*/ 134 h 134"/>
                  <a:gd name="T2" fmla="*/ 0 w 4"/>
                  <a:gd name="T3" fmla="*/ 127 h 134"/>
                  <a:gd name="T4" fmla="*/ 2 w 4"/>
                  <a:gd name="T5" fmla="*/ 113 h 134"/>
                  <a:gd name="T6" fmla="*/ 2 w 4"/>
                  <a:gd name="T7" fmla="*/ 64 h 134"/>
                  <a:gd name="T8" fmla="*/ 3 w 4"/>
                  <a:gd name="T9" fmla="*/ 42 h 134"/>
                  <a:gd name="T10" fmla="*/ 3 w 4"/>
                  <a:gd name="T11" fmla="*/ 21 h 134"/>
                  <a:gd name="T12" fmla="*/ 4 w 4"/>
                  <a:gd name="T13" fmla="*/ 7 h 134"/>
                  <a:gd name="T14" fmla="*/ 4 w 4"/>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34"/>
                  <a:gd name="T26" fmla="*/ 4 w 4"/>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34">
                    <a:moveTo>
                      <a:pt x="0" y="134"/>
                    </a:moveTo>
                    <a:lnTo>
                      <a:pt x="0" y="127"/>
                    </a:lnTo>
                    <a:lnTo>
                      <a:pt x="2" y="113"/>
                    </a:lnTo>
                    <a:lnTo>
                      <a:pt x="2" y="64"/>
                    </a:lnTo>
                    <a:lnTo>
                      <a:pt x="3" y="42"/>
                    </a:lnTo>
                    <a:lnTo>
                      <a:pt x="3" y="21"/>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19" name="Freeform 2137"/>
              <p:cNvSpPr>
                <a:spLocks/>
              </p:cNvSpPr>
              <p:nvPr/>
            </p:nvSpPr>
            <p:spPr bwMode="auto">
              <a:xfrm>
                <a:off x="4077" y="3028"/>
                <a:ext cx="3" cy="120"/>
              </a:xfrm>
              <a:custGeom>
                <a:avLst/>
                <a:gdLst>
                  <a:gd name="T0" fmla="*/ 0 w 3"/>
                  <a:gd name="T1" fmla="*/ 0 h 120"/>
                  <a:gd name="T2" fmla="*/ 0 w 3"/>
                  <a:gd name="T3" fmla="*/ 7 h 120"/>
                  <a:gd name="T4" fmla="*/ 2 w 3"/>
                  <a:gd name="T5" fmla="*/ 14 h 120"/>
                  <a:gd name="T6" fmla="*/ 2 w 3"/>
                  <a:gd name="T7" fmla="*/ 35 h 120"/>
                  <a:gd name="T8" fmla="*/ 2 w 3"/>
                  <a:gd name="T9" fmla="*/ 57 h 120"/>
                  <a:gd name="T10" fmla="*/ 3 w 3"/>
                  <a:gd name="T11" fmla="*/ 92 h 120"/>
                  <a:gd name="T12" fmla="*/ 3 w 3"/>
                  <a:gd name="T13" fmla="*/ 113 h 120"/>
                  <a:gd name="T14" fmla="*/ 3 w 3"/>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0"/>
                  <a:gd name="T26" fmla="*/ 3 w 3"/>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0">
                    <a:moveTo>
                      <a:pt x="0" y="0"/>
                    </a:moveTo>
                    <a:lnTo>
                      <a:pt x="0" y="7"/>
                    </a:lnTo>
                    <a:lnTo>
                      <a:pt x="2" y="14"/>
                    </a:lnTo>
                    <a:lnTo>
                      <a:pt x="2" y="35"/>
                    </a:lnTo>
                    <a:lnTo>
                      <a:pt x="2" y="57"/>
                    </a:lnTo>
                    <a:lnTo>
                      <a:pt x="3" y="92"/>
                    </a:lnTo>
                    <a:lnTo>
                      <a:pt x="3" y="113"/>
                    </a:lnTo>
                    <a:lnTo>
                      <a:pt x="3" y="1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0" name="Freeform 2138"/>
              <p:cNvSpPr>
                <a:spLocks/>
              </p:cNvSpPr>
              <p:nvPr/>
            </p:nvSpPr>
            <p:spPr bwMode="auto">
              <a:xfrm>
                <a:off x="4080" y="3127"/>
                <a:ext cx="3" cy="21"/>
              </a:xfrm>
              <a:custGeom>
                <a:avLst/>
                <a:gdLst>
                  <a:gd name="T0" fmla="*/ 0 w 3"/>
                  <a:gd name="T1" fmla="*/ 21 h 21"/>
                  <a:gd name="T2" fmla="*/ 0 w 3"/>
                  <a:gd name="T3" fmla="*/ 21 h 21"/>
                  <a:gd name="T4" fmla="*/ 2 w 3"/>
                  <a:gd name="T5" fmla="*/ 21 h 21"/>
                  <a:gd name="T6" fmla="*/ 3 w 3"/>
                  <a:gd name="T7" fmla="*/ 7 h 21"/>
                  <a:gd name="T8" fmla="*/ 3 w 3"/>
                  <a:gd name="T9" fmla="*/ 0 h 21"/>
                  <a:gd name="T10" fmla="*/ 0 60000 65536"/>
                  <a:gd name="T11" fmla="*/ 0 60000 65536"/>
                  <a:gd name="T12" fmla="*/ 0 60000 65536"/>
                  <a:gd name="T13" fmla="*/ 0 60000 65536"/>
                  <a:gd name="T14" fmla="*/ 0 60000 65536"/>
                  <a:gd name="T15" fmla="*/ 0 w 3"/>
                  <a:gd name="T16" fmla="*/ 0 h 21"/>
                  <a:gd name="T17" fmla="*/ 3 w 3"/>
                  <a:gd name="T18" fmla="*/ 21 h 21"/>
                </a:gdLst>
                <a:ahLst/>
                <a:cxnLst>
                  <a:cxn ang="T10">
                    <a:pos x="T0" y="T1"/>
                  </a:cxn>
                  <a:cxn ang="T11">
                    <a:pos x="T2" y="T3"/>
                  </a:cxn>
                  <a:cxn ang="T12">
                    <a:pos x="T4" y="T5"/>
                  </a:cxn>
                  <a:cxn ang="T13">
                    <a:pos x="T6" y="T7"/>
                  </a:cxn>
                  <a:cxn ang="T14">
                    <a:pos x="T8" y="T9"/>
                  </a:cxn>
                </a:cxnLst>
                <a:rect l="T15" t="T16" r="T17" b="T18"/>
                <a:pathLst>
                  <a:path w="3" h="21">
                    <a:moveTo>
                      <a:pt x="0" y="21"/>
                    </a:moveTo>
                    <a:lnTo>
                      <a:pt x="0" y="21"/>
                    </a:lnTo>
                    <a:lnTo>
                      <a:pt x="2" y="21"/>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1" name="Freeform 2139"/>
              <p:cNvSpPr>
                <a:spLocks/>
              </p:cNvSpPr>
              <p:nvPr/>
            </p:nvSpPr>
            <p:spPr bwMode="auto">
              <a:xfrm>
                <a:off x="4083" y="3085"/>
                <a:ext cx="3" cy="42"/>
              </a:xfrm>
              <a:custGeom>
                <a:avLst/>
                <a:gdLst>
                  <a:gd name="T0" fmla="*/ 0 w 3"/>
                  <a:gd name="T1" fmla="*/ 42 h 42"/>
                  <a:gd name="T2" fmla="*/ 2 w 3"/>
                  <a:gd name="T3" fmla="*/ 28 h 42"/>
                  <a:gd name="T4" fmla="*/ 3 w 3"/>
                  <a:gd name="T5" fmla="*/ 0 h 42"/>
                  <a:gd name="T6" fmla="*/ 0 60000 65536"/>
                  <a:gd name="T7" fmla="*/ 0 60000 65536"/>
                  <a:gd name="T8" fmla="*/ 0 60000 65536"/>
                  <a:gd name="T9" fmla="*/ 0 w 3"/>
                  <a:gd name="T10" fmla="*/ 0 h 42"/>
                  <a:gd name="T11" fmla="*/ 3 w 3"/>
                  <a:gd name="T12" fmla="*/ 42 h 42"/>
                </a:gdLst>
                <a:ahLst/>
                <a:cxnLst>
                  <a:cxn ang="T6">
                    <a:pos x="T0" y="T1"/>
                  </a:cxn>
                  <a:cxn ang="T7">
                    <a:pos x="T2" y="T3"/>
                  </a:cxn>
                  <a:cxn ang="T8">
                    <a:pos x="T4" y="T5"/>
                  </a:cxn>
                </a:cxnLst>
                <a:rect l="T9" t="T10" r="T11" b="T12"/>
                <a:pathLst>
                  <a:path w="3" h="42">
                    <a:moveTo>
                      <a:pt x="0" y="42"/>
                    </a:moveTo>
                    <a:lnTo>
                      <a:pt x="2" y="28"/>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2" name="Freeform 2140"/>
              <p:cNvSpPr>
                <a:spLocks/>
              </p:cNvSpPr>
              <p:nvPr/>
            </p:nvSpPr>
            <p:spPr bwMode="auto">
              <a:xfrm>
                <a:off x="4086" y="3000"/>
                <a:ext cx="3" cy="85"/>
              </a:xfrm>
              <a:custGeom>
                <a:avLst/>
                <a:gdLst>
                  <a:gd name="T0" fmla="*/ 0 w 3"/>
                  <a:gd name="T1" fmla="*/ 85 h 85"/>
                  <a:gd name="T2" fmla="*/ 1 w 3"/>
                  <a:gd name="T3" fmla="*/ 42 h 85"/>
                  <a:gd name="T4" fmla="*/ 3 w 3"/>
                  <a:gd name="T5" fmla="*/ 0 h 85"/>
                  <a:gd name="T6" fmla="*/ 0 60000 65536"/>
                  <a:gd name="T7" fmla="*/ 0 60000 65536"/>
                  <a:gd name="T8" fmla="*/ 0 60000 65536"/>
                  <a:gd name="T9" fmla="*/ 0 w 3"/>
                  <a:gd name="T10" fmla="*/ 0 h 85"/>
                  <a:gd name="T11" fmla="*/ 3 w 3"/>
                  <a:gd name="T12" fmla="*/ 85 h 85"/>
                </a:gdLst>
                <a:ahLst/>
                <a:cxnLst>
                  <a:cxn ang="T6">
                    <a:pos x="T0" y="T1"/>
                  </a:cxn>
                  <a:cxn ang="T7">
                    <a:pos x="T2" y="T3"/>
                  </a:cxn>
                  <a:cxn ang="T8">
                    <a:pos x="T4" y="T5"/>
                  </a:cxn>
                </a:cxnLst>
                <a:rect l="T9" t="T10" r="T11" b="T12"/>
                <a:pathLst>
                  <a:path w="3" h="85">
                    <a:moveTo>
                      <a:pt x="0" y="85"/>
                    </a:moveTo>
                    <a:lnTo>
                      <a:pt x="1" y="42"/>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3" name="Line 2141"/>
              <p:cNvSpPr>
                <a:spLocks noChangeShapeType="1"/>
              </p:cNvSpPr>
              <p:nvPr/>
            </p:nvSpPr>
            <p:spPr bwMode="auto">
              <a:xfrm flipV="1">
                <a:off x="4089" y="2915"/>
                <a:ext cx="3" cy="85"/>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24" name="Freeform 2142"/>
              <p:cNvSpPr>
                <a:spLocks/>
              </p:cNvSpPr>
              <p:nvPr/>
            </p:nvSpPr>
            <p:spPr bwMode="auto">
              <a:xfrm>
                <a:off x="4092" y="2823"/>
                <a:ext cx="2" cy="92"/>
              </a:xfrm>
              <a:custGeom>
                <a:avLst/>
                <a:gdLst>
                  <a:gd name="T0" fmla="*/ 0 w 2"/>
                  <a:gd name="T1" fmla="*/ 92 h 92"/>
                  <a:gd name="T2" fmla="*/ 1 w 2"/>
                  <a:gd name="T3" fmla="*/ 42 h 92"/>
                  <a:gd name="T4" fmla="*/ 2 w 2"/>
                  <a:gd name="T5" fmla="*/ 0 h 92"/>
                  <a:gd name="T6" fmla="*/ 0 60000 65536"/>
                  <a:gd name="T7" fmla="*/ 0 60000 65536"/>
                  <a:gd name="T8" fmla="*/ 0 60000 65536"/>
                  <a:gd name="T9" fmla="*/ 0 w 2"/>
                  <a:gd name="T10" fmla="*/ 0 h 92"/>
                  <a:gd name="T11" fmla="*/ 2 w 2"/>
                  <a:gd name="T12" fmla="*/ 92 h 92"/>
                </a:gdLst>
                <a:ahLst/>
                <a:cxnLst>
                  <a:cxn ang="T6">
                    <a:pos x="T0" y="T1"/>
                  </a:cxn>
                  <a:cxn ang="T7">
                    <a:pos x="T2" y="T3"/>
                  </a:cxn>
                  <a:cxn ang="T8">
                    <a:pos x="T4" y="T5"/>
                  </a:cxn>
                </a:cxnLst>
                <a:rect l="T9" t="T10" r="T11" b="T12"/>
                <a:pathLst>
                  <a:path w="2" h="92">
                    <a:moveTo>
                      <a:pt x="0" y="92"/>
                    </a:moveTo>
                    <a:lnTo>
                      <a:pt x="1" y="42"/>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5" name="Freeform 2143"/>
              <p:cNvSpPr>
                <a:spLocks/>
              </p:cNvSpPr>
              <p:nvPr/>
            </p:nvSpPr>
            <p:spPr bwMode="auto">
              <a:xfrm>
                <a:off x="4094" y="2738"/>
                <a:ext cx="5" cy="85"/>
              </a:xfrm>
              <a:custGeom>
                <a:avLst/>
                <a:gdLst>
                  <a:gd name="T0" fmla="*/ 0 w 5"/>
                  <a:gd name="T1" fmla="*/ 85 h 85"/>
                  <a:gd name="T2" fmla="*/ 2 w 5"/>
                  <a:gd name="T3" fmla="*/ 56 h 85"/>
                  <a:gd name="T4" fmla="*/ 2 w 5"/>
                  <a:gd name="T5" fmla="*/ 28 h 85"/>
                  <a:gd name="T6" fmla="*/ 3 w 5"/>
                  <a:gd name="T7" fmla="*/ 0 h 85"/>
                  <a:gd name="T8" fmla="*/ 5 w 5"/>
                  <a:gd name="T9" fmla="*/ 0 h 85"/>
                  <a:gd name="T10" fmla="*/ 5 w 5"/>
                  <a:gd name="T11" fmla="*/ 0 h 85"/>
                  <a:gd name="T12" fmla="*/ 0 60000 65536"/>
                  <a:gd name="T13" fmla="*/ 0 60000 65536"/>
                  <a:gd name="T14" fmla="*/ 0 60000 65536"/>
                  <a:gd name="T15" fmla="*/ 0 60000 65536"/>
                  <a:gd name="T16" fmla="*/ 0 60000 65536"/>
                  <a:gd name="T17" fmla="*/ 0 60000 65536"/>
                  <a:gd name="T18" fmla="*/ 0 w 5"/>
                  <a:gd name="T19" fmla="*/ 0 h 85"/>
                  <a:gd name="T20" fmla="*/ 5 w 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 h="85">
                    <a:moveTo>
                      <a:pt x="0" y="85"/>
                    </a:moveTo>
                    <a:lnTo>
                      <a:pt x="2" y="56"/>
                    </a:lnTo>
                    <a:lnTo>
                      <a:pt x="2" y="28"/>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6" name="Freeform 2144"/>
              <p:cNvSpPr>
                <a:spLocks/>
              </p:cNvSpPr>
              <p:nvPr/>
            </p:nvSpPr>
            <p:spPr bwMode="auto">
              <a:xfrm>
                <a:off x="4099" y="2738"/>
                <a:ext cx="3" cy="177"/>
              </a:xfrm>
              <a:custGeom>
                <a:avLst/>
                <a:gdLst>
                  <a:gd name="T0" fmla="*/ 0 w 3"/>
                  <a:gd name="T1" fmla="*/ 0 h 177"/>
                  <a:gd name="T2" fmla="*/ 0 w 3"/>
                  <a:gd name="T3" fmla="*/ 7 h 177"/>
                  <a:gd name="T4" fmla="*/ 1 w 3"/>
                  <a:gd name="T5" fmla="*/ 28 h 177"/>
                  <a:gd name="T6" fmla="*/ 1 w 3"/>
                  <a:gd name="T7" fmla="*/ 49 h 177"/>
                  <a:gd name="T8" fmla="*/ 1 w 3"/>
                  <a:gd name="T9" fmla="*/ 77 h 177"/>
                  <a:gd name="T10" fmla="*/ 3 w 3"/>
                  <a:gd name="T11" fmla="*/ 127 h 177"/>
                  <a:gd name="T12" fmla="*/ 3 w 3"/>
                  <a:gd name="T13" fmla="*/ 155 h 177"/>
                  <a:gd name="T14" fmla="*/ 3 w 3"/>
                  <a:gd name="T15" fmla="*/ 177 h 17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77"/>
                  <a:gd name="T26" fmla="*/ 3 w 3"/>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77">
                    <a:moveTo>
                      <a:pt x="0" y="0"/>
                    </a:moveTo>
                    <a:lnTo>
                      <a:pt x="0" y="7"/>
                    </a:lnTo>
                    <a:lnTo>
                      <a:pt x="1" y="28"/>
                    </a:lnTo>
                    <a:lnTo>
                      <a:pt x="1" y="49"/>
                    </a:lnTo>
                    <a:lnTo>
                      <a:pt x="1" y="77"/>
                    </a:lnTo>
                    <a:lnTo>
                      <a:pt x="3" y="127"/>
                    </a:lnTo>
                    <a:lnTo>
                      <a:pt x="3" y="155"/>
                    </a:lnTo>
                    <a:lnTo>
                      <a:pt x="3" y="17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7" name="Freeform 2145"/>
              <p:cNvSpPr>
                <a:spLocks/>
              </p:cNvSpPr>
              <p:nvPr/>
            </p:nvSpPr>
            <p:spPr bwMode="auto">
              <a:xfrm>
                <a:off x="4102" y="2915"/>
                <a:ext cx="2" cy="120"/>
              </a:xfrm>
              <a:custGeom>
                <a:avLst/>
                <a:gdLst>
                  <a:gd name="T0" fmla="*/ 0 w 2"/>
                  <a:gd name="T1" fmla="*/ 0 h 120"/>
                  <a:gd name="T2" fmla="*/ 0 w 2"/>
                  <a:gd name="T3" fmla="*/ 35 h 120"/>
                  <a:gd name="T4" fmla="*/ 1 w 2"/>
                  <a:gd name="T5" fmla="*/ 63 h 120"/>
                  <a:gd name="T6" fmla="*/ 2 w 2"/>
                  <a:gd name="T7" fmla="*/ 92 h 120"/>
                  <a:gd name="T8" fmla="*/ 2 w 2"/>
                  <a:gd name="T9" fmla="*/ 120 h 120"/>
                  <a:gd name="T10" fmla="*/ 0 60000 65536"/>
                  <a:gd name="T11" fmla="*/ 0 60000 65536"/>
                  <a:gd name="T12" fmla="*/ 0 60000 65536"/>
                  <a:gd name="T13" fmla="*/ 0 60000 65536"/>
                  <a:gd name="T14" fmla="*/ 0 60000 65536"/>
                  <a:gd name="T15" fmla="*/ 0 w 2"/>
                  <a:gd name="T16" fmla="*/ 0 h 120"/>
                  <a:gd name="T17" fmla="*/ 2 w 2"/>
                  <a:gd name="T18" fmla="*/ 120 h 120"/>
                </a:gdLst>
                <a:ahLst/>
                <a:cxnLst>
                  <a:cxn ang="T10">
                    <a:pos x="T0" y="T1"/>
                  </a:cxn>
                  <a:cxn ang="T11">
                    <a:pos x="T2" y="T3"/>
                  </a:cxn>
                  <a:cxn ang="T12">
                    <a:pos x="T4" y="T5"/>
                  </a:cxn>
                  <a:cxn ang="T13">
                    <a:pos x="T6" y="T7"/>
                  </a:cxn>
                  <a:cxn ang="T14">
                    <a:pos x="T8" y="T9"/>
                  </a:cxn>
                </a:cxnLst>
                <a:rect l="T15" t="T16" r="T17" b="T18"/>
                <a:pathLst>
                  <a:path w="2" h="120">
                    <a:moveTo>
                      <a:pt x="0" y="0"/>
                    </a:moveTo>
                    <a:lnTo>
                      <a:pt x="0" y="35"/>
                    </a:lnTo>
                    <a:lnTo>
                      <a:pt x="1" y="63"/>
                    </a:lnTo>
                    <a:lnTo>
                      <a:pt x="2" y="92"/>
                    </a:lnTo>
                    <a:lnTo>
                      <a:pt x="2" y="12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8" name="Freeform 2146"/>
              <p:cNvSpPr>
                <a:spLocks/>
              </p:cNvSpPr>
              <p:nvPr/>
            </p:nvSpPr>
            <p:spPr bwMode="auto">
              <a:xfrm>
                <a:off x="4104" y="3035"/>
                <a:ext cx="3" cy="149"/>
              </a:xfrm>
              <a:custGeom>
                <a:avLst/>
                <a:gdLst>
                  <a:gd name="T0" fmla="*/ 0 w 3"/>
                  <a:gd name="T1" fmla="*/ 0 h 149"/>
                  <a:gd name="T2" fmla="*/ 0 w 3"/>
                  <a:gd name="T3" fmla="*/ 35 h 149"/>
                  <a:gd name="T4" fmla="*/ 2 w 3"/>
                  <a:gd name="T5" fmla="*/ 78 h 149"/>
                  <a:gd name="T6" fmla="*/ 3 w 3"/>
                  <a:gd name="T7" fmla="*/ 120 h 149"/>
                  <a:gd name="T8" fmla="*/ 3 w 3"/>
                  <a:gd name="T9" fmla="*/ 149 h 149"/>
                  <a:gd name="T10" fmla="*/ 0 60000 65536"/>
                  <a:gd name="T11" fmla="*/ 0 60000 65536"/>
                  <a:gd name="T12" fmla="*/ 0 60000 65536"/>
                  <a:gd name="T13" fmla="*/ 0 60000 65536"/>
                  <a:gd name="T14" fmla="*/ 0 60000 65536"/>
                  <a:gd name="T15" fmla="*/ 0 w 3"/>
                  <a:gd name="T16" fmla="*/ 0 h 149"/>
                  <a:gd name="T17" fmla="*/ 3 w 3"/>
                  <a:gd name="T18" fmla="*/ 149 h 149"/>
                </a:gdLst>
                <a:ahLst/>
                <a:cxnLst>
                  <a:cxn ang="T10">
                    <a:pos x="T0" y="T1"/>
                  </a:cxn>
                  <a:cxn ang="T11">
                    <a:pos x="T2" y="T3"/>
                  </a:cxn>
                  <a:cxn ang="T12">
                    <a:pos x="T4" y="T5"/>
                  </a:cxn>
                  <a:cxn ang="T13">
                    <a:pos x="T6" y="T7"/>
                  </a:cxn>
                  <a:cxn ang="T14">
                    <a:pos x="T8" y="T9"/>
                  </a:cxn>
                </a:cxnLst>
                <a:rect l="T15" t="T16" r="T17" b="T18"/>
                <a:pathLst>
                  <a:path w="3" h="149">
                    <a:moveTo>
                      <a:pt x="0" y="0"/>
                    </a:moveTo>
                    <a:lnTo>
                      <a:pt x="0" y="35"/>
                    </a:lnTo>
                    <a:lnTo>
                      <a:pt x="2" y="78"/>
                    </a:lnTo>
                    <a:lnTo>
                      <a:pt x="3" y="120"/>
                    </a:lnTo>
                    <a:lnTo>
                      <a:pt x="3" y="14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29" name="Freeform 2147"/>
              <p:cNvSpPr>
                <a:spLocks/>
              </p:cNvSpPr>
              <p:nvPr/>
            </p:nvSpPr>
            <p:spPr bwMode="auto">
              <a:xfrm>
                <a:off x="4107" y="3184"/>
                <a:ext cx="3" cy="63"/>
              </a:xfrm>
              <a:custGeom>
                <a:avLst/>
                <a:gdLst>
                  <a:gd name="T0" fmla="*/ 0 w 3"/>
                  <a:gd name="T1" fmla="*/ 0 h 63"/>
                  <a:gd name="T2" fmla="*/ 0 w 3"/>
                  <a:gd name="T3" fmla="*/ 21 h 63"/>
                  <a:gd name="T4" fmla="*/ 2 w 3"/>
                  <a:gd name="T5" fmla="*/ 42 h 63"/>
                  <a:gd name="T6" fmla="*/ 3 w 3"/>
                  <a:gd name="T7" fmla="*/ 56 h 63"/>
                  <a:gd name="T8" fmla="*/ 3 w 3"/>
                  <a:gd name="T9" fmla="*/ 63 h 63"/>
                  <a:gd name="T10" fmla="*/ 3 w 3"/>
                  <a:gd name="T11" fmla="*/ 56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21"/>
                    </a:lnTo>
                    <a:lnTo>
                      <a:pt x="2" y="42"/>
                    </a:lnTo>
                    <a:lnTo>
                      <a:pt x="3" y="56"/>
                    </a:lnTo>
                    <a:lnTo>
                      <a:pt x="3" y="63"/>
                    </a:lnTo>
                    <a:lnTo>
                      <a:pt x="3" y="5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0" name="Freeform 2148"/>
              <p:cNvSpPr>
                <a:spLocks/>
              </p:cNvSpPr>
              <p:nvPr/>
            </p:nvSpPr>
            <p:spPr bwMode="auto">
              <a:xfrm>
                <a:off x="4110" y="3063"/>
                <a:ext cx="3" cy="177"/>
              </a:xfrm>
              <a:custGeom>
                <a:avLst/>
                <a:gdLst>
                  <a:gd name="T0" fmla="*/ 0 w 3"/>
                  <a:gd name="T1" fmla="*/ 177 h 177"/>
                  <a:gd name="T2" fmla="*/ 0 w 3"/>
                  <a:gd name="T3" fmla="*/ 163 h 177"/>
                  <a:gd name="T4" fmla="*/ 0 w 3"/>
                  <a:gd name="T5" fmla="*/ 149 h 177"/>
                  <a:gd name="T6" fmla="*/ 2 w 3"/>
                  <a:gd name="T7" fmla="*/ 92 h 177"/>
                  <a:gd name="T8" fmla="*/ 3 w 3"/>
                  <a:gd name="T9" fmla="*/ 43 h 177"/>
                  <a:gd name="T10" fmla="*/ 3 w 3"/>
                  <a:gd name="T11" fmla="*/ 14 h 177"/>
                  <a:gd name="T12" fmla="*/ 3 w 3"/>
                  <a:gd name="T13" fmla="*/ 0 h 177"/>
                  <a:gd name="T14" fmla="*/ 0 60000 65536"/>
                  <a:gd name="T15" fmla="*/ 0 60000 65536"/>
                  <a:gd name="T16" fmla="*/ 0 60000 65536"/>
                  <a:gd name="T17" fmla="*/ 0 60000 65536"/>
                  <a:gd name="T18" fmla="*/ 0 60000 65536"/>
                  <a:gd name="T19" fmla="*/ 0 60000 65536"/>
                  <a:gd name="T20" fmla="*/ 0 60000 65536"/>
                  <a:gd name="T21" fmla="*/ 0 w 3"/>
                  <a:gd name="T22" fmla="*/ 0 h 177"/>
                  <a:gd name="T23" fmla="*/ 3 w 3"/>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77">
                    <a:moveTo>
                      <a:pt x="0" y="177"/>
                    </a:moveTo>
                    <a:lnTo>
                      <a:pt x="0" y="163"/>
                    </a:lnTo>
                    <a:lnTo>
                      <a:pt x="0" y="149"/>
                    </a:lnTo>
                    <a:lnTo>
                      <a:pt x="2" y="92"/>
                    </a:lnTo>
                    <a:lnTo>
                      <a:pt x="3" y="43"/>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1" name="Freeform 2149"/>
              <p:cNvSpPr>
                <a:spLocks/>
              </p:cNvSpPr>
              <p:nvPr/>
            </p:nvSpPr>
            <p:spPr bwMode="auto">
              <a:xfrm>
                <a:off x="4113" y="3014"/>
                <a:ext cx="3" cy="49"/>
              </a:xfrm>
              <a:custGeom>
                <a:avLst/>
                <a:gdLst>
                  <a:gd name="T0" fmla="*/ 0 w 3"/>
                  <a:gd name="T1" fmla="*/ 49 h 49"/>
                  <a:gd name="T2" fmla="*/ 1 w 3"/>
                  <a:gd name="T3" fmla="*/ 14 h 49"/>
                  <a:gd name="T4" fmla="*/ 3 w 3"/>
                  <a:gd name="T5" fmla="*/ 7 h 49"/>
                  <a:gd name="T6" fmla="*/ 3 w 3"/>
                  <a:gd name="T7" fmla="*/ 0 h 49"/>
                  <a:gd name="T8" fmla="*/ 0 60000 65536"/>
                  <a:gd name="T9" fmla="*/ 0 60000 65536"/>
                  <a:gd name="T10" fmla="*/ 0 60000 65536"/>
                  <a:gd name="T11" fmla="*/ 0 60000 65536"/>
                  <a:gd name="T12" fmla="*/ 0 w 3"/>
                  <a:gd name="T13" fmla="*/ 0 h 49"/>
                  <a:gd name="T14" fmla="*/ 3 w 3"/>
                  <a:gd name="T15" fmla="*/ 49 h 49"/>
                </a:gdLst>
                <a:ahLst/>
                <a:cxnLst>
                  <a:cxn ang="T8">
                    <a:pos x="T0" y="T1"/>
                  </a:cxn>
                  <a:cxn ang="T9">
                    <a:pos x="T2" y="T3"/>
                  </a:cxn>
                  <a:cxn ang="T10">
                    <a:pos x="T4" y="T5"/>
                  </a:cxn>
                  <a:cxn ang="T11">
                    <a:pos x="T6" y="T7"/>
                  </a:cxn>
                </a:cxnLst>
                <a:rect l="T12" t="T13" r="T14" b="T15"/>
                <a:pathLst>
                  <a:path w="3" h="49">
                    <a:moveTo>
                      <a:pt x="0" y="49"/>
                    </a:move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2" name="Freeform 2150"/>
              <p:cNvSpPr>
                <a:spLocks/>
              </p:cNvSpPr>
              <p:nvPr/>
            </p:nvSpPr>
            <p:spPr bwMode="auto">
              <a:xfrm>
                <a:off x="4116" y="3014"/>
                <a:ext cx="4" cy="49"/>
              </a:xfrm>
              <a:custGeom>
                <a:avLst/>
                <a:gdLst>
                  <a:gd name="T0" fmla="*/ 0 w 4"/>
                  <a:gd name="T1" fmla="*/ 0 h 49"/>
                  <a:gd name="T2" fmla="*/ 1 w 4"/>
                  <a:gd name="T3" fmla="*/ 7 h 49"/>
                  <a:gd name="T4" fmla="*/ 1 w 4"/>
                  <a:gd name="T5" fmla="*/ 21 h 49"/>
                  <a:gd name="T6" fmla="*/ 3 w 4"/>
                  <a:gd name="T7" fmla="*/ 35 h 49"/>
                  <a:gd name="T8" fmla="*/ 4 w 4"/>
                  <a:gd name="T9" fmla="*/ 49 h 49"/>
                  <a:gd name="T10" fmla="*/ 0 60000 65536"/>
                  <a:gd name="T11" fmla="*/ 0 60000 65536"/>
                  <a:gd name="T12" fmla="*/ 0 60000 65536"/>
                  <a:gd name="T13" fmla="*/ 0 60000 65536"/>
                  <a:gd name="T14" fmla="*/ 0 60000 65536"/>
                  <a:gd name="T15" fmla="*/ 0 w 4"/>
                  <a:gd name="T16" fmla="*/ 0 h 49"/>
                  <a:gd name="T17" fmla="*/ 4 w 4"/>
                  <a:gd name="T18" fmla="*/ 49 h 49"/>
                </a:gdLst>
                <a:ahLst/>
                <a:cxnLst>
                  <a:cxn ang="T10">
                    <a:pos x="T0" y="T1"/>
                  </a:cxn>
                  <a:cxn ang="T11">
                    <a:pos x="T2" y="T3"/>
                  </a:cxn>
                  <a:cxn ang="T12">
                    <a:pos x="T4" y="T5"/>
                  </a:cxn>
                  <a:cxn ang="T13">
                    <a:pos x="T6" y="T7"/>
                  </a:cxn>
                  <a:cxn ang="T14">
                    <a:pos x="T8" y="T9"/>
                  </a:cxn>
                </a:cxnLst>
                <a:rect l="T15" t="T16" r="T17" b="T18"/>
                <a:pathLst>
                  <a:path w="4" h="49">
                    <a:moveTo>
                      <a:pt x="0" y="0"/>
                    </a:moveTo>
                    <a:lnTo>
                      <a:pt x="1" y="7"/>
                    </a:lnTo>
                    <a:lnTo>
                      <a:pt x="1" y="21"/>
                    </a:lnTo>
                    <a:lnTo>
                      <a:pt x="3" y="35"/>
                    </a:lnTo>
                    <a:lnTo>
                      <a:pt x="4" y="4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3" name="Freeform 2151"/>
              <p:cNvSpPr>
                <a:spLocks/>
              </p:cNvSpPr>
              <p:nvPr/>
            </p:nvSpPr>
            <p:spPr bwMode="auto">
              <a:xfrm>
                <a:off x="4120" y="3063"/>
                <a:ext cx="3" cy="29"/>
              </a:xfrm>
              <a:custGeom>
                <a:avLst/>
                <a:gdLst>
                  <a:gd name="T0" fmla="*/ 0 w 3"/>
                  <a:gd name="T1" fmla="*/ 0 h 29"/>
                  <a:gd name="T2" fmla="*/ 2 w 3"/>
                  <a:gd name="T3" fmla="*/ 14 h 29"/>
                  <a:gd name="T4" fmla="*/ 3 w 3"/>
                  <a:gd name="T5" fmla="*/ 29 h 29"/>
                  <a:gd name="T6" fmla="*/ 0 60000 65536"/>
                  <a:gd name="T7" fmla="*/ 0 60000 65536"/>
                  <a:gd name="T8" fmla="*/ 0 60000 65536"/>
                  <a:gd name="T9" fmla="*/ 0 w 3"/>
                  <a:gd name="T10" fmla="*/ 0 h 29"/>
                  <a:gd name="T11" fmla="*/ 3 w 3"/>
                  <a:gd name="T12" fmla="*/ 29 h 29"/>
                </a:gdLst>
                <a:ahLst/>
                <a:cxnLst>
                  <a:cxn ang="T6">
                    <a:pos x="T0" y="T1"/>
                  </a:cxn>
                  <a:cxn ang="T7">
                    <a:pos x="T2" y="T3"/>
                  </a:cxn>
                  <a:cxn ang="T8">
                    <a:pos x="T4" y="T5"/>
                  </a:cxn>
                </a:cxnLst>
                <a:rect l="T9" t="T10" r="T11" b="T12"/>
                <a:pathLst>
                  <a:path w="3" h="29">
                    <a:moveTo>
                      <a:pt x="0" y="0"/>
                    </a:moveTo>
                    <a:lnTo>
                      <a:pt x="2" y="14"/>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4" name="Freeform 2152"/>
              <p:cNvSpPr>
                <a:spLocks/>
              </p:cNvSpPr>
              <p:nvPr/>
            </p:nvSpPr>
            <p:spPr bwMode="auto">
              <a:xfrm>
                <a:off x="4123" y="3092"/>
                <a:ext cx="3" cy="28"/>
              </a:xfrm>
              <a:custGeom>
                <a:avLst/>
                <a:gdLst>
                  <a:gd name="T0" fmla="*/ 0 w 3"/>
                  <a:gd name="T1" fmla="*/ 0 h 28"/>
                  <a:gd name="T2" fmla="*/ 1 w 3"/>
                  <a:gd name="T3" fmla="*/ 14 h 28"/>
                  <a:gd name="T4" fmla="*/ 3 w 3"/>
                  <a:gd name="T5" fmla="*/ 28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0"/>
                    </a:moveTo>
                    <a:lnTo>
                      <a:pt x="1"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5" name="Freeform 2153"/>
              <p:cNvSpPr>
                <a:spLocks/>
              </p:cNvSpPr>
              <p:nvPr/>
            </p:nvSpPr>
            <p:spPr bwMode="auto">
              <a:xfrm>
                <a:off x="4126" y="3120"/>
                <a:ext cx="3" cy="42"/>
              </a:xfrm>
              <a:custGeom>
                <a:avLst/>
                <a:gdLst>
                  <a:gd name="T0" fmla="*/ 0 w 3"/>
                  <a:gd name="T1" fmla="*/ 0 h 42"/>
                  <a:gd name="T2" fmla="*/ 0 w 3"/>
                  <a:gd name="T3" fmla="*/ 14 h 42"/>
                  <a:gd name="T4" fmla="*/ 1 w 3"/>
                  <a:gd name="T5" fmla="*/ 28 h 42"/>
                  <a:gd name="T6" fmla="*/ 3 w 3"/>
                  <a:gd name="T7" fmla="*/ 35 h 42"/>
                  <a:gd name="T8" fmla="*/ 3 w 3"/>
                  <a:gd name="T9" fmla="*/ 42 h 42"/>
                  <a:gd name="T10" fmla="*/ 0 60000 65536"/>
                  <a:gd name="T11" fmla="*/ 0 60000 65536"/>
                  <a:gd name="T12" fmla="*/ 0 60000 65536"/>
                  <a:gd name="T13" fmla="*/ 0 60000 65536"/>
                  <a:gd name="T14" fmla="*/ 0 60000 65536"/>
                  <a:gd name="T15" fmla="*/ 0 w 3"/>
                  <a:gd name="T16" fmla="*/ 0 h 42"/>
                  <a:gd name="T17" fmla="*/ 3 w 3"/>
                  <a:gd name="T18" fmla="*/ 42 h 42"/>
                </a:gdLst>
                <a:ahLst/>
                <a:cxnLst>
                  <a:cxn ang="T10">
                    <a:pos x="T0" y="T1"/>
                  </a:cxn>
                  <a:cxn ang="T11">
                    <a:pos x="T2" y="T3"/>
                  </a:cxn>
                  <a:cxn ang="T12">
                    <a:pos x="T4" y="T5"/>
                  </a:cxn>
                  <a:cxn ang="T13">
                    <a:pos x="T6" y="T7"/>
                  </a:cxn>
                  <a:cxn ang="T14">
                    <a:pos x="T8" y="T9"/>
                  </a:cxn>
                </a:cxnLst>
                <a:rect l="T15" t="T16" r="T17" b="T18"/>
                <a:pathLst>
                  <a:path w="3" h="42">
                    <a:moveTo>
                      <a:pt x="0" y="0"/>
                    </a:moveTo>
                    <a:lnTo>
                      <a:pt x="0" y="14"/>
                    </a:lnTo>
                    <a:lnTo>
                      <a:pt x="1" y="28"/>
                    </a:lnTo>
                    <a:lnTo>
                      <a:pt x="3" y="35"/>
                    </a:lnTo>
                    <a:lnTo>
                      <a:pt x="3" y="4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6" name="Freeform 2154"/>
              <p:cNvSpPr>
                <a:spLocks/>
              </p:cNvSpPr>
              <p:nvPr/>
            </p:nvSpPr>
            <p:spPr bwMode="auto">
              <a:xfrm>
                <a:off x="4129" y="3120"/>
                <a:ext cx="3" cy="42"/>
              </a:xfrm>
              <a:custGeom>
                <a:avLst/>
                <a:gdLst>
                  <a:gd name="T0" fmla="*/ 0 w 3"/>
                  <a:gd name="T1" fmla="*/ 42 h 42"/>
                  <a:gd name="T2" fmla="*/ 0 w 3"/>
                  <a:gd name="T3" fmla="*/ 35 h 42"/>
                  <a:gd name="T4" fmla="*/ 1 w 3"/>
                  <a:gd name="T5" fmla="*/ 28 h 42"/>
                  <a:gd name="T6" fmla="*/ 3 w 3"/>
                  <a:gd name="T7" fmla="*/ 14 h 42"/>
                  <a:gd name="T8" fmla="*/ 3 w 3"/>
                  <a:gd name="T9" fmla="*/ 0 h 42"/>
                  <a:gd name="T10" fmla="*/ 0 60000 65536"/>
                  <a:gd name="T11" fmla="*/ 0 60000 65536"/>
                  <a:gd name="T12" fmla="*/ 0 60000 65536"/>
                  <a:gd name="T13" fmla="*/ 0 60000 65536"/>
                  <a:gd name="T14" fmla="*/ 0 60000 65536"/>
                  <a:gd name="T15" fmla="*/ 0 w 3"/>
                  <a:gd name="T16" fmla="*/ 0 h 42"/>
                  <a:gd name="T17" fmla="*/ 3 w 3"/>
                  <a:gd name="T18" fmla="*/ 42 h 42"/>
                </a:gdLst>
                <a:ahLst/>
                <a:cxnLst>
                  <a:cxn ang="T10">
                    <a:pos x="T0" y="T1"/>
                  </a:cxn>
                  <a:cxn ang="T11">
                    <a:pos x="T2" y="T3"/>
                  </a:cxn>
                  <a:cxn ang="T12">
                    <a:pos x="T4" y="T5"/>
                  </a:cxn>
                  <a:cxn ang="T13">
                    <a:pos x="T6" y="T7"/>
                  </a:cxn>
                  <a:cxn ang="T14">
                    <a:pos x="T8" y="T9"/>
                  </a:cxn>
                </a:cxnLst>
                <a:rect l="T15" t="T16" r="T17" b="T18"/>
                <a:pathLst>
                  <a:path w="3" h="42">
                    <a:moveTo>
                      <a:pt x="0" y="42"/>
                    </a:moveTo>
                    <a:lnTo>
                      <a:pt x="0" y="35"/>
                    </a:lnTo>
                    <a:lnTo>
                      <a:pt x="1" y="28"/>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7" name="Freeform 2155"/>
              <p:cNvSpPr>
                <a:spLocks/>
              </p:cNvSpPr>
              <p:nvPr/>
            </p:nvSpPr>
            <p:spPr bwMode="auto">
              <a:xfrm>
                <a:off x="4132" y="3092"/>
                <a:ext cx="2" cy="28"/>
              </a:xfrm>
              <a:custGeom>
                <a:avLst/>
                <a:gdLst>
                  <a:gd name="T0" fmla="*/ 0 w 2"/>
                  <a:gd name="T1" fmla="*/ 28 h 28"/>
                  <a:gd name="T2" fmla="*/ 1 w 2"/>
                  <a:gd name="T3" fmla="*/ 14 h 28"/>
                  <a:gd name="T4" fmla="*/ 2 w 2"/>
                  <a:gd name="T5" fmla="*/ 0 h 28"/>
                  <a:gd name="T6" fmla="*/ 0 60000 65536"/>
                  <a:gd name="T7" fmla="*/ 0 60000 65536"/>
                  <a:gd name="T8" fmla="*/ 0 60000 65536"/>
                  <a:gd name="T9" fmla="*/ 0 w 2"/>
                  <a:gd name="T10" fmla="*/ 0 h 28"/>
                  <a:gd name="T11" fmla="*/ 2 w 2"/>
                  <a:gd name="T12" fmla="*/ 28 h 28"/>
                </a:gdLst>
                <a:ahLst/>
                <a:cxnLst>
                  <a:cxn ang="T6">
                    <a:pos x="T0" y="T1"/>
                  </a:cxn>
                  <a:cxn ang="T7">
                    <a:pos x="T2" y="T3"/>
                  </a:cxn>
                  <a:cxn ang="T8">
                    <a:pos x="T4" y="T5"/>
                  </a:cxn>
                </a:cxnLst>
                <a:rect l="T9" t="T10" r="T11" b="T12"/>
                <a:pathLst>
                  <a:path w="2" h="28">
                    <a:moveTo>
                      <a:pt x="0" y="28"/>
                    </a:move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8" name="Freeform 2156"/>
              <p:cNvSpPr>
                <a:spLocks/>
              </p:cNvSpPr>
              <p:nvPr/>
            </p:nvSpPr>
            <p:spPr bwMode="auto">
              <a:xfrm>
                <a:off x="4134" y="3063"/>
                <a:ext cx="3" cy="29"/>
              </a:xfrm>
              <a:custGeom>
                <a:avLst/>
                <a:gdLst>
                  <a:gd name="T0" fmla="*/ 0 w 3"/>
                  <a:gd name="T1" fmla="*/ 29 h 29"/>
                  <a:gd name="T2" fmla="*/ 2 w 3"/>
                  <a:gd name="T3" fmla="*/ 14 h 29"/>
                  <a:gd name="T4" fmla="*/ 3 w 3"/>
                  <a:gd name="T5" fmla="*/ 0 h 29"/>
                  <a:gd name="T6" fmla="*/ 0 60000 65536"/>
                  <a:gd name="T7" fmla="*/ 0 60000 65536"/>
                  <a:gd name="T8" fmla="*/ 0 60000 65536"/>
                  <a:gd name="T9" fmla="*/ 0 w 3"/>
                  <a:gd name="T10" fmla="*/ 0 h 29"/>
                  <a:gd name="T11" fmla="*/ 3 w 3"/>
                  <a:gd name="T12" fmla="*/ 29 h 29"/>
                </a:gdLst>
                <a:ahLst/>
                <a:cxnLst>
                  <a:cxn ang="T6">
                    <a:pos x="T0" y="T1"/>
                  </a:cxn>
                  <a:cxn ang="T7">
                    <a:pos x="T2" y="T3"/>
                  </a:cxn>
                  <a:cxn ang="T8">
                    <a:pos x="T4" y="T5"/>
                  </a:cxn>
                </a:cxnLst>
                <a:rect l="T9" t="T10" r="T11" b="T12"/>
                <a:pathLst>
                  <a:path w="3" h="29">
                    <a:moveTo>
                      <a:pt x="0" y="29"/>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39" name="Freeform 2157"/>
              <p:cNvSpPr>
                <a:spLocks/>
              </p:cNvSpPr>
              <p:nvPr/>
            </p:nvSpPr>
            <p:spPr bwMode="auto">
              <a:xfrm>
                <a:off x="4137" y="3021"/>
                <a:ext cx="4" cy="42"/>
              </a:xfrm>
              <a:custGeom>
                <a:avLst/>
                <a:gdLst>
                  <a:gd name="T0" fmla="*/ 0 w 4"/>
                  <a:gd name="T1" fmla="*/ 42 h 42"/>
                  <a:gd name="T2" fmla="*/ 2 w 4"/>
                  <a:gd name="T3" fmla="*/ 28 h 42"/>
                  <a:gd name="T4" fmla="*/ 2 w 4"/>
                  <a:gd name="T5" fmla="*/ 14 h 42"/>
                  <a:gd name="T6" fmla="*/ 3 w 4"/>
                  <a:gd name="T7" fmla="*/ 7 h 42"/>
                  <a:gd name="T8" fmla="*/ 4 w 4"/>
                  <a:gd name="T9" fmla="*/ 0 h 42"/>
                  <a:gd name="T10" fmla="*/ 0 60000 65536"/>
                  <a:gd name="T11" fmla="*/ 0 60000 65536"/>
                  <a:gd name="T12" fmla="*/ 0 60000 65536"/>
                  <a:gd name="T13" fmla="*/ 0 60000 65536"/>
                  <a:gd name="T14" fmla="*/ 0 60000 65536"/>
                  <a:gd name="T15" fmla="*/ 0 w 4"/>
                  <a:gd name="T16" fmla="*/ 0 h 42"/>
                  <a:gd name="T17" fmla="*/ 4 w 4"/>
                  <a:gd name="T18" fmla="*/ 42 h 42"/>
                </a:gdLst>
                <a:ahLst/>
                <a:cxnLst>
                  <a:cxn ang="T10">
                    <a:pos x="T0" y="T1"/>
                  </a:cxn>
                  <a:cxn ang="T11">
                    <a:pos x="T2" y="T3"/>
                  </a:cxn>
                  <a:cxn ang="T12">
                    <a:pos x="T4" y="T5"/>
                  </a:cxn>
                  <a:cxn ang="T13">
                    <a:pos x="T6" y="T7"/>
                  </a:cxn>
                  <a:cxn ang="T14">
                    <a:pos x="T8" y="T9"/>
                  </a:cxn>
                </a:cxnLst>
                <a:rect l="T15" t="T16" r="T17" b="T18"/>
                <a:pathLst>
                  <a:path w="4" h="42">
                    <a:moveTo>
                      <a:pt x="0" y="42"/>
                    </a:moveTo>
                    <a:lnTo>
                      <a:pt x="2" y="28"/>
                    </a:lnTo>
                    <a:lnTo>
                      <a:pt x="2" y="14"/>
                    </a:lnTo>
                    <a:lnTo>
                      <a:pt x="3"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0" name="Freeform 2158"/>
              <p:cNvSpPr>
                <a:spLocks/>
              </p:cNvSpPr>
              <p:nvPr/>
            </p:nvSpPr>
            <p:spPr bwMode="auto">
              <a:xfrm>
                <a:off x="4141" y="3021"/>
                <a:ext cx="3" cy="35"/>
              </a:xfrm>
              <a:custGeom>
                <a:avLst/>
                <a:gdLst>
                  <a:gd name="T0" fmla="*/ 0 w 3"/>
                  <a:gd name="T1" fmla="*/ 0 h 35"/>
                  <a:gd name="T2" fmla="*/ 2 w 3"/>
                  <a:gd name="T3" fmla="*/ 0 h 35"/>
                  <a:gd name="T4" fmla="*/ 2 w 3"/>
                  <a:gd name="T5" fmla="*/ 14 h 35"/>
                  <a:gd name="T6" fmla="*/ 3 w 3"/>
                  <a:gd name="T7" fmla="*/ 35 h 35"/>
                  <a:gd name="T8" fmla="*/ 0 60000 65536"/>
                  <a:gd name="T9" fmla="*/ 0 60000 65536"/>
                  <a:gd name="T10" fmla="*/ 0 60000 65536"/>
                  <a:gd name="T11" fmla="*/ 0 60000 65536"/>
                  <a:gd name="T12" fmla="*/ 0 w 3"/>
                  <a:gd name="T13" fmla="*/ 0 h 35"/>
                  <a:gd name="T14" fmla="*/ 3 w 3"/>
                  <a:gd name="T15" fmla="*/ 35 h 35"/>
                </a:gdLst>
                <a:ahLst/>
                <a:cxnLst>
                  <a:cxn ang="T8">
                    <a:pos x="T0" y="T1"/>
                  </a:cxn>
                  <a:cxn ang="T9">
                    <a:pos x="T2" y="T3"/>
                  </a:cxn>
                  <a:cxn ang="T10">
                    <a:pos x="T4" y="T5"/>
                  </a:cxn>
                  <a:cxn ang="T11">
                    <a:pos x="T6" y="T7"/>
                  </a:cxn>
                </a:cxnLst>
                <a:rect l="T12" t="T13" r="T14" b="T15"/>
                <a:pathLst>
                  <a:path w="3" h="35">
                    <a:moveTo>
                      <a:pt x="0" y="0"/>
                    </a:moveTo>
                    <a:lnTo>
                      <a:pt x="2" y="0"/>
                    </a:lnTo>
                    <a:lnTo>
                      <a:pt x="2" y="14"/>
                    </a:lnTo>
                    <a:lnTo>
                      <a:pt x="3" y="35"/>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1" name="Freeform 2159"/>
              <p:cNvSpPr>
                <a:spLocks/>
              </p:cNvSpPr>
              <p:nvPr/>
            </p:nvSpPr>
            <p:spPr bwMode="auto">
              <a:xfrm>
                <a:off x="4144" y="3056"/>
                <a:ext cx="3" cy="71"/>
              </a:xfrm>
              <a:custGeom>
                <a:avLst/>
                <a:gdLst>
                  <a:gd name="T0" fmla="*/ 0 w 3"/>
                  <a:gd name="T1" fmla="*/ 0 h 71"/>
                  <a:gd name="T2" fmla="*/ 2 w 3"/>
                  <a:gd name="T3" fmla="*/ 36 h 71"/>
                  <a:gd name="T4" fmla="*/ 3 w 3"/>
                  <a:gd name="T5" fmla="*/ 71 h 71"/>
                  <a:gd name="T6" fmla="*/ 0 60000 65536"/>
                  <a:gd name="T7" fmla="*/ 0 60000 65536"/>
                  <a:gd name="T8" fmla="*/ 0 60000 65536"/>
                  <a:gd name="T9" fmla="*/ 0 w 3"/>
                  <a:gd name="T10" fmla="*/ 0 h 71"/>
                  <a:gd name="T11" fmla="*/ 3 w 3"/>
                  <a:gd name="T12" fmla="*/ 71 h 71"/>
                </a:gdLst>
                <a:ahLst/>
                <a:cxnLst>
                  <a:cxn ang="T6">
                    <a:pos x="T0" y="T1"/>
                  </a:cxn>
                  <a:cxn ang="T7">
                    <a:pos x="T2" y="T3"/>
                  </a:cxn>
                  <a:cxn ang="T8">
                    <a:pos x="T4" y="T5"/>
                  </a:cxn>
                </a:cxnLst>
                <a:rect l="T9" t="T10" r="T11" b="T12"/>
                <a:pathLst>
                  <a:path w="3" h="71">
                    <a:moveTo>
                      <a:pt x="0" y="0"/>
                    </a:moveTo>
                    <a:lnTo>
                      <a:pt x="2" y="36"/>
                    </a:lnTo>
                    <a:lnTo>
                      <a:pt x="3" y="71"/>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2" name="Freeform 2160"/>
              <p:cNvSpPr>
                <a:spLocks/>
              </p:cNvSpPr>
              <p:nvPr/>
            </p:nvSpPr>
            <p:spPr bwMode="auto">
              <a:xfrm>
                <a:off x="4147" y="3127"/>
                <a:ext cx="3" cy="64"/>
              </a:xfrm>
              <a:custGeom>
                <a:avLst/>
                <a:gdLst>
                  <a:gd name="T0" fmla="*/ 0 w 3"/>
                  <a:gd name="T1" fmla="*/ 0 h 64"/>
                  <a:gd name="T2" fmla="*/ 0 w 3"/>
                  <a:gd name="T3" fmla="*/ 21 h 64"/>
                  <a:gd name="T4" fmla="*/ 2 w 3"/>
                  <a:gd name="T5" fmla="*/ 35 h 64"/>
                  <a:gd name="T6" fmla="*/ 3 w 3"/>
                  <a:gd name="T7" fmla="*/ 57 h 64"/>
                  <a:gd name="T8" fmla="*/ 3 w 3"/>
                  <a:gd name="T9" fmla="*/ 64 h 64"/>
                  <a:gd name="T10" fmla="*/ 0 60000 65536"/>
                  <a:gd name="T11" fmla="*/ 0 60000 65536"/>
                  <a:gd name="T12" fmla="*/ 0 60000 65536"/>
                  <a:gd name="T13" fmla="*/ 0 60000 65536"/>
                  <a:gd name="T14" fmla="*/ 0 60000 65536"/>
                  <a:gd name="T15" fmla="*/ 0 w 3"/>
                  <a:gd name="T16" fmla="*/ 0 h 64"/>
                  <a:gd name="T17" fmla="*/ 3 w 3"/>
                  <a:gd name="T18" fmla="*/ 64 h 64"/>
                </a:gdLst>
                <a:ahLst/>
                <a:cxnLst>
                  <a:cxn ang="T10">
                    <a:pos x="T0" y="T1"/>
                  </a:cxn>
                  <a:cxn ang="T11">
                    <a:pos x="T2" y="T3"/>
                  </a:cxn>
                  <a:cxn ang="T12">
                    <a:pos x="T4" y="T5"/>
                  </a:cxn>
                  <a:cxn ang="T13">
                    <a:pos x="T6" y="T7"/>
                  </a:cxn>
                  <a:cxn ang="T14">
                    <a:pos x="T8" y="T9"/>
                  </a:cxn>
                </a:cxnLst>
                <a:rect l="T15" t="T16" r="T17" b="T18"/>
                <a:pathLst>
                  <a:path w="3" h="64">
                    <a:moveTo>
                      <a:pt x="0" y="0"/>
                    </a:moveTo>
                    <a:lnTo>
                      <a:pt x="0" y="21"/>
                    </a:lnTo>
                    <a:lnTo>
                      <a:pt x="2" y="35"/>
                    </a:lnTo>
                    <a:lnTo>
                      <a:pt x="3" y="57"/>
                    </a:lnTo>
                    <a:lnTo>
                      <a:pt x="3" y="6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3" name="Freeform 2161"/>
              <p:cNvSpPr>
                <a:spLocks/>
              </p:cNvSpPr>
              <p:nvPr/>
            </p:nvSpPr>
            <p:spPr bwMode="auto">
              <a:xfrm>
                <a:off x="4150" y="3148"/>
                <a:ext cx="3" cy="43"/>
              </a:xfrm>
              <a:custGeom>
                <a:avLst/>
                <a:gdLst>
                  <a:gd name="T0" fmla="*/ 0 w 3"/>
                  <a:gd name="T1" fmla="*/ 43 h 43"/>
                  <a:gd name="T2" fmla="*/ 0 w 3"/>
                  <a:gd name="T3" fmla="*/ 43 h 43"/>
                  <a:gd name="T4" fmla="*/ 1 w 3"/>
                  <a:gd name="T5" fmla="*/ 29 h 43"/>
                  <a:gd name="T6" fmla="*/ 3 w 3"/>
                  <a:gd name="T7" fmla="*/ 14 h 43"/>
                  <a:gd name="T8" fmla="*/ 3 w 3"/>
                  <a:gd name="T9" fmla="*/ 0 h 43"/>
                  <a:gd name="T10" fmla="*/ 0 60000 65536"/>
                  <a:gd name="T11" fmla="*/ 0 60000 65536"/>
                  <a:gd name="T12" fmla="*/ 0 60000 65536"/>
                  <a:gd name="T13" fmla="*/ 0 60000 65536"/>
                  <a:gd name="T14" fmla="*/ 0 60000 65536"/>
                  <a:gd name="T15" fmla="*/ 0 w 3"/>
                  <a:gd name="T16" fmla="*/ 0 h 43"/>
                  <a:gd name="T17" fmla="*/ 3 w 3"/>
                  <a:gd name="T18" fmla="*/ 43 h 43"/>
                </a:gdLst>
                <a:ahLst/>
                <a:cxnLst>
                  <a:cxn ang="T10">
                    <a:pos x="T0" y="T1"/>
                  </a:cxn>
                  <a:cxn ang="T11">
                    <a:pos x="T2" y="T3"/>
                  </a:cxn>
                  <a:cxn ang="T12">
                    <a:pos x="T4" y="T5"/>
                  </a:cxn>
                  <a:cxn ang="T13">
                    <a:pos x="T6" y="T7"/>
                  </a:cxn>
                  <a:cxn ang="T14">
                    <a:pos x="T8" y="T9"/>
                  </a:cxn>
                </a:cxnLst>
                <a:rect l="T15" t="T16" r="T17" b="T18"/>
                <a:pathLst>
                  <a:path w="3" h="43">
                    <a:moveTo>
                      <a:pt x="0" y="43"/>
                    </a:moveTo>
                    <a:lnTo>
                      <a:pt x="0" y="43"/>
                    </a:lnTo>
                    <a:lnTo>
                      <a:pt x="1" y="29"/>
                    </a:lnTo>
                    <a:lnTo>
                      <a:pt x="3"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4" name="Freeform 2162"/>
              <p:cNvSpPr>
                <a:spLocks/>
              </p:cNvSpPr>
              <p:nvPr/>
            </p:nvSpPr>
            <p:spPr bwMode="auto">
              <a:xfrm>
                <a:off x="4153" y="3120"/>
                <a:ext cx="3" cy="28"/>
              </a:xfrm>
              <a:custGeom>
                <a:avLst/>
                <a:gdLst>
                  <a:gd name="T0" fmla="*/ 0 w 3"/>
                  <a:gd name="T1" fmla="*/ 28 h 28"/>
                  <a:gd name="T2" fmla="*/ 1 w 3"/>
                  <a:gd name="T3" fmla="*/ 14 h 28"/>
                  <a:gd name="T4" fmla="*/ 3 w 3"/>
                  <a:gd name="T5" fmla="*/ 0 h 28"/>
                  <a:gd name="T6" fmla="*/ 0 60000 65536"/>
                  <a:gd name="T7" fmla="*/ 0 60000 65536"/>
                  <a:gd name="T8" fmla="*/ 0 60000 65536"/>
                  <a:gd name="T9" fmla="*/ 0 w 3"/>
                  <a:gd name="T10" fmla="*/ 0 h 28"/>
                  <a:gd name="T11" fmla="*/ 3 w 3"/>
                  <a:gd name="T12" fmla="*/ 28 h 28"/>
                </a:gdLst>
                <a:ahLst/>
                <a:cxnLst>
                  <a:cxn ang="T6">
                    <a:pos x="T0" y="T1"/>
                  </a:cxn>
                  <a:cxn ang="T7">
                    <a:pos x="T2" y="T3"/>
                  </a:cxn>
                  <a:cxn ang="T8">
                    <a:pos x="T4" y="T5"/>
                  </a:cxn>
                </a:cxnLst>
                <a:rect l="T9" t="T10" r="T11" b="T12"/>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5" name="Line 2163"/>
              <p:cNvSpPr>
                <a:spLocks noChangeShapeType="1"/>
              </p:cNvSpPr>
              <p:nvPr/>
            </p:nvSpPr>
            <p:spPr bwMode="auto">
              <a:xfrm flipV="1">
                <a:off x="4156" y="309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46" name="Line 2164"/>
              <p:cNvSpPr>
                <a:spLocks noChangeShapeType="1"/>
              </p:cNvSpPr>
              <p:nvPr/>
            </p:nvSpPr>
            <p:spPr bwMode="auto">
              <a:xfrm flipV="1">
                <a:off x="4159" y="3063"/>
                <a:ext cx="2" cy="2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47" name="Freeform 2165"/>
              <p:cNvSpPr>
                <a:spLocks/>
              </p:cNvSpPr>
              <p:nvPr/>
            </p:nvSpPr>
            <p:spPr bwMode="auto">
              <a:xfrm>
                <a:off x="4161" y="3035"/>
                <a:ext cx="5" cy="28"/>
              </a:xfrm>
              <a:custGeom>
                <a:avLst/>
                <a:gdLst>
                  <a:gd name="T0" fmla="*/ 0 w 5"/>
                  <a:gd name="T1" fmla="*/ 28 h 28"/>
                  <a:gd name="T2" fmla="*/ 2 w 5"/>
                  <a:gd name="T3" fmla="*/ 14 h 28"/>
                  <a:gd name="T4" fmla="*/ 3 w 5"/>
                  <a:gd name="T5" fmla="*/ 0 h 28"/>
                  <a:gd name="T6" fmla="*/ 5 w 5"/>
                  <a:gd name="T7" fmla="*/ 0 h 28"/>
                  <a:gd name="T8" fmla="*/ 0 60000 65536"/>
                  <a:gd name="T9" fmla="*/ 0 60000 65536"/>
                  <a:gd name="T10" fmla="*/ 0 60000 65536"/>
                  <a:gd name="T11" fmla="*/ 0 60000 65536"/>
                  <a:gd name="T12" fmla="*/ 0 w 5"/>
                  <a:gd name="T13" fmla="*/ 0 h 28"/>
                  <a:gd name="T14" fmla="*/ 5 w 5"/>
                  <a:gd name="T15" fmla="*/ 28 h 28"/>
                </a:gdLst>
                <a:ahLst/>
                <a:cxnLst>
                  <a:cxn ang="T8">
                    <a:pos x="T0" y="T1"/>
                  </a:cxn>
                  <a:cxn ang="T9">
                    <a:pos x="T2" y="T3"/>
                  </a:cxn>
                  <a:cxn ang="T10">
                    <a:pos x="T4" y="T5"/>
                  </a:cxn>
                  <a:cxn ang="T11">
                    <a:pos x="T6" y="T7"/>
                  </a:cxn>
                </a:cxnLst>
                <a:rect l="T12" t="T13" r="T14" b="T15"/>
                <a:pathLst>
                  <a:path w="5" h="28">
                    <a:moveTo>
                      <a:pt x="0" y="28"/>
                    </a:moveTo>
                    <a:lnTo>
                      <a:pt x="2" y="14"/>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8" name="Freeform 2166"/>
              <p:cNvSpPr>
                <a:spLocks/>
              </p:cNvSpPr>
              <p:nvPr/>
            </p:nvSpPr>
            <p:spPr bwMode="auto">
              <a:xfrm>
                <a:off x="4166" y="3035"/>
                <a:ext cx="3" cy="28"/>
              </a:xfrm>
              <a:custGeom>
                <a:avLst/>
                <a:gdLst>
                  <a:gd name="T0" fmla="*/ 0 w 3"/>
                  <a:gd name="T1" fmla="*/ 0 h 28"/>
                  <a:gd name="T2" fmla="*/ 1 w 3"/>
                  <a:gd name="T3" fmla="*/ 0 h 28"/>
                  <a:gd name="T4" fmla="*/ 1 w 3"/>
                  <a:gd name="T5" fmla="*/ 14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1" y="0"/>
                    </a:lnTo>
                    <a:lnTo>
                      <a:pt x="1"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49" name="Line 2167"/>
              <p:cNvSpPr>
                <a:spLocks noChangeShapeType="1"/>
              </p:cNvSpPr>
              <p:nvPr/>
            </p:nvSpPr>
            <p:spPr bwMode="auto">
              <a:xfrm>
                <a:off x="4169" y="3063"/>
                <a:ext cx="2" cy="2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50" name="Line 2168"/>
              <p:cNvSpPr>
                <a:spLocks noChangeShapeType="1"/>
              </p:cNvSpPr>
              <p:nvPr/>
            </p:nvSpPr>
            <p:spPr bwMode="auto">
              <a:xfrm>
                <a:off x="4171" y="309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51" name="Freeform 2169"/>
              <p:cNvSpPr>
                <a:spLocks/>
              </p:cNvSpPr>
              <p:nvPr/>
            </p:nvSpPr>
            <p:spPr bwMode="auto">
              <a:xfrm>
                <a:off x="4174" y="3120"/>
                <a:ext cx="3" cy="28"/>
              </a:xfrm>
              <a:custGeom>
                <a:avLst/>
                <a:gdLst>
                  <a:gd name="T0" fmla="*/ 0 w 3"/>
                  <a:gd name="T1" fmla="*/ 0 h 28"/>
                  <a:gd name="T2" fmla="*/ 2 w 3"/>
                  <a:gd name="T3" fmla="*/ 14 h 28"/>
                  <a:gd name="T4" fmla="*/ 3 w 3"/>
                  <a:gd name="T5" fmla="*/ 28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2" y="14"/>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2" name="Freeform 2170"/>
              <p:cNvSpPr>
                <a:spLocks/>
              </p:cNvSpPr>
              <p:nvPr/>
            </p:nvSpPr>
            <p:spPr bwMode="auto">
              <a:xfrm>
                <a:off x="4177" y="3120"/>
                <a:ext cx="3" cy="28"/>
              </a:xfrm>
              <a:custGeom>
                <a:avLst/>
                <a:gdLst>
                  <a:gd name="T0" fmla="*/ 0 w 3"/>
                  <a:gd name="T1" fmla="*/ 28 h 28"/>
                  <a:gd name="T2" fmla="*/ 0 w 3"/>
                  <a:gd name="T3" fmla="*/ 28 h 28"/>
                  <a:gd name="T4" fmla="*/ 1 w 3"/>
                  <a:gd name="T5" fmla="*/ 14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0" y="28"/>
                    </a:ln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3" name="Line 2171"/>
              <p:cNvSpPr>
                <a:spLocks noChangeShapeType="1"/>
              </p:cNvSpPr>
              <p:nvPr/>
            </p:nvSpPr>
            <p:spPr bwMode="auto">
              <a:xfrm flipV="1">
                <a:off x="4180" y="309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54" name="Freeform 2172"/>
              <p:cNvSpPr>
                <a:spLocks/>
              </p:cNvSpPr>
              <p:nvPr/>
            </p:nvSpPr>
            <p:spPr bwMode="auto">
              <a:xfrm>
                <a:off x="4183" y="3063"/>
                <a:ext cx="4" cy="29"/>
              </a:xfrm>
              <a:custGeom>
                <a:avLst/>
                <a:gdLst>
                  <a:gd name="T0" fmla="*/ 0 w 4"/>
                  <a:gd name="T1" fmla="*/ 29 h 29"/>
                  <a:gd name="T2" fmla="*/ 1 w 4"/>
                  <a:gd name="T3" fmla="*/ 14 h 29"/>
                  <a:gd name="T4" fmla="*/ 4 w 4"/>
                  <a:gd name="T5" fmla="*/ 0 h 29"/>
                  <a:gd name="T6" fmla="*/ 0 60000 65536"/>
                  <a:gd name="T7" fmla="*/ 0 60000 65536"/>
                  <a:gd name="T8" fmla="*/ 0 60000 65536"/>
                  <a:gd name="T9" fmla="*/ 0 w 4"/>
                  <a:gd name="T10" fmla="*/ 0 h 29"/>
                  <a:gd name="T11" fmla="*/ 4 w 4"/>
                  <a:gd name="T12" fmla="*/ 29 h 29"/>
                </a:gdLst>
                <a:ahLst/>
                <a:cxnLst>
                  <a:cxn ang="T6">
                    <a:pos x="T0" y="T1"/>
                  </a:cxn>
                  <a:cxn ang="T7">
                    <a:pos x="T2" y="T3"/>
                  </a:cxn>
                  <a:cxn ang="T8">
                    <a:pos x="T4" y="T5"/>
                  </a:cxn>
                </a:cxnLst>
                <a:rect l="T9" t="T10" r="T11" b="T12"/>
                <a:pathLst>
                  <a:path w="4" h="29">
                    <a:moveTo>
                      <a:pt x="0" y="29"/>
                    </a:moveTo>
                    <a:lnTo>
                      <a:pt x="1" y="1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5" name="Freeform 2173"/>
              <p:cNvSpPr>
                <a:spLocks/>
              </p:cNvSpPr>
              <p:nvPr/>
            </p:nvSpPr>
            <p:spPr bwMode="auto">
              <a:xfrm>
                <a:off x="4187" y="3035"/>
                <a:ext cx="3" cy="28"/>
              </a:xfrm>
              <a:custGeom>
                <a:avLst/>
                <a:gdLst>
                  <a:gd name="T0" fmla="*/ 0 w 3"/>
                  <a:gd name="T1" fmla="*/ 28 h 28"/>
                  <a:gd name="T2" fmla="*/ 1 w 3"/>
                  <a:gd name="T3" fmla="*/ 14 h 28"/>
                  <a:gd name="T4" fmla="*/ 3 w 3"/>
                  <a:gd name="T5" fmla="*/ 0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6" name="Freeform 2174"/>
              <p:cNvSpPr>
                <a:spLocks/>
              </p:cNvSpPr>
              <p:nvPr/>
            </p:nvSpPr>
            <p:spPr bwMode="auto">
              <a:xfrm>
                <a:off x="4190" y="3035"/>
                <a:ext cx="3" cy="28"/>
              </a:xfrm>
              <a:custGeom>
                <a:avLst/>
                <a:gdLst>
                  <a:gd name="T0" fmla="*/ 0 w 3"/>
                  <a:gd name="T1" fmla="*/ 0 h 28"/>
                  <a:gd name="T2" fmla="*/ 0 w 3"/>
                  <a:gd name="T3" fmla="*/ 7 h 28"/>
                  <a:gd name="T4" fmla="*/ 1 w 3"/>
                  <a:gd name="T5" fmla="*/ 14 h 28"/>
                  <a:gd name="T6" fmla="*/ 3 w 3"/>
                  <a:gd name="T7" fmla="*/ 21 h 28"/>
                  <a:gd name="T8" fmla="*/ 3 w 3"/>
                  <a:gd name="T9" fmla="*/ 28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0"/>
                    </a:moveTo>
                    <a:lnTo>
                      <a:pt x="0" y="7"/>
                    </a:lnTo>
                    <a:lnTo>
                      <a:pt x="1" y="14"/>
                    </a:lnTo>
                    <a:lnTo>
                      <a:pt x="3" y="21"/>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7" name="Freeform 2175"/>
              <p:cNvSpPr>
                <a:spLocks/>
              </p:cNvSpPr>
              <p:nvPr/>
            </p:nvSpPr>
            <p:spPr bwMode="auto">
              <a:xfrm>
                <a:off x="4193" y="3035"/>
                <a:ext cx="3" cy="28"/>
              </a:xfrm>
              <a:custGeom>
                <a:avLst/>
                <a:gdLst>
                  <a:gd name="T0" fmla="*/ 0 w 3"/>
                  <a:gd name="T1" fmla="*/ 28 h 28"/>
                  <a:gd name="T2" fmla="*/ 0 w 3"/>
                  <a:gd name="T3" fmla="*/ 21 h 28"/>
                  <a:gd name="T4" fmla="*/ 1 w 3"/>
                  <a:gd name="T5" fmla="*/ 14 h 28"/>
                  <a:gd name="T6" fmla="*/ 3 w 3"/>
                  <a:gd name="T7" fmla="*/ 7 h 28"/>
                  <a:gd name="T8" fmla="*/ 3 w 3"/>
                  <a:gd name="T9" fmla="*/ 0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28"/>
                    </a:moveTo>
                    <a:lnTo>
                      <a:pt x="0" y="21"/>
                    </a:ln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8" name="Freeform 2176"/>
              <p:cNvSpPr>
                <a:spLocks/>
              </p:cNvSpPr>
              <p:nvPr/>
            </p:nvSpPr>
            <p:spPr bwMode="auto">
              <a:xfrm>
                <a:off x="4196" y="3035"/>
                <a:ext cx="2" cy="28"/>
              </a:xfrm>
              <a:custGeom>
                <a:avLst/>
                <a:gdLst>
                  <a:gd name="T0" fmla="*/ 0 w 2"/>
                  <a:gd name="T1" fmla="*/ 0 h 28"/>
                  <a:gd name="T2" fmla="*/ 0 w 2"/>
                  <a:gd name="T3" fmla="*/ 0 h 28"/>
                  <a:gd name="T4" fmla="*/ 1 w 2"/>
                  <a:gd name="T5" fmla="*/ 14 h 28"/>
                  <a:gd name="T6" fmla="*/ 2 w 2"/>
                  <a:gd name="T7" fmla="*/ 28 h 28"/>
                  <a:gd name="T8" fmla="*/ 0 60000 65536"/>
                  <a:gd name="T9" fmla="*/ 0 60000 65536"/>
                  <a:gd name="T10" fmla="*/ 0 60000 65536"/>
                  <a:gd name="T11" fmla="*/ 0 60000 65536"/>
                  <a:gd name="T12" fmla="*/ 0 w 2"/>
                  <a:gd name="T13" fmla="*/ 0 h 28"/>
                  <a:gd name="T14" fmla="*/ 2 w 2"/>
                  <a:gd name="T15" fmla="*/ 28 h 28"/>
                </a:gdLst>
                <a:ahLst/>
                <a:cxnLst>
                  <a:cxn ang="T8">
                    <a:pos x="T0" y="T1"/>
                  </a:cxn>
                  <a:cxn ang="T9">
                    <a:pos x="T2" y="T3"/>
                  </a:cxn>
                  <a:cxn ang="T10">
                    <a:pos x="T4" y="T5"/>
                  </a:cxn>
                  <a:cxn ang="T11">
                    <a:pos x="T6" y="T7"/>
                  </a:cxn>
                </a:cxnLst>
                <a:rect l="T12" t="T13" r="T14" b="T15"/>
                <a:pathLst>
                  <a:path w="2" h="28">
                    <a:moveTo>
                      <a:pt x="0" y="0"/>
                    </a:moveTo>
                    <a:lnTo>
                      <a:pt x="0" y="0"/>
                    </a:lnTo>
                    <a:lnTo>
                      <a:pt x="1" y="14"/>
                    </a:lnTo>
                    <a:lnTo>
                      <a:pt x="2"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59" name="Line 2177"/>
              <p:cNvSpPr>
                <a:spLocks noChangeShapeType="1"/>
              </p:cNvSpPr>
              <p:nvPr/>
            </p:nvSpPr>
            <p:spPr bwMode="auto">
              <a:xfrm>
                <a:off x="4198" y="3063"/>
                <a:ext cx="3" cy="29"/>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60" name="Line 2178"/>
              <p:cNvSpPr>
                <a:spLocks noChangeShapeType="1"/>
              </p:cNvSpPr>
              <p:nvPr/>
            </p:nvSpPr>
            <p:spPr bwMode="auto">
              <a:xfrm>
                <a:off x="4201" y="309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61" name="Freeform 2179"/>
              <p:cNvSpPr>
                <a:spLocks/>
              </p:cNvSpPr>
              <p:nvPr/>
            </p:nvSpPr>
            <p:spPr bwMode="auto">
              <a:xfrm>
                <a:off x="4204" y="3120"/>
                <a:ext cx="4" cy="28"/>
              </a:xfrm>
              <a:custGeom>
                <a:avLst/>
                <a:gdLst>
                  <a:gd name="T0" fmla="*/ 0 w 4"/>
                  <a:gd name="T1" fmla="*/ 0 h 28"/>
                  <a:gd name="T2" fmla="*/ 2 w 4"/>
                  <a:gd name="T3" fmla="*/ 14 h 28"/>
                  <a:gd name="T4" fmla="*/ 3 w 4"/>
                  <a:gd name="T5" fmla="*/ 28 h 28"/>
                  <a:gd name="T6" fmla="*/ 4 w 4"/>
                  <a:gd name="T7" fmla="*/ 28 h 28"/>
                  <a:gd name="T8" fmla="*/ 0 60000 65536"/>
                  <a:gd name="T9" fmla="*/ 0 60000 65536"/>
                  <a:gd name="T10" fmla="*/ 0 60000 65536"/>
                  <a:gd name="T11" fmla="*/ 0 60000 65536"/>
                  <a:gd name="T12" fmla="*/ 0 w 4"/>
                  <a:gd name="T13" fmla="*/ 0 h 28"/>
                  <a:gd name="T14" fmla="*/ 4 w 4"/>
                  <a:gd name="T15" fmla="*/ 28 h 28"/>
                </a:gdLst>
                <a:ahLst/>
                <a:cxnLst>
                  <a:cxn ang="T8">
                    <a:pos x="T0" y="T1"/>
                  </a:cxn>
                  <a:cxn ang="T9">
                    <a:pos x="T2" y="T3"/>
                  </a:cxn>
                  <a:cxn ang="T10">
                    <a:pos x="T4" y="T5"/>
                  </a:cxn>
                  <a:cxn ang="T11">
                    <a:pos x="T6" y="T7"/>
                  </a:cxn>
                </a:cxnLst>
                <a:rect l="T12" t="T13" r="T14" b="T15"/>
                <a:pathLst>
                  <a:path w="4" h="28">
                    <a:moveTo>
                      <a:pt x="0" y="0"/>
                    </a:moveTo>
                    <a:lnTo>
                      <a:pt x="2" y="14"/>
                    </a:lnTo>
                    <a:lnTo>
                      <a:pt x="3" y="28"/>
                    </a:lnTo>
                    <a:lnTo>
                      <a:pt x="4"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62" name="Freeform 2180"/>
              <p:cNvSpPr>
                <a:spLocks/>
              </p:cNvSpPr>
              <p:nvPr/>
            </p:nvSpPr>
            <p:spPr bwMode="auto">
              <a:xfrm>
                <a:off x="4208" y="3120"/>
                <a:ext cx="3" cy="28"/>
              </a:xfrm>
              <a:custGeom>
                <a:avLst/>
                <a:gdLst>
                  <a:gd name="T0" fmla="*/ 0 w 3"/>
                  <a:gd name="T1" fmla="*/ 28 h 28"/>
                  <a:gd name="T2" fmla="*/ 2 w 3"/>
                  <a:gd name="T3" fmla="*/ 21 h 28"/>
                  <a:gd name="T4" fmla="*/ 2 w 3"/>
                  <a:gd name="T5" fmla="*/ 14 h 28"/>
                  <a:gd name="T6" fmla="*/ 3 w 3"/>
                  <a:gd name="T7" fmla="*/ 7 h 28"/>
                  <a:gd name="T8" fmla="*/ 3 w 3"/>
                  <a:gd name="T9" fmla="*/ 0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28"/>
                    </a:moveTo>
                    <a:lnTo>
                      <a:pt x="2" y="21"/>
                    </a:lnTo>
                    <a:lnTo>
                      <a:pt x="2"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63" name="Freeform 2181"/>
              <p:cNvSpPr>
                <a:spLocks/>
              </p:cNvSpPr>
              <p:nvPr/>
            </p:nvSpPr>
            <p:spPr bwMode="auto">
              <a:xfrm>
                <a:off x="4211" y="3120"/>
                <a:ext cx="3" cy="28"/>
              </a:xfrm>
              <a:custGeom>
                <a:avLst/>
                <a:gdLst>
                  <a:gd name="T0" fmla="*/ 0 w 3"/>
                  <a:gd name="T1" fmla="*/ 0 h 28"/>
                  <a:gd name="T2" fmla="*/ 0 w 3"/>
                  <a:gd name="T3" fmla="*/ 0 h 28"/>
                  <a:gd name="T4" fmla="*/ 2 w 3"/>
                  <a:gd name="T5" fmla="*/ 7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0" y="0"/>
                    </a:lnTo>
                    <a:lnTo>
                      <a:pt x="2" y="7"/>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64" name="Line 2182"/>
              <p:cNvSpPr>
                <a:spLocks noChangeShapeType="1"/>
              </p:cNvSpPr>
              <p:nvPr/>
            </p:nvSpPr>
            <p:spPr bwMode="auto">
              <a:xfrm>
                <a:off x="4214" y="3148"/>
                <a:ext cx="3" cy="3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65" name="Freeform 2183"/>
              <p:cNvSpPr>
                <a:spLocks/>
              </p:cNvSpPr>
              <p:nvPr/>
            </p:nvSpPr>
            <p:spPr bwMode="auto">
              <a:xfrm>
                <a:off x="4217" y="3184"/>
                <a:ext cx="3" cy="28"/>
              </a:xfrm>
              <a:custGeom>
                <a:avLst/>
                <a:gdLst>
                  <a:gd name="T0" fmla="*/ 0 w 3"/>
                  <a:gd name="T1" fmla="*/ 0 h 28"/>
                  <a:gd name="T2" fmla="*/ 1 w 3"/>
                  <a:gd name="T3" fmla="*/ 21 h 28"/>
                  <a:gd name="T4" fmla="*/ 3 w 3"/>
                  <a:gd name="T5" fmla="*/ 28 h 28"/>
                  <a:gd name="T6" fmla="*/ 3 w 3"/>
                  <a:gd name="T7" fmla="*/ 28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0"/>
                    </a:moveTo>
                    <a:lnTo>
                      <a:pt x="1" y="21"/>
                    </a:lnTo>
                    <a:lnTo>
                      <a:pt x="3"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66" name="Freeform 2184"/>
              <p:cNvSpPr>
                <a:spLocks/>
              </p:cNvSpPr>
              <p:nvPr/>
            </p:nvSpPr>
            <p:spPr bwMode="auto">
              <a:xfrm>
                <a:off x="4220" y="3184"/>
                <a:ext cx="3" cy="28"/>
              </a:xfrm>
              <a:custGeom>
                <a:avLst/>
                <a:gdLst>
                  <a:gd name="T0" fmla="*/ 0 w 3"/>
                  <a:gd name="T1" fmla="*/ 28 h 28"/>
                  <a:gd name="T2" fmla="*/ 0 w 3"/>
                  <a:gd name="T3" fmla="*/ 21 h 28"/>
                  <a:gd name="T4" fmla="*/ 1 w 3"/>
                  <a:gd name="T5" fmla="*/ 14 h 28"/>
                  <a:gd name="T6" fmla="*/ 3 w 3"/>
                  <a:gd name="T7" fmla="*/ 7 h 28"/>
                  <a:gd name="T8" fmla="*/ 3 w 3"/>
                  <a:gd name="T9" fmla="*/ 0 h 28"/>
                  <a:gd name="T10" fmla="*/ 0 60000 65536"/>
                  <a:gd name="T11" fmla="*/ 0 60000 65536"/>
                  <a:gd name="T12" fmla="*/ 0 60000 65536"/>
                  <a:gd name="T13" fmla="*/ 0 60000 65536"/>
                  <a:gd name="T14" fmla="*/ 0 60000 65536"/>
                  <a:gd name="T15" fmla="*/ 0 w 3"/>
                  <a:gd name="T16" fmla="*/ 0 h 28"/>
                  <a:gd name="T17" fmla="*/ 3 w 3"/>
                  <a:gd name="T18" fmla="*/ 28 h 28"/>
                </a:gdLst>
                <a:ahLst/>
                <a:cxnLst>
                  <a:cxn ang="T10">
                    <a:pos x="T0" y="T1"/>
                  </a:cxn>
                  <a:cxn ang="T11">
                    <a:pos x="T2" y="T3"/>
                  </a:cxn>
                  <a:cxn ang="T12">
                    <a:pos x="T4" y="T5"/>
                  </a:cxn>
                  <a:cxn ang="T13">
                    <a:pos x="T6" y="T7"/>
                  </a:cxn>
                  <a:cxn ang="T14">
                    <a:pos x="T8" y="T9"/>
                  </a:cxn>
                </a:cxnLst>
                <a:rect l="T15" t="T16" r="T17" b="T18"/>
                <a:pathLst>
                  <a:path w="3" h="28">
                    <a:moveTo>
                      <a:pt x="0" y="28"/>
                    </a:moveTo>
                    <a:lnTo>
                      <a:pt x="0" y="21"/>
                    </a:lnTo>
                    <a:lnTo>
                      <a:pt x="1" y="14"/>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67" name="Freeform 2185"/>
              <p:cNvSpPr>
                <a:spLocks/>
              </p:cNvSpPr>
              <p:nvPr/>
            </p:nvSpPr>
            <p:spPr bwMode="auto">
              <a:xfrm>
                <a:off x="4223" y="3184"/>
                <a:ext cx="2" cy="28"/>
              </a:xfrm>
              <a:custGeom>
                <a:avLst/>
                <a:gdLst>
                  <a:gd name="T0" fmla="*/ 0 w 2"/>
                  <a:gd name="T1" fmla="*/ 0 h 28"/>
                  <a:gd name="T2" fmla="*/ 0 w 2"/>
                  <a:gd name="T3" fmla="*/ 0 h 28"/>
                  <a:gd name="T4" fmla="*/ 1 w 2"/>
                  <a:gd name="T5" fmla="*/ 14 h 28"/>
                  <a:gd name="T6" fmla="*/ 2 w 2"/>
                  <a:gd name="T7" fmla="*/ 28 h 28"/>
                  <a:gd name="T8" fmla="*/ 0 60000 65536"/>
                  <a:gd name="T9" fmla="*/ 0 60000 65536"/>
                  <a:gd name="T10" fmla="*/ 0 60000 65536"/>
                  <a:gd name="T11" fmla="*/ 0 60000 65536"/>
                  <a:gd name="T12" fmla="*/ 0 w 2"/>
                  <a:gd name="T13" fmla="*/ 0 h 28"/>
                  <a:gd name="T14" fmla="*/ 2 w 2"/>
                  <a:gd name="T15" fmla="*/ 28 h 28"/>
                </a:gdLst>
                <a:ahLst/>
                <a:cxnLst>
                  <a:cxn ang="T8">
                    <a:pos x="T0" y="T1"/>
                  </a:cxn>
                  <a:cxn ang="T9">
                    <a:pos x="T2" y="T3"/>
                  </a:cxn>
                  <a:cxn ang="T10">
                    <a:pos x="T4" y="T5"/>
                  </a:cxn>
                  <a:cxn ang="T11">
                    <a:pos x="T6" y="T7"/>
                  </a:cxn>
                </a:cxnLst>
                <a:rect l="T12" t="T13" r="T14" b="T15"/>
                <a:pathLst>
                  <a:path w="2" h="28">
                    <a:moveTo>
                      <a:pt x="0" y="0"/>
                    </a:moveTo>
                    <a:lnTo>
                      <a:pt x="0" y="0"/>
                    </a:lnTo>
                    <a:lnTo>
                      <a:pt x="1" y="14"/>
                    </a:lnTo>
                    <a:lnTo>
                      <a:pt x="2"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68" name="Line 2186"/>
              <p:cNvSpPr>
                <a:spLocks noChangeShapeType="1"/>
              </p:cNvSpPr>
              <p:nvPr/>
            </p:nvSpPr>
            <p:spPr bwMode="auto">
              <a:xfrm>
                <a:off x="4225" y="321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69" name="Freeform 2187"/>
              <p:cNvSpPr>
                <a:spLocks/>
              </p:cNvSpPr>
              <p:nvPr/>
            </p:nvSpPr>
            <p:spPr bwMode="auto">
              <a:xfrm>
                <a:off x="4228" y="3240"/>
                <a:ext cx="5" cy="29"/>
              </a:xfrm>
              <a:custGeom>
                <a:avLst/>
                <a:gdLst>
                  <a:gd name="T0" fmla="*/ 0 w 5"/>
                  <a:gd name="T1" fmla="*/ 0 h 29"/>
                  <a:gd name="T2" fmla="*/ 2 w 5"/>
                  <a:gd name="T3" fmla="*/ 15 h 29"/>
                  <a:gd name="T4" fmla="*/ 3 w 5"/>
                  <a:gd name="T5" fmla="*/ 29 h 29"/>
                  <a:gd name="T6" fmla="*/ 5 w 5"/>
                  <a:gd name="T7" fmla="*/ 29 h 29"/>
                  <a:gd name="T8" fmla="*/ 0 60000 65536"/>
                  <a:gd name="T9" fmla="*/ 0 60000 65536"/>
                  <a:gd name="T10" fmla="*/ 0 60000 65536"/>
                  <a:gd name="T11" fmla="*/ 0 60000 65536"/>
                  <a:gd name="T12" fmla="*/ 0 w 5"/>
                  <a:gd name="T13" fmla="*/ 0 h 29"/>
                  <a:gd name="T14" fmla="*/ 5 w 5"/>
                  <a:gd name="T15" fmla="*/ 29 h 29"/>
                </a:gdLst>
                <a:ahLst/>
                <a:cxnLst>
                  <a:cxn ang="T8">
                    <a:pos x="T0" y="T1"/>
                  </a:cxn>
                  <a:cxn ang="T9">
                    <a:pos x="T2" y="T3"/>
                  </a:cxn>
                  <a:cxn ang="T10">
                    <a:pos x="T4" y="T5"/>
                  </a:cxn>
                  <a:cxn ang="T11">
                    <a:pos x="T6" y="T7"/>
                  </a:cxn>
                </a:cxnLst>
                <a:rect l="T12" t="T13" r="T14" b="T15"/>
                <a:pathLst>
                  <a:path w="5" h="29">
                    <a:moveTo>
                      <a:pt x="0" y="0"/>
                    </a:moveTo>
                    <a:lnTo>
                      <a:pt x="2" y="15"/>
                    </a:lnTo>
                    <a:lnTo>
                      <a:pt x="3" y="29"/>
                    </a:lnTo>
                    <a:lnTo>
                      <a:pt x="5"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70" name="Freeform 2188"/>
              <p:cNvSpPr>
                <a:spLocks/>
              </p:cNvSpPr>
              <p:nvPr/>
            </p:nvSpPr>
            <p:spPr bwMode="auto">
              <a:xfrm>
                <a:off x="4233" y="3240"/>
                <a:ext cx="2" cy="29"/>
              </a:xfrm>
              <a:custGeom>
                <a:avLst/>
                <a:gdLst>
                  <a:gd name="T0" fmla="*/ 0 w 2"/>
                  <a:gd name="T1" fmla="*/ 29 h 29"/>
                  <a:gd name="T2" fmla="*/ 1 w 2"/>
                  <a:gd name="T3" fmla="*/ 29 h 29"/>
                  <a:gd name="T4" fmla="*/ 1 w 2"/>
                  <a:gd name="T5" fmla="*/ 15 h 29"/>
                  <a:gd name="T6" fmla="*/ 2 w 2"/>
                  <a:gd name="T7" fmla="*/ 0 h 29"/>
                  <a:gd name="T8" fmla="*/ 0 60000 65536"/>
                  <a:gd name="T9" fmla="*/ 0 60000 65536"/>
                  <a:gd name="T10" fmla="*/ 0 60000 65536"/>
                  <a:gd name="T11" fmla="*/ 0 60000 65536"/>
                  <a:gd name="T12" fmla="*/ 0 w 2"/>
                  <a:gd name="T13" fmla="*/ 0 h 29"/>
                  <a:gd name="T14" fmla="*/ 2 w 2"/>
                  <a:gd name="T15" fmla="*/ 29 h 29"/>
                </a:gdLst>
                <a:ahLst/>
                <a:cxnLst>
                  <a:cxn ang="T8">
                    <a:pos x="T0" y="T1"/>
                  </a:cxn>
                  <a:cxn ang="T9">
                    <a:pos x="T2" y="T3"/>
                  </a:cxn>
                  <a:cxn ang="T10">
                    <a:pos x="T4" y="T5"/>
                  </a:cxn>
                  <a:cxn ang="T11">
                    <a:pos x="T6" y="T7"/>
                  </a:cxn>
                </a:cxnLst>
                <a:rect l="T12" t="T13" r="T14" b="T15"/>
                <a:pathLst>
                  <a:path w="2" h="29">
                    <a:moveTo>
                      <a:pt x="0" y="29"/>
                    </a:moveTo>
                    <a:lnTo>
                      <a:pt x="1" y="29"/>
                    </a:lnTo>
                    <a:lnTo>
                      <a:pt x="1" y="15"/>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71" name="Line 2189"/>
              <p:cNvSpPr>
                <a:spLocks noChangeShapeType="1"/>
              </p:cNvSpPr>
              <p:nvPr/>
            </p:nvSpPr>
            <p:spPr bwMode="auto">
              <a:xfrm flipV="1">
                <a:off x="4235" y="321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72" name="Line 2190"/>
              <p:cNvSpPr>
                <a:spLocks noChangeShapeType="1"/>
              </p:cNvSpPr>
              <p:nvPr/>
            </p:nvSpPr>
            <p:spPr bwMode="auto">
              <a:xfrm flipV="1">
                <a:off x="4238" y="3184"/>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73" name="Line 2191"/>
              <p:cNvSpPr>
                <a:spLocks noChangeShapeType="1"/>
              </p:cNvSpPr>
              <p:nvPr/>
            </p:nvSpPr>
            <p:spPr bwMode="auto">
              <a:xfrm flipV="1">
                <a:off x="4241" y="3148"/>
                <a:ext cx="3" cy="3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74" name="Line 2192"/>
              <p:cNvSpPr>
                <a:spLocks noChangeShapeType="1"/>
              </p:cNvSpPr>
              <p:nvPr/>
            </p:nvSpPr>
            <p:spPr bwMode="auto">
              <a:xfrm flipV="1">
                <a:off x="4244" y="3120"/>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75" name="Freeform 2193"/>
              <p:cNvSpPr>
                <a:spLocks/>
              </p:cNvSpPr>
              <p:nvPr/>
            </p:nvSpPr>
            <p:spPr bwMode="auto">
              <a:xfrm>
                <a:off x="4247" y="3092"/>
                <a:ext cx="3" cy="28"/>
              </a:xfrm>
              <a:custGeom>
                <a:avLst/>
                <a:gdLst>
                  <a:gd name="T0" fmla="*/ 0 w 3"/>
                  <a:gd name="T1" fmla="*/ 28 h 28"/>
                  <a:gd name="T2" fmla="*/ 1 w 3"/>
                  <a:gd name="T3" fmla="*/ 14 h 28"/>
                  <a:gd name="T4" fmla="*/ 1 w 3"/>
                  <a:gd name="T5" fmla="*/ 0 h 28"/>
                  <a:gd name="T6" fmla="*/ 3 w 3"/>
                  <a:gd name="T7" fmla="*/ 0 h 28"/>
                  <a:gd name="T8" fmla="*/ 0 60000 65536"/>
                  <a:gd name="T9" fmla="*/ 0 60000 65536"/>
                  <a:gd name="T10" fmla="*/ 0 60000 65536"/>
                  <a:gd name="T11" fmla="*/ 0 60000 65536"/>
                  <a:gd name="T12" fmla="*/ 0 w 3"/>
                  <a:gd name="T13" fmla="*/ 0 h 28"/>
                  <a:gd name="T14" fmla="*/ 3 w 3"/>
                  <a:gd name="T15" fmla="*/ 28 h 28"/>
                </a:gdLst>
                <a:ahLst/>
                <a:cxnLst>
                  <a:cxn ang="T8">
                    <a:pos x="T0" y="T1"/>
                  </a:cxn>
                  <a:cxn ang="T9">
                    <a:pos x="T2" y="T3"/>
                  </a:cxn>
                  <a:cxn ang="T10">
                    <a:pos x="T4" y="T5"/>
                  </a:cxn>
                  <a:cxn ang="T11">
                    <a:pos x="T6" y="T7"/>
                  </a:cxn>
                </a:cxnLst>
                <a:rect l="T12" t="T13" r="T14" b="T15"/>
                <a:pathLst>
                  <a:path w="3" h="28">
                    <a:moveTo>
                      <a:pt x="0" y="28"/>
                    </a:moveTo>
                    <a:lnTo>
                      <a:pt x="1" y="14"/>
                    </a:lnTo>
                    <a:lnTo>
                      <a:pt x="1" y="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76" name="Freeform 2194"/>
              <p:cNvSpPr>
                <a:spLocks/>
              </p:cNvSpPr>
              <p:nvPr/>
            </p:nvSpPr>
            <p:spPr bwMode="auto">
              <a:xfrm>
                <a:off x="4250" y="3092"/>
                <a:ext cx="4" cy="28"/>
              </a:xfrm>
              <a:custGeom>
                <a:avLst/>
                <a:gdLst>
                  <a:gd name="T0" fmla="*/ 0 w 4"/>
                  <a:gd name="T1" fmla="*/ 0 h 28"/>
                  <a:gd name="T2" fmla="*/ 1 w 4"/>
                  <a:gd name="T3" fmla="*/ 0 h 28"/>
                  <a:gd name="T4" fmla="*/ 1 w 4"/>
                  <a:gd name="T5" fmla="*/ 14 h 28"/>
                  <a:gd name="T6" fmla="*/ 4 w 4"/>
                  <a:gd name="T7" fmla="*/ 28 h 28"/>
                  <a:gd name="T8" fmla="*/ 0 60000 65536"/>
                  <a:gd name="T9" fmla="*/ 0 60000 65536"/>
                  <a:gd name="T10" fmla="*/ 0 60000 65536"/>
                  <a:gd name="T11" fmla="*/ 0 60000 65536"/>
                  <a:gd name="T12" fmla="*/ 0 w 4"/>
                  <a:gd name="T13" fmla="*/ 0 h 28"/>
                  <a:gd name="T14" fmla="*/ 4 w 4"/>
                  <a:gd name="T15" fmla="*/ 28 h 28"/>
                </a:gdLst>
                <a:ahLst/>
                <a:cxnLst>
                  <a:cxn ang="T8">
                    <a:pos x="T0" y="T1"/>
                  </a:cxn>
                  <a:cxn ang="T9">
                    <a:pos x="T2" y="T3"/>
                  </a:cxn>
                  <a:cxn ang="T10">
                    <a:pos x="T4" y="T5"/>
                  </a:cxn>
                  <a:cxn ang="T11">
                    <a:pos x="T6" y="T7"/>
                  </a:cxn>
                </a:cxnLst>
                <a:rect l="T12" t="T13" r="T14" b="T15"/>
                <a:pathLst>
                  <a:path w="4" h="28">
                    <a:moveTo>
                      <a:pt x="0" y="0"/>
                    </a:moveTo>
                    <a:lnTo>
                      <a:pt x="1" y="0"/>
                    </a:lnTo>
                    <a:lnTo>
                      <a:pt x="1" y="14"/>
                    </a:lnTo>
                    <a:lnTo>
                      <a:pt x="4" y="28"/>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77" name="Line 2195"/>
              <p:cNvSpPr>
                <a:spLocks noChangeShapeType="1"/>
              </p:cNvSpPr>
              <p:nvPr/>
            </p:nvSpPr>
            <p:spPr bwMode="auto">
              <a:xfrm>
                <a:off x="4254" y="3120"/>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78" name="Line 2196"/>
              <p:cNvSpPr>
                <a:spLocks noChangeShapeType="1"/>
              </p:cNvSpPr>
              <p:nvPr/>
            </p:nvSpPr>
            <p:spPr bwMode="auto">
              <a:xfrm>
                <a:off x="4257" y="3148"/>
                <a:ext cx="3" cy="3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79" name="Line 2197"/>
              <p:cNvSpPr>
                <a:spLocks noChangeShapeType="1"/>
              </p:cNvSpPr>
              <p:nvPr/>
            </p:nvSpPr>
            <p:spPr bwMode="auto">
              <a:xfrm>
                <a:off x="4260" y="3184"/>
                <a:ext cx="2"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80" name="Line 2198"/>
              <p:cNvSpPr>
                <a:spLocks noChangeShapeType="1"/>
              </p:cNvSpPr>
              <p:nvPr/>
            </p:nvSpPr>
            <p:spPr bwMode="auto">
              <a:xfrm>
                <a:off x="4262" y="3212"/>
                <a:ext cx="3" cy="28"/>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81" name="Freeform 2055"/>
              <p:cNvSpPr>
                <a:spLocks/>
              </p:cNvSpPr>
              <p:nvPr/>
            </p:nvSpPr>
            <p:spPr bwMode="auto">
              <a:xfrm>
                <a:off x="3861" y="3145"/>
                <a:ext cx="3" cy="30"/>
              </a:xfrm>
              <a:custGeom>
                <a:avLst/>
                <a:gdLst>
                  <a:gd name="T0" fmla="*/ 0 w 3"/>
                  <a:gd name="T1" fmla="*/ 0 h 30"/>
                  <a:gd name="T2" fmla="*/ 1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82" name="Freeform 2056"/>
              <p:cNvSpPr>
                <a:spLocks/>
              </p:cNvSpPr>
              <p:nvPr/>
            </p:nvSpPr>
            <p:spPr bwMode="auto">
              <a:xfrm>
                <a:off x="3864"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83" name="Line 2057"/>
              <p:cNvSpPr>
                <a:spLocks noChangeShapeType="1"/>
              </p:cNvSpPr>
              <p:nvPr/>
            </p:nvSpPr>
            <p:spPr bwMode="auto">
              <a:xfrm flipV="1">
                <a:off x="3867" y="3118"/>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84" name="Line 2058"/>
              <p:cNvSpPr>
                <a:spLocks noChangeShapeType="1"/>
              </p:cNvSpPr>
              <p:nvPr/>
            </p:nvSpPr>
            <p:spPr bwMode="auto">
              <a:xfrm flipV="1">
                <a:off x="3869" y="3092"/>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85" name="Freeform 2059"/>
              <p:cNvSpPr>
                <a:spLocks/>
              </p:cNvSpPr>
              <p:nvPr/>
            </p:nvSpPr>
            <p:spPr bwMode="auto">
              <a:xfrm>
                <a:off x="3872" y="3062"/>
                <a:ext cx="3" cy="30"/>
              </a:xfrm>
              <a:custGeom>
                <a:avLst/>
                <a:gdLst>
                  <a:gd name="T0" fmla="*/ 0 w 3"/>
                  <a:gd name="T1" fmla="*/ 30 h 30"/>
                  <a:gd name="T2" fmla="*/ 0 w 3"/>
                  <a:gd name="T3" fmla="*/ 20 h 30"/>
                  <a:gd name="T4" fmla="*/ 2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2"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86" name="Freeform 2060"/>
              <p:cNvSpPr>
                <a:spLocks/>
              </p:cNvSpPr>
              <p:nvPr/>
            </p:nvSpPr>
            <p:spPr bwMode="auto">
              <a:xfrm>
                <a:off x="3875" y="3062"/>
                <a:ext cx="3" cy="30"/>
              </a:xfrm>
              <a:custGeom>
                <a:avLst/>
                <a:gdLst>
                  <a:gd name="T0" fmla="*/ 0 w 3"/>
                  <a:gd name="T1" fmla="*/ 0 h 30"/>
                  <a:gd name="T2" fmla="*/ 0 w 3"/>
                  <a:gd name="T3" fmla="*/ 4 h 30"/>
                  <a:gd name="T4" fmla="*/ 1 w 3"/>
                  <a:gd name="T5" fmla="*/ 10 h 30"/>
                  <a:gd name="T6" fmla="*/ 1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1"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87" name="Freeform 2061"/>
              <p:cNvSpPr>
                <a:spLocks/>
              </p:cNvSpPr>
              <p:nvPr/>
            </p:nvSpPr>
            <p:spPr bwMode="auto">
              <a:xfrm>
                <a:off x="3878" y="3092"/>
                <a:ext cx="4" cy="26"/>
              </a:xfrm>
              <a:custGeom>
                <a:avLst/>
                <a:gdLst>
                  <a:gd name="T0" fmla="*/ 0 w 4"/>
                  <a:gd name="T1" fmla="*/ 0 h 26"/>
                  <a:gd name="T2" fmla="*/ 1 w 4"/>
                  <a:gd name="T3" fmla="*/ 13 h 26"/>
                  <a:gd name="T4" fmla="*/ 4 w 4"/>
                  <a:gd name="T5" fmla="*/ 26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0"/>
                    </a:moveTo>
                    <a:lnTo>
                      <a:pt x="1" y="1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88" name="Line 2062"/>
              <p:cNvSpPr>
                <a:spLocks noChangeShapeType="1"/>
              </p:cNvSpPr>
              <p:nvPr/>
            </p:nvSpPr>
            <p:spPr bwMode="auto">
              <a:xfrm>
                <a:off x="3882"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89" name="Freeform 2063"/>
              <p:cNvSpPr>
                <a:spLocks/>
              </p:cNvSpPr>
              <p:nvPr/>
            </p:nvSpPr>
            <p:spPr bwMode="auto">
              <a:xfrm>
                <a:off x="3885" y="3145"/>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90" name="Freeform 2064"/>
              <p:cNvSpPr>
                <a:spLocks/>
              </p:cNvSpPr>
              <p:nvPr/>
            </p:nvSpPr>
            <p:spPr bwMode="auto">
              <a:xfrm>
                <a:off x="3888" y="3145"/>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91" name="Line 2065"/>
              <p:cNvSpPr>
                <a:spLocks noChangeShapeType="1"/>
              </p:cNvSpPr>
              <p:nvPr/>
            </p:nvSpPr>
            <p:spPr bwMode="auto">
              <a:xfrm flipV="1">
                <a:off x="3891"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92" name="Line 2066"/>
              <p:cNvSpPr>
                <a:spLocks noChangeShapeType="1"/>
              </p:cNvSpPr>
              <p:nvPr/>
            </p:nvSpPr>
            <p:spPr bwMode="auto">
              <a:xfrm flipV="1">
                <a:off x="3894" y="3092"/>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93" name="Freeform 2067"/>
              <p:cNvSpPr>
                <a:spLocks/>
              </p:cNvSpPr>
              <p:nvPr/>
            </p:nvSpPr>
            <p:spPr bwMode="auto">
              <a:xfrm>
                <a:off x="3896" y="3062"/>
                <a:ext cx="3" cy="30"/>
              </a:xfrm>
              <a:custGeom>
                <a:avLst/>
                <a:gdLst>
                  <a:gd name="T0" fmla="*/ 0 w 3"/>
                  <a:gd name="T1" fmla="*/ 30 h 30"/>
                  <a:gd name="T2" fmla="*/ 0 w 3"/>
                  <a:gd name="T3" fmla="*/ 20 h 30"/>
                  <a:gd name="T4" fmla="*/ 2 w 3"/>
                  <a:gd name="T5" fmla="*/ 10 h 30"/>
                  <a:gd name="T6" fmla="*/ 2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2" y="10"/>
                    </a:lnTo>
                    <a:lnTo>
                      <a:pt x="2"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94" name="Freeform 2068"/>
              <p:cNvSpPr>
                <a:spLocks/>
              </p:cNvSpPr>
              <p:nvPr/>
            </p:nvSpPr>
            <p:spPr bwMode="auto">
              <a:xfrm>
                <a:off x="3899" y="3062"/>
                <a:ext cx="5" cy="30"/>
              </a:xfrm>
              <a:custGeom>
                <a:avLst/>
                <a:gdLst>
                  <a:gd name="T0" fmla="*/ 0 w 5"/>
                  <a:gd name="T1" fmla="*/ 0 h 30"/>
                  <a:gd name="T2" fmla="*/ 2 w 5"/>
                  <a:gd name="T3" fmla="*/ 4 h 30"/>
                  <a:gd name="T4" fmla="*/ 2 w 5"/>
                  <a:gd name="T5" fmla="*/ 10 h 30"/>
                  <a:gd name="T6" fmla="*/ 3 w 5"/>
                  <a:gd name="T7" fmla="*/ 20 h 30"/>
                  <a:gd name="T8" fmla="*/ 5 w 5"/>
                  <a:gd name="T9" fmla="*/ 3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0" y="0"/>
                    </a:moveTo>
                    <a:lnTo>
                      <a:pt x="2" y="4"/>
                    </a:lnTo>
                    <a:lnTo>
                      <a:pt x="2" y="10"/>
                    </a:lnTo>
                    <a:lnTo>
                      <a:pt x="3" y="20"/>
                    </a:lnTo>
                    <a:lnTo>
                      <a:pt x="5"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95" name="Line 2069"/>
              <p:cNvSpPr>
                <a:spLocks noChangeShapeType="1"/>
              </p:cNvSpPr>
              <p:nvPr/>
            </p:nvSpPr>
            <p:spPr bwMode="auto">
              <a:xfrm>
                <a:off x="3904" y="3092"/>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96" name="Line 2070"/>
              <p:cNvSpPr>
                <a:spLocks noChangeShapeType="1"/>
              </p:cNvSpPr>
              <p:nvPr/>
            </p:nvSpPr>
            <p:spPr bwMode="auto">
              <a:xfrm>
                <a:off x="3906" y="3118"/>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97" name="Line 2071"/>
              <p:cNvSpPr>
                <a:spLocks noChangeShapeType="1"/>
              </p:cNvSpPr>
              <p:nvPr/>
            </p:nvSpPr>
            <p:spPr bwMode="auto">
              <a:xfrm>
                <a:off x="3909" y="3145"/>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198" name="Freeform 2241"/>
              <p:cNvSpPr>
                <a:spLocks/>
              </p:cNvSpPr>
              <p:nvPr/>
            </p:nvSpPr>
            <p:spPr bwMode="auto">
              <a:xfrm>
                <a:off x="4245" y="3087"/>
                <a:ext cx="4" cy="3"/>
              </a:xfrm>
              <a:custGeom>
                <a:avLst/>
                <a:gdLst>
                  <a:gd name="T0" fmla="*/ 0 w 4"/>
                  <a:gd name="T1" fmla="*/ 0 h 3"/>
                  <a:gd name="T2" fmla="*/ 1 w 4"/>
                  <a:gd name="T3" fmla="*/ 0 h 3"/>
                  <a:gd name="T4" fmla="*/ 1 w 4"/>
                  <a:gd name="T5" fmla="*/ 0 h 3"/>
                  <a:gd name="T6" fmla="*/ 3 w 4"/>
                  <a:gd name="T7" fmla="*/ 3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0"/>
                    </a:lnTo>
                    <a:lnTo>
                      <a:pt x="3" y="3"/>
                    </a:lnTo>
                    <a:lnTo>
                      <a:pt x="4"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199" name="Freeform 2242"/>
              <p:cNvSpPr>
                <a:spLocks/>
              </p:cNvSpPr>
              <p:nvPr/>
            </p:nvSpPr>
            <p:spPr bwMode="auto">
              <a:xfrm>
                <a:off x="4249" y="3067"/>
                <a:ext cx="3" cy="23"/>
              </a:xfrm>
              <a:custGeom>
                <a:avLst/>
                <a:gdLst>
                  <a:gd name="T0" fmla="*/ 0 w 3"/>
                  <a:gd name="T1" fmla="*/ 23 h 23"/>
                  <a:gd name="T2" fmla="*/ 2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0" name="Freeform 2243"/>
              <p:cNvSpPr>
                <a:spLocks/>
              </p:cNvSpPr>
              <p:nvPr/>
            </p:nvSpPr>
            <p:spPr bwMode="auto">
              <a:xfrm>
                <a:off x="4252" y="3027"/>
                <a:ext cx="3" cy="40"/>
              </a:xfrm>
              <a:custGeom>
                <a:avLst/>
                <a:gdLst>
                  <a:gd name="T0" fmla="*/ 0 w 3"/>
                  <a:gd name="T1" fmla="*/ 40 h 40"/>
                  <a:gd name="T2" fmla="*/ 0 w 3"/>
                  <a:gd name="T3" fmla="*/ 30 h 40"/>
                  <a:gd name="T4" fmla="*/ 2 w 3"/>
                  <a:gd name="T5" fmla="*/ 20 h 40"/>
                  <a:gd name="T6" fmla="*/ 3 w 3"/>
                  <a:gd name="T7" fmla="*/ 10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30"/>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1" name="Freeform 2244"/>
              <p:cNvSpPr>
                <a:spLocks/>
              </p:cNvSpPr>
              <p:nvPr/>
            </p:nvSpPr>
            <p:spPr bwMode="auto">
              <a:xfrm>
                <a:off x="4255" y="3011"/>
                <a:ext cx="3" cy="16"/>
              </a:xfrm>
              <a:custGeom>
                <a:avLst/>
                <a:gdLst>
                  <a:gd name="T0" fmla="*/ 0 w 3"/>
                  <a:gd name="T1" fmla="*/ 16 h 16"/>
                  <a:gd name="T2" fmla="*/ 0 w 3"/>
                  <a:gd name="T3" fmla="*/ 10 h 16"/>
                  <a:gd name="T4" fmla="*/ 1 w 3"/>
                  <a:gd name="T5" fmla="*/ 3 h 16"/>
                  <a:gd name="T6" fmla="*/ 3 w 3"/>
                  <a:gd name="T7" fmla="*/ 0 h 16"/>
                  <a:gd name="T8" fmla="*/ 3 w 3"/>
                  <a:gd name="T9" fmla="*/ 3 h 16"/>
                  <a:gd name="T10" fmla="*/ 0 60000 65536"/>
                  <a:gd name="T11" fmla="*/ 0 60000 65536"/>
                  <a:gd name="T12" fmla="*/ 0 60000 65536"/>
                  <a:gd name="T13" fmla="*/ 0 60000 65536"/>
                  <a:gd name="T14" fmla="*/ 0 60000 65536"/>
                  <a:gd name="T15" fmla="*/ 0 w 3"/>
                  <a:gd name="T16" fmla="*/ 0 h 16"/>
                  <a:gd name="T17" fmla="*/ 3 w 3"/>
                  <a:gd name="T18" fmla="*/ 16 h 16"/>
                </a:gdLst>
                <a:ahLst/>
                <a:cxnLst>
                  <a:cxn ang="T10">
                    <a:pos x="T0" y="T1"/>
                  </a:cxn>
                  <a:cxn ang="T11">
                    <a:pos x="T2" y="T3"/>
                  </a:cxn>
                  <a:cxn ang="T12">
                    <a:pos x="T4" y="T5"/>
                  </a:cxn>
                  <a:cxn ang="T13">
                    <a:pos x="T6" y="T7"/>
                  </a:cxn>
                  <a:cxn ang="T14">
                    <a:pos x="T8" y="T9"/>
                  </a:cxn>
                </a:cxnLst>
                <a:rect l="T15" t="T16" r="T17" b="T18"/>
                <a:pathLst>
                  <a:path w="3" h="16">
                    <a:moveTo>
                      <a:pt x="0" y="16"/>
                    </a:moveTo>
                    <a:lnTo>
                      <a:pt x="0" y="10"/>
                    </a:lnTo>
                    <a:lnTo>
                      <a:pt x="1" y="3"/>
                    </a:lnTo>
                    <a:lnTo>
                      <a:pt x="3" y="0"/>
                    </a:lnTo>
                    <a:lnTo>
                      <a:pt x="3"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2" name="Freeform 2245"/>
              <p:cNvSpPr>
                <a:spLocks/>
              </p:cNvSpPr>
              <p:nvPr/>
            </p:nvSpPr>
            <p:spPr bwMode="auto">
              <a:xfrm>
                <a:off x="4258" y="3014"/>
                <a:ext cx="3" cy="66"/>
              </a:xfrm>
              <a:custGeom>
                <a:avLst/>
                <a:gdLst>
                  <a:gd name="T0" fmla="*/ 0 w 3"/>
                  <a:gd name="T1" fmla="*/ 0 h 66"/>
                  <a:gd name="T2" fmla="*/ 0 w 3"/>
                  <a:gd name="T3" fmla="*/ 3 h 66"/>
                  <a:gd name="T4" fmla="*/ 0 w 3"/>
                  <a:gd name="T5" fmla="*/ 13 h 66"/>
                  <a:gd name="T6" fmla="*/ 1 w 3"/>
                  <a:gd name="T7" fmla="*/ 30 h 66"/>
                  <a:gd name="T8" fmla="*/ 3 w 3"/>
                  <a:gd name="T9" fmla="*/ 53 h 66"/>
                  <a:gd name="T10" fmla="*/ 3 w 3"/>
                  <a:gd name="T11" fmla="*/ 60 h 66"/>
                  <a:gd name="T12" fmla="*/ 3 w 3"/>
                  <a:gd name="T13" fmla="*/ 66 h 66"/>
                  <a:gd name="T14" fmla="*/ 0 60000 65536"/>
                  <a:gd name="T15" fmla="*/ 0 60000 65536"/>
                  <a:gd name="T16" fmla="*/ 0 60000 65536"/>
                  <a:gd name="T17" fmla="*/ 0 60000 65536"/>
                  <a:gd name="T18" fmla="*/ 0 60000 65536"/>
                  <a:gd name="T19" fmla="*/ 0 60000 65536"/>
                  <a:gd name="T20" fmla="*/ 0 60000 65536"/>
                  <a:gd name="T21" fmla="*/ 0 w 3"/>
                  <a:gd name="T22" fmla="*/ 0 h 66"/>
                  <a:gd name="T23" fmla="*/ 3 w 3"/>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6">
                    <a:moveTo>
                      <a:pt x="0" y="0"/>
                    </a:moveTo>
                    <a:lnTo>
                      <a:pt x="0" y="3"/>
                    </a:lnTo>
                    <a:lnTo>
                      <a:pt x="0" y="13"/>
                    </a:lnTo>
                    <a:lnTo>
                      <a:pt x="1" y="30"/>
                    </a:lnTo>
                    <a:lnTo>
                      <a:pt x="3" y="53"/>
                    </a:lnTo>
                    <a:lnTo>
                      <a:pt x="3" y="60"/>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3" name="Freeform 2246"/>
              <p:cNvSpPr>
                <a:spLocks/>
              </p:cNvSpPr>
              <p:nvPr/>
            </p:nvSpPr>
            <p:spPr bwMode="auto">
              <a:xfrm>
                <a:off x="4261" y="3080"/>
                <a:ext cx="2" cy="17"/>
              </a:xfrm>
              <a:custGeom>
                <a:avLst/>
                <a:gdLst>
                  <a:gd name="T0" fmla="*/ 0 w 2"/>
                  <a:gd name="T1" fmla="*/ 0 h 17"/>
                  <a:gd name="T2" fmla="*/ 1 w 2"/>
                  <a:gd name="T3" fmla="*/ 10 h 17"/>
                  <a:gd name="T4" fmla="*/ 2 w 2"/>
                  <a:gd name="T5" fmla="*/ 17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lnTo>
                      <a:pt x="1" y="10"/>
                    </a:lnTo>
                    <a:lnTo>
                      <a:pt x="2" y="1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4" name="Freeform 2247"/>
              <p:cNvSpPr>
                <a:spLocks/>
              </p:cNvSpPr>
              <p:nvPr/>
            </p:nvSpPr>
            <p:spPr bwMode="auto">
              <a:xfrm>
                <a:off x="4263" y="3097"/>
                <a:ext cx="3" cy="26"/>
              </a:xfrm>
              <a:custGeom>
                <a:avLst/>
                <a:gdLst>
                  <a:gd name="T0" fmla="*/ 0 w 3"/>
                  <a:gd name="T1" fmla="*/ 0 h 26"/>
                  <a:gd name="T2" fmla="*/ 0 w 3"/>
                  <a:gd name="T3" fmla="*/ 6 h 26"/>
                  <a:gd name="T4" fmla="*/ 2 w 3"/>
                  <a:gd name="T5" fmla="*/ 16 h 26"/>
                  <a:gd name="T6" fmla="*/ 2 w 3"/>
                  <a:gd name="T7" fmla="*/ 23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6"/>
                    </a:lnTo>
                    <a:lnTo>
                      <a:pt x="2" y="16"/>
                    </a:lnTo>
                    <a:lnTo>
                      <a:pt x="2" y="2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5" name="Freeform 2248"/>
              <p:cNvSpPr>
                <a:spLocks/>
              </p:cNvSpPr>
              <p:nvPr/>
            </p:nvSpPr>
            <p:spPr bwMode="auto">
              <a:xfrm>
                <a:off x="4266" y="3110"/>
                <a:ext cx="5" cy="13"/>
              </a:xfrm>
              <a:custGeom>
                <a:avLst/>
                <a:gdLst>
                  <a:gd name="T0" fmla="*/ 0 w 5"/>
                  <a:gd name="T1" fmla="*/ 13 h 13"/>
                  <a:gd name="T2" fmla="*/ 2 w 5"/>
                  <a:gd name="T3" fmla="*/ 13 h 13"/>
                  <a:gd name="T4" fmla="*/ 2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2" y="13"/>
                    </a:ln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6" name="Freeform 2249"/>
              <p:cNvSpPr>
                <a:spLocks/>
              </p:cNvSpPr>
              <p:nvPr/>
            </p:nvSpPr>
            <p:spPr bwMode="auto">
              <a:xfrm>
                <a:off x="4271" y="3090"/>
                <a:ext cx="2" cy="20"/>
              </a:xfrm>
              <a:custGeom>
                <a:avLst/>
                <a:gdLst>
                  <a:gd name="T0" fmla="*/ 0 w 2"/>
                  <a:gd name="T1" fmla="*/ 20 h 20"/>
                  <a:gd name="T2" fmla="*/ 1 w 2"/>
                  <a:gd name="T3" fmla="*/ 10 h 20"/>
                  <a:gd name="T4" fmla="*/ 2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20"/>
                    </a:move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7" name="Freeform 2250"/>
              <p:cNvSpPr>
                <a:spLocks/>
              </p:cNvSpPr>
              <p:nvPr/>
            </p:nvSpPr>
            <p:spPr bwMode="auto">
              <a:xfrm>
                <a:off x="4273" y="3057"/>
                <a:ext cx="3" cy="33"/>
              </a:xfrm>
              <a:custGeom>
                <a:avLst/>
                <a:gdLst>
                  <a:gd name="T0" fmla="*/ 0 w 3"/>
                  <a:gd name="T1" fmla="*/ 33 h 33"/>
                  <a:gd name="T2" fmla="*/ 2 w 3"/>
                  <a:gd name="T3" fmla="*/ 17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8" name="Freeform 2251"/>
              <p:cNvSpPr>
                <a:spLocks/>
              </p:cNvSpPr>
              <p:nvPr/>
            </p:nvSpPr>
            <p:spPr bwMode="auto">
              <a:xfrm>
                <a:off x="4276" y="3024"/>
                <a:ext cx="3" cy="33"/>
              </a:xfrm>
              <a:custGeom>
                <a:avLst/>
                <a:gdLst>
                  <a:gd name="T0" fmla="*/ 0 w 3"/>
                  <a:gd name="T1" fmla="*/ 33 h 33"/>
                  <a:gd name="T2" fmla="*/ 0 w 3"/>
                  <a:gd name="T3" fmla="*/ 23 h 33"/>
                  <a:gd name="T4" fmla="*/ 2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09" name="Freeform 2252"/>
              <p:cNvSpPr>
                <a:spLocks/>
              </p:cNvSpPr>
              <p:nvPr/>
            </p:nvSpPr>
            <p:spPr bwMode="auto">
              <a:xfrm>
                <a:off x="4279" y="3024"/>
                <a:ext cx="3" cy="40"/>
              </a:xfrm>
              <a:custGeom>
                <a:avLst/>
                <a:gdLst>
                  <a:gd name="T0" fmla="*/ 0 w 3"/>
                  <a:gd name="T1" fmla="*/ 0 h 40"/>
                  <a:gd name="T2" fmla="*/ 0 w 3"/>
                  <a:gd name="T3" fmla="*/ 7 h 40"/>
                  <a:gd name="T4" fmla="*/ 2 w 3"/>
                  <a:gd name="T5" fmla="*/ 16 h 40"/>
                  <a:gd name="T6" fmla="*/ 3 w 3"/>
                  <a:gd name="T7" fmla="*/ 30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7"/>
                    </a:lnTo>
                    <a:lnTo>
                      <a:pt x="2" y="16"/>
                    </a:lnTo>
                    <a:lnTo>
                      <a:pt x="3" y="30"/>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0" name="Freeform 2253"/>
              <p:cNvSpPr>
                <a:spLocks/>
              </p:cNvSpPr>
              <p:nvPr/>
            </p:nvSpPr>
            <p:spPr bwMode="auto">
              <a:xfrm>
                <a:off x="4282" y="3064"/>
                <a:ext cx="3" cy="30"/>
              </a:xfrm>
              <a:custGeom>
                <a:avLst/>
                <a:gdLst>
                  <a:gd name="T0" fmla="*/ 0 w 3"/>
                  <a:gd name="T1" fmla="*/ 0 h 30"/>
                  <a:gd name="T2" fmla="*/ 1 w 3"/>
                  <a:gd name="T3" fmla="*/ 16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1" name="Freeform 2254"/>
              <p:cNvSpPr>
                <a:spLocks/>
              </p:cNvSpPr>
              <p:nvPr/>
            </p:nvSpPr>
            <p:spPr bwMode="auto">
              <a:xfrm>
                <a:off x="4285" y="3094"/>
                <a:ext cx="3" cy="29"/>
              </a:xfrm>
              <a:custGeom>
                <a:avLst/>
                <a:gdLst>
                  <a:gd name="T0" fmla="*/ 0 w 3"/>
                  <a:gd name="T1" fmla="*/ 0 h 29"/>
                  <a:gd name="T2" fmla="*/ 1 w 3"/>
                  <a:gd name="T3" fmla="*/ 13 h 29"/>
                  <a:gd name="T4" fmla="*/ 3 w 3"/>
                  <a:gd name="T5" fmla="*/ 19 h 29"/>
                  <a:gd name="T6" fmla="*/ 3 w 3"/>
                  <a:gd name="T7" fmla="*/ 29 h 29"/>
                  <a:gd name="T8" fmla="*/ 0 60000 65536"/>
                  <a:gd name="T9" fmla="*/ 0 60000 65536"/>
                  <a:gd name="T10" fmla="*/ 0 60000 65536"/>
                  <a:gd name="T11" fmla="*/ 0 60000 65536"/>
                  <a:gd name="T12" fmla="*/ 0 w 3"/>
                  <a:gd name="T13" fmla="*/ 0 h 29"/>
                  <a:gd name="T14" fmla="*/ 3 w 3"/>
                  <a:gd name="T15" fmla="*/ 29 h 29"/>
                </a:gdLst>
                <a:ahLst/>
                <a:cxnLst>
                  <a:cxn ang="T8">
                    <a:pos x="T0" y="T1"/>
                  </a:cxn>
                  <a:cxn ang="T9">
                    <a:pos x="T2" y="T3"/>
                  </a:cxn>
                  <a:cxn ang="T10">
                    <a:pos x="T4" y="T5"/>
                  </a:cxn>
                  <a:cxn ang="T11">
                    <a:pos x="T6" y="T7"/>
                  </a:cxn>
                </a:cxnLst>
                <a:rect l="T12" t="T13" r="T14" b="T15"/>
                <a:pathLst>
                  <a:path w="3" h="29">
                    <a:moveTo>
                      <a:pt x="0" y="0"/>
                    </a:moveTo>
                    <a:lnTo>
                      <a:pt x="1" y="13"/>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2" name="Freeform 2255"/>
              <p:cNvSpPr>
                <a:spLocks/>
              </p:cNvSpPr>
              <p:nvPr/>
            </p:nvSpPr>
            <p:spPr bwMode="auto">
              <a:xfrm>
                <a:off x="4288" y="3123"/>
                <a:ext cx="3" cy="57"/>
              </a:xfrm>
              <a:custGeom>
                <a:avLst/>
                <a:gdLst>
                  <a:gd name="T0" fmla="*/ 0 w 3"/>
                  <a:gd name="T1" fmla="*/ 0 h 57"/>
                  <a:gd name="T2" fmla="*/ 0 w 3"/>
                  <a:gd name="T3" fmla="*/ 7 h 57"/>
                  <a:gd name="T4" fmla="*/ 0 w 3"/>
                  <a:gd name="T5" fmla="*/ 14 h 57"/>
                  <a:gd name="T6" fmla="*/ 1 w 3"/>
                  <a:gd name="T7" fmla="*/ 33 h 57"/>
                  <a:gd name="T8" fmla="*/ 1 w 3"/>
                  <a:gd name="T9" fmla="*/ 50 h 57"/>
                  <a:gd name="T10" fmla="*/ 3 w 3"/>
                  <a:gd name="T11" fmla="*/ 53 h 57"/>
                  <a:gd name="T12" fmla="*/ 3 w 3"/>
                  <a:gd name="T13" fmla="*/ 57 h 57"/>
                  <a:gd name="T14" fmla="*/ 0 60000 65536"/>
                  <a:gd name="T15" fmla="*/ 0 60000 65536"/>
                  <a:gd name="T16" fmla="*/ 0 60000 65536"/>
                  <a:gd name="T17" fmla="*/ 0 60000 65536"/>
                  <a:gd name="T18" fmla="*/ 0 60000 65536"/>
                  <a:gd name="T19" fmla="*/ 0 60000 65536"/>
                  <a:gd name="T20" fmla="*/ 0 60000 65536"/>
                  <a:gd name="T21" fmla="*/ 0 w 3"/>
                  <a:gd name="T22" fmla="*/ 0 h 57"/>
                  <a:gd name="T23" fmla="*/ 3 w 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7">
                    <a:moveTo>
                      <a:pt x="0" y="0"/>
                    </a:moveTo>
                    <a:lnTo>
                      <a:pt x="0" y="7"/>
                    </a:lnTo>
                    <a:lnTo>
                      <a:pt x="0" y="14"/>
                    </a:lnTo>
                    <a:lnTo>
                      <a:pt x="1" y="33"/>
                    </a:lnTo>
                    <a:lnTo>
                      <a:pt x="1" y="50"/>
                    </a:lnTo>
                    <a:lnTo>
                      <a:pt x="3" y="53"/>
                    </a:lnTo>
                    <a:lnTo>
                      <a:pt x="3" y="5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3" name="Freeform 2256"/>
              <p:cNvSpPr>
                <a:spLocks/>
              </p:cNvSpPr>
              <p:nvPr/>
            </p:nvSpPr>
            <p:spPr bwMode="auto">
              <a:xfrm>
                <a:off x="4291" y="3123"/>
                <a:ext cx="4" cy="57"/>
              </a:xfrm>
              <a:custGeom>
                <a:avLst/>
                <a:gdLst>
                  <a:gd name="T0" fmla="*/ 0 w 4"/>
                  <a:gd name="T1" fmla="*/ 57 h 57"/>
                  <a:gd name="T2" fmla="*/ 0 w 4"/>
                  <a:gd name="T3" fmla="*/ 53 h 57"/>
                  <a:gd name="T4" fmla="*/ 1 w 4"/>
                  <a:gd name="T5" fmla="*/ 50 h 57"/>
                  <a:gd name="T6" fmla="*/ 1 w 4"/>
                  <a:gd name="T7" fmla="*/ 33 h 57"/>
                  <a:gd name="T8" fmla="*/ 2 w 4"/>
                  <a:gd name="T9" fmla="*/ 14 h 57"/>
                  <a:gd name="T10" fmla="*/ 4 w 4"/>
                  <a:gd name="T11" fmla="*/ 7 h 57"/>
                  <a:gd name="T12" fmla="*/ 4 w 4"/>
                  <a:gd name="T13" fmla="*/ 0 h 57"/>
                  <a:gd name="T14" fmla="*/ 0 60000 65536"/>
                  <a:gd name="T15" fmla="*/ 0 60000 65536"/>
                  <a:gd name="T16" fmla="*/ 0 60000 65536"/>
                  <a:gd name="T17" fmla="*/ 0 60000 65536"/>
                  <a:gd name="T18" fmla="*/ 0 60000 65536"/>
                  <a:gd name="T19" fmla="*/ 0 60000 65536"/>
                  <a:gd name="T20" fmla="*/ 0 60000 65536"/>
                  <a:gd name="T21" fmla="*/ 0 w 4"/>
                  <a:gd name="T22" fmla="*/ 0 h 57"/>
                  <a:gd name="T23" fmla="*/ 4 w 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7">
                    <a:moveTo>
                      <a:pt x="0" y="57"/>
                    </a:moveTo>
                    <a:lnTo>
                      <a:pt x="0" y="53"/>
                    </a:lnTo>
                    <a:lnTo>
                      <a:pt x="1" y="50"/>
                    </a:lnTo>
                    <a:lnTo>
                      <a:pt x="1" y="33"/>
                    </a:lnTo>
                    <a:lnTo>
                      <a:pt x="2" y="14"/>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4" name="Freeform 2257"/>
              <p:cNvSpPr>
                <a:spLocks/>
              </p:cNvSpPr>
              <p:nvPr/>
            </p:nvSpPr>
            <p:spPr bwMode="auto">
              <a:xfrm>
                <a:off x="4295" y="3117"/>
                <a:ext cx="3" cy="6"/>
              </a:xfrm>
              <a:custGeom>
                <a:avLst/>
                <a:gdLst>
                  <a:gd name="T0" fmla="*/ 0 w 3"/>
                  <a:gd name="T1" fmla="*/ 6 h 6"/>
                  <a:gd name="T2" fmla="*/ 1 w 3"/>
                  <a:gd name="T3" fmla="*/ 3 h 6"/>
                  <a:gd name="T4" fmla="*/ 3 w 3"/>
                  <a:gd name="T5" fmla="*/ 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6"/>
                    </a:moveTo>
                    <a:lnTo>
                      <a:pt x="1"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5" name="Freeform 2258"/>
              <p:cNvSpPr>
                <a:spLocks/>
              </p:cNvSpPr>
              <p:nvPr/>
            </p:nvSpPr>
            <p:spPr bwMode="auto">
              <a:xfrm>
                <a:off x="4298" y="3067"/>
                <a:ext cx="3" cy="50"/>
              </a:xfrm>
              <a:custGeom>
                <a:avLst/>
                <a:gdLst>
                  <a:gd name="T0" fmla="*/ 0 w 3"/>
                  <a:gd name="T1" fmla="*/ 50 h 50"/>
                  <a:gd name="T2" fmla="*/ 0 w 3"/>
                  <a:gd name="T3" fmla="*/ 40 h 50"/>
                  <a:gd name="T4" fmla="*/ 1 w 3"/>
                  <a:gd name="T5" fmla="*/ 27 h 50"/>
                  <a:gd name="T6" fmla="*/ 3 w 3"/>
                  <a:gd name="T7" fmla="*/ 13 h 50"/>
                  <a:gd name="T8" fmla="*/ 3 w 3"/>
                  <a:gd name="T9" fmla="*/ 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50"/>
                    </a:moveTo>
                    <a:lnTo>
                      <a:pt x="0" y="40"/>
                    </a:lnTo>
                    <a:lnTo>
                      <a:pt x="1" y="27"/>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6" name="Freeform 2259"/>
              <p:cNvSpPr>
                <a:spLocks/>
              </p:cNvSpPr>
              <p:nvPr/>
            </p:nvSpPr>
            <p:spPr bwMode="auto">
              <a:xfrm>
                <a:off x="4301" y="3027"/>
                <a:ext cx="2" cy="40"/>
              </a:xfrm>
              <a:custGeom>
                <a:avLst/>
                <a:gdLst>
                  <a:gd name="T0" fmla="*/ 0 w 2"/>
                  <a:gd name="T1" fmla="*/ 40 h 40"/>
                  <a:gd name="T2" fmla="*/ 0 w 2"/>
                  <a:gd name="T3" fmla="*/ 27 h 40"/>
                  <a:gd name="T4" fmla="*/ 1 w 2"/>
                  <a:gd name="T5" fmla="*/ 17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7"/>
                    </a:lnTo>
                    <a:lnTo>
                      <a:pt x="1" y="17"/>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7" name="Freeform 2260"/>
              <p:cNvSpPr>
                <a:spLocks/>
              </p:cNvSpPr>
              <p:nvPr/>
            </p:nvSpPr>
            <p:spPr bwMode="auto">
              <a:xfrm>
                <a:off x="4303" y="3027"/>
                <a:ext cx="3" cy="27"/>
              </a:xfrm>
              <a:custGeom>
                <a:avLst/>
                <a:gdLst>
                  <a:gd name="T0" fmla="*/ 0 w 3"/>
                  <a:gd name="T1" fmla="*/ 0 h 27"/>
                  <a:gd name="T2" fmla="*/ 0 w 3"/>
                  <a:gd name="T3" fmla="*/ 4 h 27"/>
                  <a:gd name="T4" fmla="*/ 2 w 3"/>
                  <a:gd name="T5" fmla="*/ 10 h 27"/>
                  <a:gd name="T6" fmla="*/ 3 w 3"/>
                  <a:gd name="T7" fmla="*/ 20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4"/>
                    </a:lnTo>
                    <a:lnTo>
                      <a:pt x="2" y="10"/>
                    </a:lnTo>
                    <a:lnTo>
                      <a:pt x="3" y="20"/>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18" name="Line 2261"/>
              <p:cNvSpPr>
                <a:spLocks noChangeShapeType="1"/>
              </p:cNvSpPr>
              <p:nvPr/>
            </p:nvSpPr>
            <p:spPr bwMode="auto">
              <a:xfrm>
                <a:off x="4306" y="3054"/>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19" name="Line 2262"/>
              <p:cNvSpPr>
                <a:spLocks noChangeShapeType="1"/>
              </p:cNvSpPr>
              <p:nvPr/>
            </p:nvSpPr>
            <p:spPr bwMode="auto">
              <a:xfrm>
                <a:off x="4309" y="3080"/>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20" name="Freeform 2263"/>
              <p:cNvSpPr>
                <a:spLocks/>
              </p:cNvSpPr>
              <p:nvPr/>
            </p:nvSpPr>
            <p:spPr bwMode="auto">
              <a:xfrm>
                <a:off x="4312" y="3110"/>
                <a:ext cx="4" cy="33"/>
              </a:xfrm>
              <a:custGeom>
                <a:avLst/>
                <a:gdLst>
                  <a:gd name="T0" fmla="*/ 0 w 4"/>
                  <a:gd name="T1" fmla="*/ 0 h 33"/>
                  <a:gd name="T2" fmla="*/ 1 w 4"/>
                  <a:gd name="T3" fmla="*/ 10 h 33"/>
                  <a:gd name="T4" fmla="*/ 1 w 4"/>
                  <a:gd name="T5" fmla="*/ 20 h 33"/>
                  <a:gd name="T6" fmla="*/ 3 w 4"/>
                  <a:gd name="T7" fmla="*/ 30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30"/>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1" name="Freeform 2264"/>
              <p:cNvSpPr>
                <a:spLocks/>
              </p:cNvSpPr>
              <p:nvPr/>
            </p:nvSpPr>
            <p:spPr bwMode="auto">
              <a:xfrm>
                <a:off x="4316" y="3113"/>
                <a:ext cx="3" cy="30"/>
              </a:xfrm>
              <a:custGeom>
                <a:avLst/>
                <a:gdLst>
                  <a:gd name="T0" fmla="*/ 0 w 3"/>
                  <a:gd name="T1" fmla="*/ 30 h 30"/>
                  <a:gd name="T2" fmla="*/ 2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2" name="Line 2265"/>
              <p:cNvSpPr>
                <a:spLocks noChangeShapeType="1"/>
              </p:cNvSpPr>
              <p:nvPr/>
            </p:nvSpPr>
            <p:spPr bwMode="auto">
              <a:xfrm flipV="1">
                <a:off x="4319"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23" name="Freeform 2266"/>
              <p:cNvSpPr>
                <a:spLocks/>
              </p:cNvSpPr>
              <p:nvPr/>
            </p:nvSpPr>
            <p:spPr bwMode="auto">
              <a:xfrm>
                <a:off x="4322" y="3060"/>
                <a:ext cx="3" cy="27"/>
              </a:xfrm>
              <a:custGeom>
                <a:avLst/>
                <a:gdLst>
                  <a:gd name="T0" fmla="*/ 0 w 3"/>
                  <a:gd name="T1" fmla="*/ 27 h 27"/>
                  <a:gd name="T2" fmla="*/ 1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4" name="Freeform 2267"/>
              <p:cNvSpPr>
                <a:spLocks/>
              </p:cNvSpPr>
              <p:nvPr/>
            </p:nvSpPr>
            <p:spPr bwMode="auto">
              <a:xfrm>
                <a:off x="4325" y="3021"/>
                <a:ext cx="3" cy="39"/>
              </a:xfrm>
              <a:custGeom>
                <a:avLst/>
                <a:gdLst>
                  <a:gd name="T0" fmla="*/ 0 w 3"/>
                  <a:gd name="T1" fmla="*/ 39 h 39"/>
                  <a:gd name="T2" fmla="*/ 0 w 3"/>
                  <a:gd name="T3" fmla="*/ 29 h 39"/>
                  <a:gd name="T4" fmla="*/ 1 w 3"/>
                  <a:gd name="T5" fmla="*/ 16 h 39"/>
                  <a:gd name="T6" fmla="*/ 3 w 3"/>
                  <a:gd name="T7" fmla="*/ 3 h 39"/>
                  <a:gd name="T8" fmla="*/ 3 w 3"/>
                  <a:gd name="T9" fmla="*/ 0 h 39"/>
                  <a:gd name="T10" fmla="*/ 3 w 3"/>
                  <a:gd name="T11" fmla="*/ 0 h 39"/>
                  <a:gd name="T12" fmla="*/ 0 60000 65536"/>
                  <a:gd name="T13" fmla="*/ 0 60000 65536"/>
                  <a:gd name="T14" fmla="*/ 0 60000 65536"/>
                  <a:gd name="T15" fmla="*/ 0 60000 65536"/>
                  <a:gd name="T16" fmla="*/ 0 60000 65536"/>
                  <a:gd name="T17" fmla="*/ 0 60000 65536"/>
                  <a:gd name="T18" fmla="*/ 0 w 3"/>
                  <a:gd name="T19" fmla="*/ 0 h 39"/>
                  <a:gd name="T20" fmla="*/ 3 w 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 h="39">
                    <a:moveTo>
                      <a:pt x="0" y="39"/>
                    </a:moveTo>
                    <a:lnTo>
                      <a:pt x="0" y="29"/>
                    </a:lnTo>
                    <a:lnTo>
                      <a:pt x="1" y="16"/>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5" name="Freeform 2268"/>
              <p:cNvSpPr>
                <a:spLocks/>
              </p:cNvSpPr>
              <p:nvPr/>
            </p:nvSpPr>
            <p:spPr bwMode="auto">
              <a:xfrm>
                <a:off x="4328" y="3021"/>
                <a:ext cx="3" cy="39"/>
              </a:xfrm>
              <a:custGeom>
                <a:avLst/>
                <a:gdLst>
                  <a:gd name="T0" fmla="*/ 0 w 3"/>
                  <a:gd name="T1" fmla="*/ 0 h 39"/>
                  <a:gd name="T2" fmla="*/ 0 w 3"/>
                  <a:gd name="T3" fmla="*/ 3 h 39"/>
                  <a:gd name="T4" fmla="*/ 1 w 3"/>
                  <a:gd name="T5" fmla="*/ 13 h 39"/>
                  <a:gd name="T6" fmla="*/ 3 w 3"/>
                  <a:gd name="T7" fmla="*/ 26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3"/>
                    </a:lnTo>
                    <a:lnTo>
                      <a:pt x="1" y="13"/>
                    </a:lnTo>
                    <a:lnTo>
                      <a:pt x="3" y="26"/>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6" name="Freeform 2269"/>
              <p:cNvSpPr>
                <a:spLocks/>
              </p:cNvSpPr>
              <p:nvPr/>
            </p:nvSpPr>
            <p:spPr bwMode="auto">
              <a:xfrm>
                <a:off x="4331" y="3060"/>
                <a:ext cx="2" cy="60"/>
              </a:xfrm>
              <a:custGeom>
                <a:avLst/>
                <a:gdLst>
                  <a:gd name="T0" fmla="*/ 0 w 2"/>
                  <a:gd name="T1" fmla="*/ 0 h 60"/>
                  <a:gd name="T2" fmla="*/ 0 w 2"/>
                  <a:gd name="T3" fmla="*/ 17 h 60"/>
                  <a:gd name="T4" fmla="*/ 1 w 2"/>
                  <a:gd name="T5" fmla="*/ 34 h 60"/>
                  <a:gd name="T6" fmla="*/ 1 w 2"/>
                  <a:gd name="T7" fmla="*/ 50 h 60"/>
                  <a:gd name="T8" fmla="*/ 2 w 2"/>
                  <a:gd name="T9" fmla="*/ 60 h 60"/>
                  <a:gd name="T10" fmla="*/ 0 60000 65536"/>
                  <a:gd name="T11" fmla="*/ 0 60000 65536"/>
                  <a:gd name="T12" fmla="*/ 0 60000 65536"/>
                  <a:gd name="T13" fmla="*/ 0 60000 65536"/>
                  <a:gd name="T14" fmla="*/ 0 60000 65536"/>
                  <a:gd name="T15" fmla="*/ 0 w 2"/>
                  <a:gd name="T16" fmla="*/ 0 h 60"/>
                  <a:gd name="T17" fmla="*/ 2 w 2"/>
                  <a:gd name="T18" fmla="*/ 60 h 60"/>
                </a:gdLst>
                <a:ahLst/>
                <a:cxnLst>
                  <a:cxn ang="T10">
                    <a:pos x="T0" y="T1"/>
                  </a:cxn>
                  <a:cxn ang="T11">
                    <a:pos x="T2" y="T3"/>
                  </a:cxn>
                  <a:cxn ang="T12">
                    <a:pos x="T4" y="T5"/>
                  </a:cxn>
                  <a:cxn ang="T13">
                    <a:pos x="T6" y="T7"/>
                  </a:cxn>
                  <a:cxn ang="T14">
                    <a:pos x="T8" y="T9"/>
                  </a:cxn>
                </a:cxnLst>
                <a:rect l="T15" t="T16" r="T17" b="T18"/>
                <a:pathLst>
                  <a:path w="2" h="60">
                    <a:moveTo>
                      <a:pt x="0" y="0"/>
                    </a:moveTo>
                    <a:lnTo>
                      <a:pt x="0" y="17"/>
                    </a:lnTo>
                    <a:lnTo>
                      <a:pt x="1" y="34"/>
                    </a:lnTo>
                    <a:lnTo>
                      <a:pt x="1" y="50"/>
                    </a:lnTo>
                    <a:lnTo>
                      <a:pt x="2"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7" name="Freeform 2270"/>
              <p:cNvSpPr>
                <a:spLocks/>
              </p:cNvSpPr>
              <p:nvPr/>
            </p:nvSpPr>
            <p:spPr bwMode="auto">
              <a:xfrm>
                <a:off x="4333" y="3113"/>
                <a:ext cx="5" cy="7"/>
              </a:xfrm>
              <a:custGeom>
                <a:avLst/>
                <a:gdLst>
                  <a:gd name="T0" fmla="*/ 0 w 5"/>
                  <a:gd name="T1" fmla="*/ 7 h 7"/>
                  <a:gd name="T2" fmla="*/ 2 w 5"/>
                  <a:gd name="T3" fmla="*/ 7 h 7"/>
                  <a:gd name="T4" fmla="*/ 2 w 5"/>
                  <a:gd name="T5" fmla="*/ 4 h 7"/>
                  <a:gd name="T6" fmla="*/ 3 w 5"/>
                  <a:gd name="T7" fmla="*/ 0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7"/>
                    </a:moveTo>
                    <a:lnTo>
                      <a:pt x="2" y="7"/>
                    </a:lnTo>
                    <a:lnTo>
                      <a:pt x="2" y="4"/>
                    </a:lnTo>
                    <a:lnTo>
                      <a:pt x="3" y="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8" name="Freeform 2271"/>
              <p:cNvSpPr>
                <a:spLocks/>
              </p:cNvSpPr>
              <p:nvPr/>
            </p:nvSpPr>
            <p:spPr bwMode="auto">
              <a:xfrm>
                <a:off x="4338" y="3113"/>
                <a:ext cx="3" cy="30"/>
              </a:xfrm>
              <a:custGeom>
                <a:avLst/>
                <a:gdLst>
                  <a:gd name="T0" fmla="*/ 0 w 3"/>
                  <a:gd name="T1" fmla="*/ 0 h 30"/>
                  <a:gd name="T2" fmla="*/ 1 w 3"/>
                  <a:gd name="T3" fmla="*/ 7 h 30"/>
                  <a:gd name="T4" fmla="*/ 1 w 3"/>
                  <a:gd name="T5" fmla="*/ 17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7"/>
                    </a:lnTo>
                    <a:lnTo>
                      <a:pt x="1" y="17"/>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29" name="Freeform 2272"/>
              <p:cNvSpPr>
                <a:spLocks/>
              </p:cNvSpPr>
              <p:nvPr/>
            </p:nvSpPr>
            <p:spPr bwMode="auto">
              <a:xfrm>
                <a:off x="4341" y="3120"/>
                <a:ext cx="2" cy="23"/>
              </a:xfrm>
              <a:custGeom>
                <a:avLst/>
                <a:gdLst>
                  <a:gd name="T0" fmla="*/ 0 w 2"/>
                  <a:gd name="T1" fmla="*/ 23 h 23"/>
                  <a:gd name="T2" fmla="*/ 0 w 2"/>
                  <a:gd name="T3" fmla="*/ 20 h 23"/>
                  <a:gd name="T4" fmla="*/ 1 w 2"/>
                  <a:gd name="T5" fmla="*/ 17 h 23"/>
                  <a:gd name="T6" fmla="*/ 2 w 2"/>
                  <a:gd name="T7" fmla="*/ 7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20"/>
                    </a:lnTo>
                    <a:lnTo>
                      <a:pt x="1" y="17"/>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0" name="Freeform 2273"/>
              <p:cNvSpPr>
                <a:spLocks/>
              </p:cNvSpPr>
              <p:nvPr/>
            </p:nvSpPr>
            <p:spPr bwMode="auto">
              <a:xfrm>
                <a:off x="4343" y="3094"/>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1" name="Freeform 2274"/>
              <p:cNvSpPr>
                <a:spLocks/>
              </p:cNvSpPr>
              <p:nvPr/>
            </p:nvSpPr>
            <p:spPr bwMode="auto">
              <a:xfrm>
                <a:off x="4346" y="3077"/>
                <a:ext cx="3" cy="17"/>
              </a:xfrm>
              <a:custGeom>
                <a:avLst/>
                <a:gdLst>
                  <a:gd name="T0" fmla="*/ 0 w 3"/>
                  <a:gd name="T1" fmla="*/ 17 h 17"/>
                  <a:gd name="T2" fmla="*/ 2 w 3"/>
                  <a:gd name="T3" fmla="*/ 10 h 17"/>
                  <a:gd name="T4" fmla="*/ 3 w 3"/>
                  <a:gd name="T5" fmla="*/ 0 h 17"/>
                  <a:gd name="T6" fmla="*/ 0 60000 65536"/>
                  <a:gd name="T7" fmla="*/ 0 60000 65536"/>
                  <a:gd name="T8" fmla="*/ 0 60000 65536"/>
                  <a:gd name="T9" fmla="*/ 0 w 3"/>
                  <a:gd name="T10" fmla="*/ 0 h 17"/>
                  <a:gd name="T11" fmla="*/ 3 w 3"/>
                  <a:gd name="T12" fmla="*/ 17 h 17"/>
                </a:gdLst>
                <a:ahLst/>
                <a:cxnLst>
                  <a:cxn ang="T6">
                    <a:pos x="T0" y="T1"/>
                  </a:cxn>
                  <a:cxn ang="T7">
                    <a:pos x="T2" y="T3"/>
                  </a:cxn>
                  <a:cxn ang="T8">
                    <a:pos x="T4" y="T5"/>
                  </a:cxn>
                </a:cxnLst>
                <a:rect l="T9" t="T10" r="T11" b="T12"/>
                <a:pathLst>
                  <a:path w="3" h="17">
                    <a:moveTo>
                      <a:pt x="0" y="17"/>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2" name="Freeform 2275"/>
              <p:cNvSpPr>
                <a:spLocks/>
              </p:cNvSpPr>
              <p:nvPr/>
            </p:nvSpPr>
            <p:spPr bwMode="auto">
              <a:xfrm>
                <a:off x="4349" y="3004"/>
                <a:ext cx="3" cy="73"/>
              </a:xfrm>
              <a:custGeom>
                <a:avLst/>
                <a:gdLst>
                  <a:gd name="T0" fmla="*/ 0 w 3"/>
                  <a:gd name="T1" fmla="*/ 73 h 73"/>
                  <a:gd name="T2" fmla="*/ 0 w 3"/>
                  <a:gd name="T3" fmla="*/ 66 h 73"/>
                  <a:gd name="T4" fmla="*/ 0 w 3"/>
                  <a:gd name="T5" fmla="*/ 56 h 73"/>
                  <a:gd name="T6" fmla="*/ 2 w 3"/>
                  <a:gd name="T7" fmla="*/ 33 h 73"/>
                  <a:gd name="T8" fmla="*/ 3 w 3"/>
                  <a:gd name="T9" fmla="*/ 13 h 73"/>
                  <a:gd name="T10" fmla="*/ 3 w 3"/>
                  <a:gd name="T11" fmla="*/ 3 h 73"/>
                  <a:gd name="T12" fmla="*/ 3 w 3"/>
                  <a:gd name="T13" fmla="*/ 0 h 73"/>
                  <a:gd name="T14" fmla="*/ 0 60000 65536"/>
                  <a:gd name="T15" fmla="*/ 0 60000 65536"/>
                  <a:gd name="T16" fmla="*/ 0 60000 65536"/>
                  <a:gd name="T17" fmla="*/ 0 60000 65536"/>
                  <a:gd name="T18" fmla="*/ 0 60000 65536"/>
                  <a:gd name="T19" fmla="*/ 0 60000 65536"/>
                  <a:gd name="T20" fmla="*/ 0 60000 65536"/>
                  <a:gd name="T21" fmla="*/ 0 w 3"/>
                  <a:gd name="T22" fmla="*/ 0 h 73"/>
                  <a:gd name="T23" fmla="*/ 3 w 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3">
                    <a:moveTo>
                      <a:pt x="0" y="73"/>
                    </a:moveTo>
                    <a:lnTo>
                      <a:pt x="0" y="66"/>
                    </a:lnTo>
                    <a:lnTo>
                      <a:pt x="0" y="56"/>
                    </a:lnTo>
                    <a:lnTo>
                      <a:pt x="2" y="33"/>
                    </a:lnTo>
                    <a:lnTo>
                      <a:pt x="3"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3" name="Freeform 2276"/>
              <p:cNvSpPr>
                <a:spLocks/>
              </p:cNvSpPr>
              <p:nvPr/>
            </p:nvSpPr>
            <p:spPr bwMode="auto">
              <a:xfrm>
                <a:off x="4352" y="3004"/>
                <a:ext cx="3" cy="23"/>
              </a:xfrm>
              <a:custGeom>
                <a:avLst/>
                <a:gdLst>
                  <a:gd name="T0" fmla="*/ 0 w 3"/>
                  <a:gd name="T1" fmla="*/ 0 h 23"/>
                  <a:gd name="T2" fmla="*/ 0 w 3"/>
                  <a:gd name="T3" fmla="*/ 0 h 23"/>
                  <a:gd name="T4" fmla="*/ 1 w 3"/>
                  <a:gd name="T5" fmla="*/ 7 h 23"/>
                  <a:gd name="T6" fmla="*/ 3 w 3"/>
                  <a:gd name="T7" fmla="*/ 13 h 23"/>
                  <a:gd name="T8" fmla="*/ 3 w 3"/>
                  <a:gd name="T9" fmla="*/ 23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0"/>
                    </a:moveTo>
                    <a:lnTo>
                      <a:pt x="0" y="0"/>
                    </a:lnTo>
                    <a:lnTo>
                      <a:pt x="1" y="7"/>
                    </a:lnTo>
                    <a:lnTo>
                      <a:pt x="3" y="13"/>
                    </a:lnTo>
                    <a:lnTo>
                      <a:pt x="3" y="2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4" name="Freeform 2277"/>
              <p:cNvSpPr>
                <a:spLocks/>
              </p:cNvSpPr>
              <p:nvPr/>
            </p:nvSpPr>
            <p:spPr bwMode="auto">
              <a:xfrm>
                <a:off x="4355" y="3027"/>
                <a:ext cx="3" cy="86"/>
              </a:xfrm>
              <a:custGeom>
                <a:avLst/>
                <a:gdLst>
                  <a:gd name="T0" fmla="*/ 0 w 3"/>
                  <a:gd name="T1" fmla="*/ 0 h 86"/>
                  <a:gd name="T2" fmla="*/ 0 w 3"/>
                  <a:gd name="T3" fmla="*/ 10 h 86"/>
                  <a:gd name="T4" fmla="*/ 0 w 3"/>
                  <a:gd name="T5" fmla="*/ 20 h 86"/>
                  <a:gd name="T6" fmla="*/ 1 w 3"/>
                  <a:gd name="T7" fmla="*/ 50 h 86"/>
                  <a:gd name="T8" fmla="*/ 1 w 3"/>
                  <a:gd name="T9" fmla="*/ 63 h 86"/>
                  <a:gd name="T10" fmla="*/ 1 w 3"/>
                  <a:gd name="T11" fmla="*/ 76 h 86"/>
                  <a:gd name="T12" fmla="*/ 3 w 3"/>
                  <a:gd name="T13" fmla="*/ 83 h 86"/>
                  <a:gd name="T14" fmla="*/ 3 w 3"/>
                  <a:gd name="T15" fmla="*/ 86 h 8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6"/>
                  <a:gd name="T26" fmla="*/ 3 w 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6">
                    <a:moveTo>
                      <a:pt x="0" y="0"/>
                    </a:moveTo>
                    <a:lnTo>
                      <a:pt x="0" y="10"/>
                    </a:lnTo>
                    <a:lnTo>
                      <a:pt x="0" y="20"/>
                    </a:lnTo>
                    <a:lnTo>
                      <a:pt x="1" y="50"/>
                    </a:lnTo>
                    <a:lnTo>
                      <a:pt x="1" y="63"/>
                    </a:lnTo>
                    <a:lnTo>
                      <a:pt x="1" y="76"/>
                    </a:lnTo>
                    <a:lnTo>
                      <a:pt x="3" y="83"/>
                    </a:lnTo>
                    <a:lnTo>
                      <a:pt x="3" y="8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5" name="Freeform 2278"/>
              <p:cNvSpPr>
                <a:spLocks/>
              </p:cNvSpPr>
              <p:nvPr/>
            </p:nvSpPr>
            <p:spPr bwMode="auto">
              <a:xfrm>
                <a:off x="4358" y="3021"/>
                <a:ext cx="4" cy="92"/>
              </a:xfrm>
              <a:custGeom>
                <a:avLst/>
                <a:gdLst>
                  <a:gd name="T0" fmla="*/ 0 w 4"/>
                  <a:gd name="T1" fmla="*/ 92 h 92"/>
                  <a:gd name="T2" fmla="*/ 0 w 4"/>
                  <a:gd name="T3" fmla="*/ 89 h 92"/>
                  <a:gd name="T4" fmla="*/ 1 w 4"/>
                  <a:gd name="T5" fmla="*/ 76 h 92"/>
                  <a:gd name="T6" fmla="*/ 1 w 4"/>
                  <a:gd name="T7" fmla="*/ 63 h 92"/>
                  <a:gd name="T8" fmla="*/ 1 w 4"/>
                  <a:gd name="T9" fmla="*/ 46 h 92"/>
                  <a:gd name="T10" fmla="*/ 2 w 4"/>
                  <a:gd name="T11" fmla="*/ 29 h 92"/>
                  <a:gd name="T12" fmla="*/ 2 w 4"/>
                  <a:gd name="T13" fmla="*/ 13 h 92"/>
                  <a:gd name="T14" fmla="*/ 4 w 4"/>
                  <a:gd name="T15" fmla="*/ 3 h 92"/>
                  <a:gd name="T16" fmla="*/ 4 w 4"/>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2"/>
                  <a:gd name="T29" fmla="*/ 4 w 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2">
                    <a:moveTo>
                      <a:pt x="0" y="92"/>
                    </a:moveTo>
                    <a:lnTo>
                      <a:pt x="0" y="89"/>
                    </a:lnTo>
                    <a:lnTo>
                      <a:pt x="1" y="76"/>
                    </a:lnTo>
                    <a:lnTo>
                      <a:pt x="1" y="63"/>
                    </a:lnTo>
                    <a:lnTo>
                      <a:pt x="1" y="46"/>
                    </a:lnTo>
                    <a:lnTo>
                      <a:pt x="2" y="29"/>
                    </a:lnTo>
                    <a:lnTo>
                      <a:pt x="2" y="13"/>
                    </a:lnTo>
                    <a:lnTo>
                      <a:pt x="4"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6" name="Freeform 2279"/>
              <p:cNvSpPr>
                <a:spLocks/>
              </p:cNvSpPr>
              <p:nvPr/>
            </p:nvSpPr>
            <p:spPr bwMode="auto">
              <a:xfrm>
                <a:off x="4362" y="3021"/>
                <a:ext cx="3" cy="92"/>
              </a:xfrm>
              <a:custGeom>
                <a:avLst/>
                <a:gdLst>
                  <a:gd name="T0" fmla="*/ 0 w 3"/>
                  <a:gd name="T1" fmla="*/ 0 h 92"/>
                  <a:gd name="T2" fmla="*/ 0 w 3"/>
                  <a:gd name="T3" fmla="*/ 3 h 92"/>
                  <a:gd name="T4" fmla="*/ 1 w 3"/>
                  <a:gd name="T5" fmla="*/ 13 h 92"/>
                  <a:gd name="T6" fmla="*/ 1 w 3"/>
                  <a:gd name="T7" fmla="*/ 26 h 92"/>
                  <a:gd name="T8" fmla="*/ 1 w 3"/>
                  <a:gd name="T9" fmla="*/ 39 h 92"/>
                  <a:gd name="T10" fmla="*/ 1 w 3"/>
                  <a:gd name="T11" fmla="*/ 56 h 92"/>
                  <a:gd name="T12" fmla="*/ 3 w 3"/>
                  <a:gd name="T13" fmla="*/ 73 h 92"/>
                  <a:gd name="T14" fmla="*/ 3 w 3"/>
                  <a:gd name="T15" fmla="*/ 82 h 92"/>
                  <a:gd name="T16" fmla="*/ 3 w 3"/>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2"/>
                  <a:gd name="T29" fmla="*/ 3 w 3"/>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2">
                    <a:moveTo>
                      <a:pt x="0" y="0"/>
                    </a:moveTo>
                    <a:lnTo>
                      <a:pt x="0" y="3"/>
                    </a:lnTo>
                    <a:lnTo>
                      <a:pt x="1" y="13"/>
                    </a:lnTo>
                    <a:lnTo>
                      <a:pt x="1" y="26"/>
                    </a:lnTo>
                    <a:lnTo>
                      <a:pt x="1" y="39"/>
                    </a:lnTo>
                    <a:lnTo>
                      <a:pt x="1" y="56"/>
                    </a:lnTo>
                    <a:lnTo>
                      <a:pt x="3" y="73"/>
                    </a:lnTo>
                    <a:lnTo>
                      <a:pt x="3" y="82"/>
                    </a:lnTo>
                    <a:lnTo>
                      <a:pt x="3" y="9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7" name="Freeform 2280"/>
              <p:cNvSpPr>
                <a:spLocks/>
              </p:cNvSpPr>
              <p:nvPr/>
            </p:nvSpPr>
            <p:spPr bwMode="auto">
              <a:xfrm>
                <a:off x="4365" y="3113"/>
                <a:ext cx="3" cy="4"/>
              </a:xfrm>
              <a:custGeom>
                <a:avLst/>
                <a:gdLst>
                  <a:gd name="T0" fmla="*/ 0 w 3"/>
                  <a:gd name="T1" fmla="*/ 0 h 4"/>
                  <a:gd name="T2" fmla="*/ 1 w 3"/>
                  <a:gd name="T3" fmla="*/ 4 h 4"/>
                  <a:gd name="T4" fmla="*/ 3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lnTo>
                      <a:pt x="1"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8" name="Freeform 2281"/>
              <p:cNvSpPr>
                <a:spLocks/>
              </p:cNvSpPr>
              <p:nvPr/>
            </p:nvSpPr>
            <p:spPr bwMode="auto">
              <a:xfrm>
                <a:off x="4368" y="3031"/>
                <a:ext cx="2" cy="82"/>
              </a:xfrm>
              <a:custGeom>
                <a:avLst/>
                <a:gdLst>
                  <a:gd name="T0" fmla="*/ 0 w 2"/>
                  <a:gd name="T1" fmla="*/ 82 h 82"/>
                  <a:gd name="T2" fmla="*/ 0 w 2"/>
                  <a:gd name="T3" fmla="*/ 76 h 82"/>
                  <a:gd name="T4" fmla="*/ 0 w 2"/>
                  <a:gd name="T5" fmla="*/ 66 h 82"/>
                  <a:gd name="T6" fmla="*/ 1 w 2"/>
                  <a:gd name="T7" fmla="*/ 39 h 82"/>
                  <a:gd name="T8" fmla="*/ 1 w 2"/>
                  <a:gd name="T9" fmla="*/ 26 h 82"/>
                  <a:gd name="T10" fmla="*/ 2 w 2"/>
                  <a:gd name="T11" fmla="*/ 13 h 82"/>
                  <a:gd name="T12" fmla="*/ 2 w 2"/>
                  <a:gd name="T13" fmla="*/ 6 h 82"/>
                  <a:gd name="T14" fmla="*/ 2 w 2"/>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82"/>
                  <a:gd name="T26" fmla="*/ 2 w 2"/>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82">
                    <a:moveTo>
                      <a:pt x="0" y="82"/>
                    </a:moveTo>
                    <a:lnTo>
                      <a:pt x="0" y="76"/>
                    </a:lnTo>
                    <a:lnTo>
                      <a:pt x="0" y="66"/>
                    </a:lnTo>
                    <a:lnTo>
                      <a:pt x="1" y="39"/>
                    </a:lnTo>
                    <a:lnTo>
                      <a:pt x="1" y="26"/>
                    </a:lnTo>
                    <a:lnTo>
                      <a:pt x="2" y="13"/>
                    </a:lnTo>
                    <a:lnTo>
                      <a:pt x="2"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39" name="Freeform 2282"/>
              <p:cNvSpPr>
                <a:spLocks/>
              </p:cNvSpPr>
              <p:nvPr/>
            </p:nvSpPr>
            <p:spPr bwMode="auto">
              <a:xfrm>
                <a:off x="4370" y="3031"/>
                <a:ext cx="3" cy="29"/>
              </a:xfrm>
              <a:custGeom>
                <a:avLst/>
                <a:gdLst>
                  <a:gd name="T0" fmla="*/ 0 w 3"/>
                  <a:gd name="T1" fmla="*/ 0 h 29"/>
                  <a:gd name="T2" fmla="*/ 0 w 3"/>
                  <a:gd name="T3" fmla="*/ 0 h 29"/>
                  <a:gd name="T4" fmla="*/ 0 w 3"/>
                  <a:gd name="T5" fmla="*/ 0 h 29"/>
                  <a:gd name="T6" fmla="*/ 2 w 3"/>
                  <a:gd name="T7" fmla="*/ 6 h 29"/>
                  <a:gd name="T8" fmla="*/ 2 w 3"/>
                  <a:gd name="T9" fmla="*/ 13 h 29"/>
                  <a:gd name="T10" fmla="*/ 3 w 3"/>
                  <a:gd name="T11" fmla="*/ 26 h 29"/>
                  <a:gd name="T12" fmla="*/ 3 w 3"/>
                  <a:gd name="T13" fmla="*/ 29 h 29"/>
                  <a:gd name="T14" fmla="*/ 3 w 3"/>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9"/>
                  <a:gd name="T26" fmla="*/ 3 w 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9">
                    <a:moveTo>
                      <a:pt x="0" y="0"/>
                    </a:moveTo>
                    <a:lnTo>
                      <a:pt x="0" y="0"/>
                    </a:lnTo>
                    <a:lnTo>
                      <a:pt x="2" y="6"/>
                    </a:lnTo>
                    <a:lnTo>
                      <a:pt x="2" y="13"/>
                    </a:lnTo>
                    <a:lnTo>
                      <a:pt x="3" y="26"/>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0" name="Freeform 2283"/>
              <p:cNvSpPr>
                <a:spLocks/>
              </p:cNvSpPr>
              <p:nvPr/>
            </p:nvSpPr>
            <p:spPr bwMode="auto">
              <a:xfrm>
                <a:off x="4373" y="3004"/>
                <a:ext cx="3" cy="56"/>
              </a:xfrm>
              <a:custGeom>
                <a:avLst/>
                <a:gdLst>
                  <a:gd name="T0" fmla="*/ 0 w 3"/>
                  <a:gd name="T1" fmla="*/ 56 h 56"/>
                  <a:gd name="T2" fmla="*/ 0 w 3"/>
                  <a:gd name="T3" fmla="*/ 53 h 56"/>
                  <a:gd name="T4" fmla="*/ 0 w 3"/>
                  <a:gd name="T5" fmla="*/ 46 h 56"/>
                  <a:gd name="T6" fmla="*/ 2 w 3"/>
                  <a:gd name="T7" fmla="*/ 30 h 56"/>
                  <a:gd name="T8" fmla="*/ 3 w 3"/>
                  <a:gd name="T9" fmla="*/ 10 h 56"/>
                  <a:gd name="T10" fmla="*/ 3 w 3"/>
                  <a:gd name="T11" fmla="*/ 3 h 56"/>
                  <a:gd name="T12" fmla="*/ 3 w 3"/>
                  <a:gd name="T13" fmla="*/ 0 h 56"/>
                  <a:gd name="T14" fmla="*/ 0 60000 65536"/>
                  <a:gd name="T15" fmla="*/ 0 60000 65536"/>
                  <a:gd name="T16" fmla="*/ 0 60000 65536"/>
                  <a:gd name="T17" fmla="*/ 0 60000 65536"/>
                  <a:gd name="T18" fmla="*/ 0 60000 65536"/>
                  <a:gd name="T19" fmla="*/ 0 60000 65536"/>
                  <a:gd name="T20" fmla="*/ 0 60000 65536"/>
                  <a:gd name="T21" fmla="*/ 0 w 3"/>
                  <a:gd name="T22" fmla="*/ 0 h 56"/>
                  <a:gd name="T23" fmla="*/ 3 w 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6">
                    <a:moveTo>
                      <a:pt x="0" y="56"/>
                    </a:moveTo>
                    <a:lnTo>
                      <a:pt x="0" y="53"/>
                    </a:lnTo>
                    <a:lnTo>
                      <a:pt x="0" y="46"/>
                    </a:lnTo>
                    <a:lnTo>
                      <a:pt x="2" y="30"/>
                    </a:lnTo>
                    <a:lnTo>
                      <a:pt x="3" y="10"/>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1" name="Freeform 2284"/>
              <p:cNvSpPr>
                <a:spLocks/>
              </p:cNvSpPr>
              <p:nvPr/>
            </p:nvSpPr>
            <p:spPr bwMode="auto">
              <a:xfrm>
                <a:off x="4376" y="3004"/>
                <a:ext cx="3" cy="27"/>
              </a:xfrm>
              <a:custGeom>
                <a:avLst/>
                <a:gdLst>
                  <a:gd name="T0" fmla="*/ 0 w 3"/>
                  <a:gd name="T1" fmla="*/ 0 h 27"/>
                  <a:gd name="T2" fmla="*/ 0 w 3"/>
                  <a:gd name="T3" fmla="*/ 0 h 27"/>
                  <a:gd name="T4" fmla="*/ 0 w 3"/>
                  <a:gd name="T5" fmla="*/ 0 h 27"/>
                  <a:gd name="T6" fmla="*/ 2 w 3"/>
                  <a:gd name="T7" fmla="*/ 10 h 27"/>
                  <a:gd name="T8" fmla="*/ 2 w 3"/>
                  <a:gd name="T9" fmla="*/ 20 h 27"/>
                  <a:gd name="T10" fmla="*/ 3 w 3"/>
                  <a:gd name="T11" fmla="*/ 27 h 27"/>
                  <a:gd name="T12" fmla="*/ 0 60000 65536"/>
                  <a:gd name="T13" fmla="*/ 0 60000 65536"/>
                  <a:gd name="T14" fmla="*/ 0 60000 65536"/>
                  <a:gd name="T15" fmla="*/ 0 60000 65536"/>
                  <a:gd name="T16" fmla="*/ 0 60000 65536"/>
                  <a:gd name="T17" fmla="*/ 0 60000 65536"/>
                  <a:gd name="T18" fmla="*/ 0 w 3"/>
                  <a:gd name="T19" fmla="*/ 0 h 27"/>
                  <a:gd name="T20" fmla="*/ 3 w 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 h="27">
                    <a:moveTo>
                      <a:pt x="0" y="0"/>
                    </a:moveTo>
                    <a:lnTo>
                      <a:pt x="0" y="0"/>
                    </a:lnTo>
                    <a:lnTo>
                      <a:pt x="2" y="10"/>
                    </a:lnTo>
                    <a:lnTo>
                      <a:pt x="2" y="20"/>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2" name="Freeform 2285"/>
              <p:cNvSpPr>
                <a:spLocks/>
              </p:cNvSpPr>
              <p:nvPr/>
            </p:nvSpPr>
            <p:spPr bwMode="auto">
              <a:xfrm>
                <a:off x="4379" y="3027"/>
                <a:ext cx="4" cy="4"/>
              </a:xfrm>
              <a:custGeom>
                <a:avLst/>
                <a:gdLst>
                  <a:gd name="T0" fmla="*/ 0 w 4"/>
                  <a:gd name="T1" fmla="*/ 4 h 4"/>
                  <a:gd name="T2" fmla="*/ 1 w 4"/>
                  <a:gd name="T3" fmla="*/ 4 h 4"/>
                  <a:gd name="T4" fmla="*/ 1 w 4"/>
                  <a:gd name="T5" fmla="*/ 4 h 4"/>
                  <a:gd name="T6" fmla="*/ 3 w 4"/>
                  <a:gd name="T7" fmla="*/ 0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1" y="4"/>
                    </a:lnTo>
                    <a:lnTo>
                      <a:pt x="3" y="0"/>
                    </a:lnTo>
                    <a:lnTo>
                      <a:pt x="4" y="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3" name="Freeform 2286"/>
              <p:cNvSpPr>
                <a:spLocks/>
              </p:cNvSpPr>
              <p:nvPr/>
            </p:nvSpPr>
            <p:spPr bwMode="auto">
              <a:xfrm>
                <a:off x="4383" y="3031"/>
                <a:ext cx="3" cy="82"/>
              </a:xfrm>
              <a:custGeom>
                <a:avLst/>
                <a:gdLst>
                  <a:gd name="T0" fmla="*/ 0 w 3"/>
                  <a:gd name="T1" fmla="*/ 0 h 82"/>
                  <a:gd name="T2" fmla="*/ 0 w 3"/>
                  <a:gd name="T3" fmla="*/ 6 h 82"/>
                  <a:gd name="T4" fmla="*/ 2 w 3"/>
                  <a:gd name="T5" fmla="*/ 16 h 82"/>
                  <a:gd name="T6" fmla="*/ 2 w 3"/>
                  <a:gd name="T7" fmla="*/ 39 h 82"/>
                  <a:gd name="T8" fmla="*/ 3 w 3"/>
                  <a:gd name="T9" fmla="*/ 63 h 82"/>
                  <a:gd name="T10" fmla="*/ 3 w 3"/>
                  <a:gd name="T11" fmla="*/ 72 h 82"/>
                  <a:gd name="T12" fmla="*/ 3 w 3"/>
                  <a:gd name="T13" fmla="*/ 82 h 82"/>
                  <a:gd name="T14" fmla="*/ 0 60000 65536"/>
                  <a:gd name="T15" fmla="*/ 0 60000 65536"/>
                  <a:gd name="T16" fmla="*/ 0 60000 65536"/>
                  <a:gd name="T17" fmla="*/ 0 60000 65536"/>
                  <a:gd name="T18" fmla="*/ 0 60000 65536"/>
                  <a:gd name="T19" fmla="*/ 0 60000 65536"/>
                  <a:gd name="T20" fmla="*/ 0 60000 65536"/>
                  <a:gd name="T21" fmla="*/ 0 w 3"/>
                  <a:gd name="T22" fmla="*/ 0 h 82"/>
                  <a:gd name="T23" fmla="*/ 3 w 3"/>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2">
                    <a:moveTo>
                      <a:pt x="0" y="0"/>
                    </a:moveTo>
                    <a:lnTo>
                      <a:pt x="0" y="6"/>
                    </a:lnTo>
                    <a:lnTo>
                      <a:pt x="2" y="16"/>
                    </a:lnTo>
                    <a:lnTo>
                      <a:pt x="2" y="39"/>
                    </a:lnTo>
                    <a:lnTo>
                      <a:pt x="3" y="63"/>
                    </a:lnTo>
                    <a:lnTo>
                      <a:pt x="3" y="72"/>
                    </a:lnTo>
                    <a:lnTo>
                      <a:pt x="3" y="8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4" name="Freeform 2287"/>
              <p:cNvSpPr>
                <a:spLocks/>
              </p:cNvSpPr>
              <p:nvPr/>
            </p:nvSpPr>
            <p:spPr bwMode="auto">
              <a:xfrm>
                <a:off x="4386" y="3113"/>
                <a:ext cx="3" cy="30"/>
              </a:xfrm>
              <a:custGeom>
                <a:avLst/>
                <a:gdLst>
                  <a:gd name="T0" fmla="*/ 0 w 3"/>
                  <a:gd name="T1" fmla="*/ 0 h 30"/>
                  <a:gd name="T2" fmla="*/ 0 w 3"/>
                  <a:gd name="T3" fmla="*/ 10 h 30"/>
                  <a:gd name="T4" fmla="*/ 2 w 3"/>
                  <a:gd name="T5" fmla="*/ 24 h 30"/>
                  <a:gd name="T6" fmla="*/ 3 w 3"/>
                  <a:gd name="T7" fmla="*/ 3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4"/>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5" name="Freeform 2288"/>
              <p:cNvSpPr>
                <a:spLocks/>
              </p:cNvSpPr>
              <p:nvPr/>
            </p:nvSpPr>
            <p:spPr bwMode="auto">
              <a:xfrm>
                <a:off x="4389" y="3087"/>
                <a:ext cx="3" cy="56"/>
              </a:xfrm>
              <a:custGeom>
                <a:avLst/>
                <a:gdLst>
                  <a:gd name="T0" fmla="*/ 0 w 3"/>
                  <a:gd name="T1" fmla="*/ 56 h 56"/>
                  <a:gd name="T2" fmla="*/ 0 w 3"/>
                  <a:gd name="T3" fmla="*/ 53 h 56"/>
                  <a:gd name="T4" fmla="*/ 0 w 3"/>
                  <a:gd name="T5" fmla="*/ 46 h 56"/>
                  <a:gd name="T6" fmla="*/ 1 w 3"/>
                  <a:gd name="T7" fmla="*/ 33 h 56"/>
                  <a:gd name="T8" fmla="*/ 3 w 3"/>
                  <a:gd name="T9" fmla="*/ 13 h 56"/>
                  <a:gd name="T10" fmla="*/ 3 w 3"/>
                  <a:gd name="T11" fmla="*/ 0 h 56"/>
                  <a:gd name="T12" fmla="*/ 0 60000 65536"/>
                  <a:gd name="T13" fmla="*/ 0 60000 65536"/>
                  <a:gd name="T14" fmla="*/ 0 60000 65536"/>
                  <a:gd name="T15" fmla="*/ 0 60000 65536"/>
                  <a:gd name="T16" fmla="*/ 0 60000 65536"/>
                  <a:gd name="T17" fmla="*/ 0 60000 65536"/>
                  <a:gd name="T18" fmla="*/ 0 w 3"/>
                  <a:gd name="T19" fmla="*/ 0 h 56"/>
                  <a:gd name="T20" fmla="*/ 3 w 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 h="56">
                    <a:moveTo>
                      <a:pt x="0" y="56"/>
                    </a:moveTo>
                    <a:lnTo>
                      <a:pt x="0" y="53"/>
                    </a:lnTo>
                    <a:lnTo>
                      <a:pt x="0" y="46"/>
                    </a:lnTo>
                    <a:lnTo>
                      <a:pt x="1" y="33"/>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6" name="Freeform 2289"/>
              <p:cNvSpPr>
                <a:spLocks/>
              </p:cNvSpPr>
              <p:nvPr/>
            </p:nvSpPr>
            <p:spPr bwMode="auto">
              <a:xfrm>
                <a:off x="4392" y="3060"/>
                <a:ext cx="3" cy="27"/>
              </a:xfrm>
              <a:custGeom>
                <a:avLst/>
                <a:gdLst>
                  <a:gd name="T0" fmla="*/ 0 w 3"/>
                  <a:gd name="T1" fmla="*/ 27 h 27"/>
                  <a:gd name="T2" fmla="*/ 0 w 3"/>
                  <a:gd name="T3" fmla="*/ 17 h 27"/>
                  <a:gd name="T4" fmla="*/ 1 w 3"/>
                  <a:gd name="T5" fmla="*/ 14 h 27"/>
                  <a:gd name="T6" fmla="*/ 3 w 3"/>
                  <a:gd name="T7" fmla="*/ 0 h 27"/>
                  <a:gd name="T8" fmla="*/ 0 60000 65536"/>
                  <a:gd name="T9" fmla="*/ 0 60000 65536"/>
                  <a:gd name="T10" fmla="*/ 0 60000 65536"/>
                  <a:gd name="T11" fmla="*/ 0 60000 65536"/>
                  <a:gd name="T12" fmla="*/ 0 w 3"/>
                  <a:gd name="T13" fmla="*/ 0 h 27"/>
                  <a:gd name="T14" fmla="*/ 3 w 3"/>
                  <a:gd name="T15" fmla="*/ 27 h 27"/>
                </a:gdLst>
                <a:ahLst/>
                <a:cxnLst>
                  <a:cxn ang="T8">
                    <a:pos x="T0" y="T1"/>
                  </a:cxn>
                  <a:cxn ang="T9">
                    <a:pos x="T2" y="T3"/>
                  </a:cxn>
                  <a:cxn ang="T10">
                    <a:pos x="T4" y="T5"/>
                  </a:cxn>
                  <a:cxn ang="T11">
                    <a:pos x="T6" y="T7"/>
                  </a:cxn>
                </a:cxnLst>
                <a:rect l="T12" t="T13" r="T14" b="T15"/>
                <a:pathLst>
                  <a:path w="3" h="27">
                    <a:moveTo>
                      <a:pt x="0" y="27"/>
                    </a:moveTo>
                    <a:lnTo>
                      <a:pt x="0" y="17"/>
                    </a:ln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7" name="Freeform 2290"/>
              <p:cNvSpPr>
                <a:spLocks/>
              </p:cNvSpPr>
              <p:nvPr/>
            </p:nvSpPr>
            <p:spPr bwMode="auto">
              <a:xfrm>
                <a:off x="4395" y="3031"/>
                <a:ext cx="3" cy="29"/>
              </a:xfrm>
              <a:custGeom>
                <a:avLst/>
                <a:gdLst>
                  <a:gd name="T0" fmla="*/ 0 w 3"/>
                  <a:gd name="T1" fmla="*/ 29 h 29"/>
                  <a:gd name="T2" fmla="*/ 1 w 3"/>
                  <a:gd name="T3" fmla="*/ 13 h 29"/>
                  <a:gd name="T4" fmla="*/ 3 w 3"/>
                  <a:gd name="T5" fmla="*/ 0 h 29"/>
                  <a:gd name="T6" fmla="*/ 0 60000 65536"/>
                  <a:gd name="T7" fmla="*/ 0 60000 65536"/>
                  <a:gd name="T8" fmla="*/ 0 60000 65536"/>
                  <a:gd name="T9" fmla="*/ 0 w 3"/>
                  <a:gd name="T10" fmla="*/ 0 h 29"/>
                  <a:gd name="T11" fmla="*/ 3 w 3"/>
                  <a:gd name="T12" fmla="*/ 29 h 29"/>
                </a:gdLst>
                <a:ahLst/>
                <a:cxnLst>
                  <a:cxn ang="T6">
                    <a:pos x="T0" y="T1"/>
                  </a:cxn>
                  <a:cxn ang="T7">
                    <a:pos x="T2" y="T3"/>
                  </a:cxn>
                  <a:cxn ang="T8">
                    <a:pos x="T4" y="T5"/>
                  </a:cxn>
                </a:cxnLst>
                <a:rect l="T9" t="T10" r="T11" b="T12"/>
                <a:pathLst>
                  <a:path w="3" h="29">
                    <a:moveTo>
                      <a:pt x="0" y="29"/>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8" name="Freeform 2291"/>
              <p:cNvSpPr>
                <a:spLocks/>
              </p:cNvSpPr>
              <p:nvPr/>
            </p:nvSpPr>
            <p:spPr bwMode="auto">
              <a:xfrm>
                <a:off x="4398" y="3014"/>
                <a:ext cx="2" cy="17"/>
              </a:xfrm>
              <a:custGeom>
                <a:avLst/>
                <a:gdLst>
                  <a:gd name="T0" fmla="*/ 0 w 2"/>
                  <a:gd name="T1" fmla="*/ 17 h 17"/>
                  <a:gd name="T2" fmla="*/ 1 w 2"/>
                  <a:gd name="T3" fmla="*/ 3 h 17"/>
                  <a:gd name="T4" fmla="*/ 1 w 2"/>
                  <a:gd name="T5" fmla="*/ 0 h 17"/>
                  <a:gd name="T6" fmla="*/ 2 w 2"/>
                  <a:gd name="T7" fmla="*/ 0 h 17"/>
                  <a:gd name="T8" fmla="*/ 0 60000 65536"/>
                  <a:gd name="T9" fmla="*/ 0 60000 65536"/>
                  <a:gd name="T10" fmla="*/ 0 60000 65536"/>
                  <a:gd name="T11" fmla="*/ 0 60000 65536"/>
                  <a:gd name="T12" fmla="*/ 0 w 2"/>
                  <a:gd name="T13" fmla="*/ 0 h 17"/>
                  <a:gd name="T14" fmla="*/ 2 w 2"/>
                  <a:gd name="T15" fmla="*/ 17 h 17"/>
                </a:gdLst>
                <a:ahLst/>
                <a:cxnLst>
                  <a:cxn ang="T8">
                    <a:pos x="T0" y="T1"/>
                  </a:cxn>
                  <a:cxn ang="T9">
                    <a:pos x="T2" y="T3"/>
                  </a:cxn>
                  <a:cxn ang="T10">
                    <a:pos x="T4" y="T5"/>
                  </a:cxn>
                  <a:cxn ang="T11">
                    <a:pos x="T6" y="T7"/>
                  </a:cxn>
                </a:cxnLst>
                <a:rect l="T12" t="T13" r="T14" b="T15"/>
                <a:pathLst>
                  <a:path w="2" h="17">
                    <a:moveTo>
                      <a:pt x="0" y="17"/>
                    </a:moveTo>
                    <a:lnTo>
                      <a:pt x="1" y="3"/>
                    </a:lnTo>
                    <a:lnTo>
                      <a:pt x="1" y="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49" name="Freeform 2292"/>
              <p:cNvSpPr>
                <a:spLocks/>
              </p:cNvSpPr>
              <p:nvPr/>
            </p:nvSpPr>
            <p:spPr bwMode="auto">
              <a:xfrm>
                <a:off x="4400" y="3014"/>
                <a:ext cx="5" cy="46"/>
              </a:xfrm>
              <a:custGeom>
                <a:avLst/>
                <a:gdLst>
                  <a:gd name="T0" fmla="*/ 0 w 5"/>
                  <a:gd name="T1" fmla="*/ 0 h 46"/>
                  <a:gd name="T2" fmla="*/ 2 w 5"/>
                  <a:gd name="T3" fmla="*/ 7 h 46"/>
                  <a:gd name="T4" fmla="*/ 2 w 5"/>
                  <a:gd name="T5" fmla="*/ 20 h 46"/>
                  <a:gd name="T6" fmla="*/ 3 w 5"/>
                  <a:gd name="T7" fmla="*/ 33 h 46"/>
                  <a:gd name="T8" fmla="*/ 5 w 5"/>
                  <a:gd name="T9" fmla="*/ 46 h 46"/>
                  <a:gd name="T10" fmla="*/ 0 60000 65536"/>
                  <a:gd name="T11" fmla="*/ 0 60000 65536"/>
                  <a:gd name="T12" fmla="*/ 0 60000 65536"/>
                  <a:gd name="T13" fmla="*/ 0 60000 65536"/>
                  <a:gd name="T14" fmla="*/ 0 60000 65536"/>
                  <a:gd name="T15" fmla="*/ 0 w 5"/>
                  <a:gd name="T16" fmla="*/ 0 h 46"/>
                  <a:gd name="T17" fmla="*/ 5 w 5"/>
                  <a:gd name="T18" fmla="*/ 46 h 46"/>
                </a:gdLst>
                <a:ahLst/>
                <a:cxnLst>
                  <a:cxn ang="T10">
                    <a:pos x="T0" y="T1"/>
                  </a:cxn>
                  <a:cxn ang="T11">
                    <a:pos x="T2" y="T3"/>
                  </a:cxn>
                  <a:cxn ang="T12">
                    <a:pos x="T4" y="T5"/>
                  </a:cxn>
                  <a:cxn ang="T13">
                    <a:pos x="T6" y="T7"/>
                  </a:cxn>
                  <a:cxn ang="T14">
                    <a:pos x="T8" y="T9"/>
                  </a:cxn>
                </a:cxnLst>
                <a:rect l="T15" t="T16" r="T17" b="T18"/>
                <a:pathLst>
                  <a:path w="5" h="46">
                    <a:moveTo>
                      <a:pt x="0" y="0"/>
                    </a:moveTo>
                    <a:lnTo>
                      <a:pt x="2" y="7"/>
                    </a:lnTo>
                    <a:lnTo>
                      <a:pt x="2" y="20"/>
                    </a:lnTo>
                    <a:lnTo>
                      <a:pt x="3" y="33"/>
                    </a:lnTo>
                    <a:lnTo>
                      <a:pt x="5"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0" name="Freeform 2293"/>
              <p:cNvSpPr>
                <a:spLocks/>
              </p:cNvSpPr>
              <p:nvPr/>
            </p:nvSpPr>
            <p:spPr bwMode="auto">
              <a:xfrm>
                <a:off x="4405" y="3060"/>
                <a:ext cx="3" cy="27"/>
              </a:xfrm>
              <a:custGeom>
                <a:avLst/>
                <a:gdLst>
                  <a:gd name="T0" fmla="*/ 0 w 3"/>
                  <a:gd name="T1" fmla="*/ 0 h 27"/>
                  <a:gd name="T2" fmla="*/ 1 w 3"/>
                  <a:gd name="T3" fmla="*/ 14 h 27"/>
                  <a:gd name="T4" fmla="*/ 3 w 3"/>
                  <a:gd name="T5" fmla="*/ 27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0"/>
                    </a:moveTo>
                    <a:lnTo>
                      <a:pt x="1" y="1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1" name="Freeform 2294"/>
              <p:cNvSpPr>
                <a:spLocks/>
              </p:cNvSpPr>
              <p:nvPr/>
            </p:nvSpPr>
            <p:spPr bwMode="auto">
              <a:xfrm>
                <a:off x="4408" y="3087"/>
                <a:ext cx="2" cy="26"/>
              </a:xfrm>
              <a:custGeom>
                <a:avLst/>
                <a:gdLst>
                  <a:gd name="T0" fmla="*/ 0 w 2"/>
                  <a:gd name="T1" fmla="*/ 0 h 26"/>
                  <a:gd name="T2" fmla="*/ 1 w 2"/>
                  <a:gd name="T3" fmla="*/ 13 h 26"/>
                  <a:gd name="T4" fmla="*/ 2 w 2"/>
                  <a:gd name="T5" fmla="*/ 26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0" y="0"/>
                    </a:moveTo>
                    <a:lnTo>
                      <a:pt x="1" y="13"/>
                    </a:lnTo>
                    <a:lnTo>
                      <a:pt x="2"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2" name="Freeform 2295"/>
              <p:cNvSpPr>
                <a:spLocks/>
              </p:cNvSpPr>
              <p:nvPr/>
            </p:nvSpPr>
            <p:spPr bwMode="auto">
              <a:xfrm>
                <a:off x="4410" y="3113"/>
                <a:ext cx="3" cy="37"/>
              </a:xfrm>
              <a:custGeom>
                <a:avLst/>
                <a:gdLst>
                  <a:gd name="T0" fmla="*/ 0 w 3"/>
                  <a:gd name="T1" fmla="*/ 0 h 37"/>
                  <a:gd name="T2" fmla="*/ 0 w 3"/>
                  <a:gd name="T3" fmla="*/ 10 h 37"/>
                  <a:gd name="T4" fmla="*/ 2 w 3"/>
                  <a:gd name="T5" fmla="*/ 24 h 37"/>
                  <a:gd name="T6" fmla="*/ 3 w 3"/>
                  <a:gd name="T7" fmla="*/ 34 h 37"/>
                  <a:gd name="T8" fmla="*/ 3 w 3"/>
                  <a:gd name="T9" fmla="*/ 37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0"/>
                    </a:moveTo>
                    <a:lnTo>
                      <a:pt x="0" y="10"/>
                    </a:lnTo>
                    <a:lnTo>
                      <a:pt x="2" y="24"/>
                    </a:lnTo>
                    <a:lnTo>
                      <a:pt x="3" y="34"/>
                    </a:lnTo>
                    <a:lnTo>
                      <a:pt x="3" y="3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3" name="Freeform 2296"/>
              <p:cNvSpPr>
                <a:spLocks/>
              </p:cNvSpPr>
              <p:nvPr/>
            </p:nvSpPr>
            <p:spPr bwMode="auto">
              <a:xfrm>
                <a:off x="4413" y="3113"/>
                <a:ext cx="3" cy="37"/>
              </a:xfrm>
              <a:custGeom>
                <a:avLst/>
                <a:gdLst>
                  <a:gd name="T0" fmla="*/ 0 w 3"/>
                  <a:gd name="T1" fmla="*/ 37 h 37"/>
                  <a:gd name="T2" fmla="*/ 0 w 3"/>
                  <a:gd name="T3" fmla="*/ 34 h 37"/>
                  <a:gd name="T4" fmla="*/ 2 w 3"/>
                  <a:gd name="T5" fmla="*/ 24 h 37"/>
                  <a:gd name="T6" fmla="*/ 3 w 3"/>
                  <a:gd name="T7" fmla="*/ 10 h 37"/>
                  <a:gd name="T8" fmla="*/ 3 w 3"/>
                  <a:gd name="T9" fmla="*/ 0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37"/>
                    </a:moveTo>
                    <a:lnTo>
                      <a:pt x="0" y="34"/>
                    </a:lnTo>
                    <a:lnTo>
                      <a:pt x="2" y="24"/>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4" name="Freeform 2297"/>
              <p:cNvSpPr>
                <a:spLocks/>
              </p:cNvSpPr>
              <p:nvPr/>
            </p:nvSpPr>
            <p:spPr bwMode="auto">
              <a:xfrm>
                <a:off x="4416" y="3087"/>
                <a:ext cx="3" cy="26"/>
              </a:xfrm>
              <a:custGeom>
                <a:avLst/>
                <a:gdLst>
                  <a:gd name="T0" fmla="*/ 0 w 3"/>
                  <a:gd name="T1" fmla="*/ 26 h 26"/>
                  <a:gd name="T2" fmla="*/ 2 w 3"/>
                  <a:gd name="T3" fmla="*/ 13 h 26"/>
                  <a:gd name="T4" fmla="*/ 3 w 3"/>
                  <a:gd name="T5" fmla="*/ 0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26"/>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5" name="Freeform 2298"/>
              <p:cNvSpPr>
                <a:spLocks/>
              </p:cNvSpPr>
              <p:nvPr/>
            </p:nvSpPr>
            <p:spPr bwMode="auto">
              <a:xfrm>
                <a:off x="4419" y="3060"/>
                <a:ext cx="3" cy="27"/>
              </a:xfrm>
              <a:custGeom>
                <a:avLst/>
                <a:gdLst>
                  <a:gd name="T0" fmla="*/ 0 w 3"/>
                  <a:gd name="T1" fmla="*/ 27 h 27"/>
                  <a:gd name="T2" fmla="*/ 1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6" name="Freeform 2299"/>
              <p:cNvSpPr>
                <a:spLocks/>
              </p:cNvSpPr>
              <p:nvPr/>
            </p:nvSpPr>
            <p:spPr bwMode="auto">
              <a:xfrm>
                <a:off x="4422" y="3021"/>
                <a:ext cx="4" cy="39"/>
              </a:xfrm>
              <a:custGeom>
                <a:avLst/>
                <a:gdLst>
                  <a:gd name="T0" fmla="*/ 0 w 4"/>
                  <a:gd name="T1" fmla="*/ 39 h 39"/>
                  <a:gd name="T2" fmla="*/ 1 w 4"/>
                  <a:gd name="T3" fmla="*/ 29 h 39"/>
                  <a:gd name="T4" fmla="*/ 1 w 4"/>
                  <a:gd name="T5" fmla="*/ 16 h 39"/>
                  <a:gd name="T6" fmla="*/ 3 w 4"/>
                  <a:gd name="T7" fmla="*/ 6 h 39"/>
                  <a:gd name="T8" fmla="*/ 4 w 4"/>
                  <a:gd name="T9" fmla="*/ 0 h 39"/>
                  <a:gd name="T10" fmla="*/ 4 w 4"/>
                  <a:gd name="T11" fmla="*/ 0 h 39"/>
                  <a:gd name="T12" fmla="*/ 0 60000 65536"/>
                  <a:gd name="T13" fmla="*/ 0 60000 65536"/>
                  <a:gd name="T14" fmla="*/ 0 60000 65536"/>
                  <a:gd name="T15" fmla="*/ 0 60000 65536"/>
                  <a:gd name="T16" fmla="*/ 0 60000 65536"/>
                  <a:gd name="T17" fmla="*/ 0 60000 65536"/>
                  <a:gd name="T18" fmla="*/ 0 w 4"/>
                  <a:gd name="T19" fmla="*/ 0 h 39"/>
                  <a:gd name="T20" fmla="*/ 4 w 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 h="39">
                    <a:moveTo>
                      <a:pt x="0" y="39"/>
                    </a:moveTo>
                    <a:lnTo>
                      <a:pt x="1" y="29"/>
                    </a:lnTo>
                    <a:lnTo>
                      <a:pt x="1" y="16"/>
                    </a:lnTo>
                    <a:lnTo>
                      <a:pt x="3" y="6"/>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7" name="Freeform 2300"/>
              <p:cNvSpPr>
                <a:spLocks/>
              </p:cNvSpPr>
              <p:nvPr/>
            </p:nvSpPr>
            <p:spPr bwMode="auto">
              <a:xfrm>
                <a:off x="4426" y="3021"/>
                <a:ext cx="3" cy="33"/>
              </a:xfrm>
              <a:custGeom>
                <a:avLst/>
                <a:gdLst>
                  <a:gd name="T0" fmla="*/ 0 w 3"/>
                  <a:gd name="T1" fmla="*/ 0 h 33"/>
                  <a:gd name="T2" fmla="*/ 2 w 3"/>
                  <a:gd name="T3" fmla="*/ 3 h 33"/>
                  <a:gd name="T4" fmla="*/ 2 w 3"/>
                  <a:gd name="T5" fmla="*/ 10 h 33"/>
                  <a:gd name="T6" fmla="*/ 3 w 3"/>
                  <a:gd name="T7" fmla="*/ 19 h 33"/>
                  <a:gd name="T8" fmla="*/ 3 w 3"/>
                  <a:gd name="T9" fmla="*/ 33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0"/>
                    </a:moveTo>
                    <a:lnTo>
                      <a:pt x="2" y="3"/>
                    </a:lnTo>
                    <a:lnTo>
                      <a:pt x="2" y="10"/>
                    </a:lnTo>
                    <a:lnTo>
                      <a:pt x="3" y="19"/>
                    </a:lnTo>
                    <a:lnTo>
                      <a:pt x="3"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8" name="Freeform 2301"/>
              <p:cNvSpPr>
                <a:spLocks/>
              </p:cNvSpPr>
              <p:nvPr/>
            </p:nvSpPr>
            <p:spPr bwMode="auto">
              <a:xfrm>
                <a:off x="4429" y="3054"/>
                <a:ext cx="3" cy="66"/>
              </a:xfrm>
              <a:custGeom>
                <a:avLst/>
                <a:gdLst>
                  <a:gd name="T0" fmla="*/ 0 w 3"/>
                  <a:gd name="T1" fmla="*/ 0 h 66"/>
                  <a:gd name="T2" fmla="*/ 0 w 3"/>
                  <a:gd name="T3" fmla="*/ 13 h 66"/>
                  <a:gd name="T4" fmla="*/ 1 w 3"/>
                  <a:gd name="T5" fmla="*/ 33 h 66"/>
                  <a:gd name="T6" fmla="*/ 3 w 3"/>
                  <a:gd name="T7" fmla="*/ 49 h 66"/>
                  <a:gd name="T8" fmla="*/ 3 w 3"/>
                  <a:gd name="T9" fmla="*/ 66 h 66"/>
                  <a:gd name="T10" fmla="*/ 0 60000 65536"/>
                  <a:gd name="T11" fmla="*/ 0 60000 65536"/>
                  <a:gd name="T12" fmla="*/ 0 60000 65536"/>
                  <a:gd name="T13" fmla="*/ 0 60000 65536"/>
                  <a:gd name="T14" fmla="*/ 0 60000 65536"/>
                  <a:gd name="T15" fmla="*/ 0 w 3"/>
                  <a:gd name="T16" fmla="*/ 0 h 66"/>
                  <a:gd name="T17" fmla="*/ 3 w 3"/>
                  <a:gd name="T18" fmla="*/ 66 h 66"/>
                </a:gdLst>
                <a:ahLst/>
                <a:cxnLst>
                  <a:cxn ang="T10">
                    <a:pos x="T0" y="T1"/>
                  </a:cxn>
                  <a:cxn ang="T11">
                    <a:pos x="T2" y="T3"/>
                  </a:cxn>
                  <a:cxn ang="T12">
                    <a:pos x="T4" y="T5"/>
                  </a:cxn>
                  <a:cxn ang="T13">
                    <a:pos x="T6" y="T7"/>
                  </a:cxn>
                  <a:cxn ang="T14">
                    <a:pos x="T8" y="T9"/>
                  </a:cxn>
                </a:cxnLst>
                <a:rect l="T15" t="T16" r="T17" b="T18"/>
                <a:pathLst>
                  <a:path w="3" h="66">
                    <a:moveTo>
                      <a:pt x="0" y="0"/>
                    </a:moveTo>
                    <a:lnTo>
                      <a:pt x="0" y="13"/>
                    </a:lnTo>
                    <a:lnTo>
                      <a:pt x="1" y="33"/>
                    </a:lnTo>
                    <a:lnTo>
                      <a:pt x="3" y="49"/>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59" name="Freeform 2302"/>
              <p:cNvSpPr>
                <a:spLocks/>
              </p:cNvSpPr>
              <p:nvPr/>
            </p:nvSpPr>
            <p:spPr bwMode="auto">
              <a:xfrm>
                <a:off x="4432" y="3120"/>
                <a:ext cx="3" cy="60"/>
              </a:xfrm>
              <a:custGeom>
                <a:avLst/>
                <a:gdLst>
                  <a:gd name="T0" fmla="*/ 0 w 3"/>
                  <a:gd name="T1" fmla="*/ 0 h 60"/>
                  <a:gd name="T2" fmla="*/ 0 w 3"/>
                  <a:gd name="T3" fmla="*/ 17 h 60"/>
                  <a:gd name="T4" fmla="*/ 1 w 3"/>
                  <a:gd name="T5" fmla="*/ 36 h 60"/>
                  <a:gd name="T6" fmla="*/ 3 w 3"/>
                  <a:gd name="T7" fmla="*/ 53 h 60"/>
                  <a:gd name="T8" fmla="*/ 3 w 3"/>
                  <a:gd name="T9" fmla="*/ 56 h 60"/>
                  <a:gd name="T10" fmla="*/ 3 w 3"/>
                  <a:gd name="T11" fmla="*/ 60 h 60"/>
                  <a:gd name="T12" fmla="*/ 0 60000 65536"/>
                  <a:gd name="T13" fmla="*/ 0 60000 65536"/>
                  <a:gd name="T14" fmla="*/ 0 60000 65536"/>
                  <a:gd name="T15" fmla="*/ 0 60000 65536"/>
                  <a:gd name="T16" fmla="*/ 0 60000 65536"/>
                  <a:gd name="T17" fmla="*/ 0 60000 65536"/>
                  <a:gd name="T18" fmla="*/ 0 w 3"/>
                  <a:gd name="T19" fmla="*/ 0 h 60"/>
                  <a:gd name="T20" fmla="*/ 3 w 3"/>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 h="60">
                    <a:moveTo>
                      <a:pt x="0" y="0"/>
                    </a:moveTo>
                    <a:lnTo>
                      <a:pt x="0" y="17"/>
                    </a:lnTo>
                    <a:lnTo>
                      <a:pt x="1" y="36"/>
                    </a:lnTo>
                    <a:lnTo>
                      <a:pt x="3" y="53"/>
                    </a:lnTo>
                    <a:lnTo>
                      <a:pt x="3" y="56"/>
                    </a:lnTo>
                    <a:lnTo>
                      <a:pt x="3"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60" name="Freeform 2303"/>
              <p:cNvSpPr>
                <a:spLocks/>
              </p:cNvSpPr>
              <p:nvPr/>
            </p:nvSpPr>
            <p:spPr bwMode="auto">
              <a:xfrm>
                <a:off x="4435" y="3143"/>
                <a:ext cx="3" cy="37"/>
              </a:xfrm>
              <a:custGeom>
                <a:avLst/>
                <a:gdLst>
                  <a:gd name="T0" fmla="*/ 0 w 3"/>
                  <a:gd name="T1" fmla="*/ 37 h 37"/>
                  <a:gd name="T2" fmla="*/ 0 w 3"/>
                  <a:gd name="T3" fmla="*/ 37 h 37"/>
                  <a:gd name="T4" fmla="*/ 0 w 3"/>
                  <a:gd name="T5" fmla="*/ 33 h 37"/>
                  <a:gd name="T6" fmla="*/ 1 w 3"/>
                  <a:gd name="T7" fmla="*/ 23 h 37"/>
                  <a:gd name="T8" fmla="*/ 3 w 3"/>
                  <a:gd name="T9" fmla="*/ 10 h 37"/>
                  <a:gd name="T10" fmla="*/ 3 w 3"/>
                  <a:gd name="T11" fmla="*/ 0 h 37"/>
                  <a:gd name="T12" fmla="*/ 0 60000 65536"/>
                  <a:gd name="T13" fmla="*/ 0 60000 65536"/>
                  <a:gd name="T14" fmla="*/ 0 60000 65536"/>
                  <a:gd name="T15" fmla="*/ 0 60000 65536"/>
                  <a:gd name="T16" fmla="*/ 0 60000 65536"/>
                  <a:gd name="T17" fmla="*/ 0 60000 65536"/>
                  <a:gd name="T18" fmla="*/ 0 w 3"/>
                  <a:gd name="T19" fmla="*/ 0 h 37"/>
                  <a:gd name="T20" fmla="*/ 3 w 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 h="37">
                    <a:moveTo>
                      <a:pt x="0" y="37"/>
                    </a:moveTo>
                    <a:lnTo>
                      <a:pt x="0" y="37"/>
                    </a:ln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61" name="Line 2304"/>
              <p:cNvSpPr>
                <a:spLocks noChangeShapeType="1"/>
              </p:cNvSpPr>
              <p:nvPr/>
            </p:nvSpPr>
            <p:spPr bwMode="auto">
              <a:xfrm flipV="1">
                <a:off x="4438" y="3113"/>
                <a:ext cx="2"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62" name="Line 2305"/>
              <p:cNvSpPr>
                <a:spLocks noChangeShapeType="1"/>
              </p:cNvSpPr>
              <p:nvPr/>
            </p:nvSpPr>
            <p:spPr bwMode="auto">
              <a:xfrm flipV="1">
                <a:off x="4440"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63" name="Line 2306"/>
              <p:cNvSpPr>
                <a:spLocks noChangeShapeType="1"/>
              </p:cNvSpPr>
              <p:nvPr/>
            </p:nvSpPr>
            <p:spPr bwMode="auto">
              <a:xfrm flipV="1">
                <a:off x="4443"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64" name="Freeform 2307"/>
              <p:cNvSpPr>
                <a:spLocks/>
              </p:cNvSpPr>
              <p:nvPr/>
            </p:nvSpPr>
            <p:spPr bwMode="auto">
              <a:xfrm>
                <a:off x="4446" y="3031"/>
                <a:ext cx="4" cy="29"/>
              </a:xfrm>
              <a:custGeom>
                <a:avLst/>
                <a:gdLst>
                  <a:gd name="T0" fmla="*/ 0 w 4"/>
                  <a:gd name="T1" fmla="*/ 29 h 29"/>
                  <a:gd name="T2" fmla="*/ 2 w 4"/>
                  <a:gd name="T3" fmla="*/ 19 h 29"/>
                  <a:gd name="T4" fmla="*/ 2 w 4"/>
                  <a:gd name="T5" fmla="*/ 9 h 29"/>
                  <a:gd name="T6" fmla="*/ 3 w 4"/>
                  <a:gd name="T7" fmla="*/ 3 h 29"/>
                  <a:gd name="T8" fmla="*/ 4 w 4"/>
                  <a:gd name="T9" fmla="*/ 0 h 29"/>
                  <a:gd name="T10" fmla="*/ 0 60000 65536"/>
                  <a:gd name="T11" fmla="*/ 0 60000 65536"/>
                  <a:gd name="T12" fmla="*/ 0 60000 65536"/>
                  <a:gd name="T13" fmla="*/ 0 60000 65536"/>
                  <a:gd name="T14" fmla="*/ 0 60000 65536"/>
                  <a:gd name="T15" fmla="*/ 0 w 4"/>
                  <a:gd name="T16" fmla="*/ 0 h 29"/>
                  <a:gd name="T17" fmla="*/ 4 w 4"/>
                  <a:gd name="T18" fmla="*/ 29 h 29"/>
                </a:gdLst>
                <a:ahLst/>
                <a:cxnLst>
                  <a:cxn ang="T10">
                    <a:pos x="T0" y="T1"/>
                  </a:cxn>
                  <a:cxn ang="T11">
                    <a:pos x="T2" y="T3"/>
                  </a:cxn>
                  <a:cxn ang="T12">
                    <a:pos x="T4" y="T5"/>
                  </a:cxn>
                  <a:cxn ang="T13">
                    <a:pos x="T6" y="T7"/>
                  </a:cxn>
                  <a:cxn ang="T14">
                    <a:pos x="T8" y="T9"/>
                  </a:cxn>
                </a:cxnLst>
                <a:rect l="T15" t="T16" r="T17" b="T18"/>
                <a:pathLst>
                  <a:path w="4" h="29">
                    <a:moveTo>
                      <a:pt x="0" y="29"/>
                    </a:moveTo>
                    <a:lnTo>
                      <a:pt x="2" y="19"/>
                    </a:lnTo>
                    <a:lnTo>
                      <a:pt x="2" y="9"/>
                    </a:lnTo>
                    <a:lnTo>
                      <a:pt x="3"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65" name="Freeform 2308"/>
              <p:cNvSpPr>
                <a:spLocks/>
              </p:cNvSpPr>
              <p:nvPr/>
            </p:nvSpPr>
            <p:spPr bwMode="auto">
              <a:xfrm>
                <a:off x="4450" y="3031"/>
                <a:ext cx="3" cy="29"/>
              </a:xfrm>
              <a:custGeom>
                <a:avLst/>
                <a:gdLst>
                  <a:gd name="T0" fmla="*/ 0 w 3"/>
                  <a:gd name="T1" fmla="*/ 0 h 29"/>
                  <a:gd name="T2" fmla="*/ 2 w 3"/>
                  <a:gd name="T3" fmla="*/ 3 h 29"/>
                  <a:gd name="T4" fmla="*/ 2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2" y="3"/>
                    </a:lnTo>
                    <a:lnTo>
                      <a:pt x="2"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66" name="Line 2309"/>
              <p:cNvSpPr>
                <a:spLocks noChangeShapeType="1"/>
              </p:cNvSpPr>
              <p:nvPr/>
            </p:nvSpPr>
            <p:spPr bwMode="auto">
              <a:xfrm>
                <a:off x="4453"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67" name="Line 2310"/>
              <p:cNvSpPr>
                <a:spLocks noChangeShapeType="1"/>
              </p:cNvSpPr>
              <p:nvPr/>
            </p:nvSpPr>
            <p:spPr bwMode="auto">
              <a:xfrm>
                <a:off x="4456"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68" name="Freeform 2311"/>
              <p:cNvSpPr>
                <a:spLocks/>
              </p:cNvSpPr>
              <p:nvPr/>
            </p:nvSpPr>
            <p:spPr bwMode="auto">
              <a:xfrm>
                <a:off x="4459" y="3113"/>
                <a:ext cx="3" cy="30"/>
              </a:xfrm>
              <a:custGeom>
                <a:avLst/>
                <a:gdLst>
                  <a:gd name="T0" fmla="*/ 0 w 3"/>
                  <a:gd name="T1" fmla="*/ 0 h 30"/>
                  <a:gd name="T2" fmla="*/ 0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69" name="Freeform 2312"/>
              <p:cNvSpPr>
                <a:spLocks/>
              </p:cNvSpPr>
              <p:nvPr/>
            </p:nvSpPr>
            <p:spPr bwMode="auto">
              <a:xfrm>
                <a:off x="4462" y="3113"/>
                <a:ext cx="3" cy="30"/>
              </a:xfrm>
              <a:custGeom>
                <a:avLst/>
                <a:gdLst>
                  <a:gd name="T0" fmla="*/ 0 w 3"/>
                  <a:gd name="T1" fmla="*/ 30 h 30"/>
                  <a:gd name="T2" fmla="*/ 0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0" name="Line 2313"/>
              <p:cNvSpPr>
                <a:spLocks noChangeShapeType="1"/>
              </p:cNvSpPr>
              <p:nvPr/>
            </p:nvSpPr>
            <p:spPr bwMode="auto">
              <a:xfrm flipV="1">
                <a:off x="4465" y="3087"/>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71" name="Freeform 2314"/>
              <p:cNvSpPr>
                <a:spLocks/>
              </p:cNvSpPr>
              <p:nvPr/>
            </p:nvSpPr>
            <p:spPr bwMode="auto">
              <a:xfrm>
                <a:off x="4467" y="3060"/>
                <a:ext cx="5" cy="27"/>
              </a:xfrm>
              <a:custGeom>
                <a:avLst/>
                <a:gdLst>
                  <a:gd name="T0" fmla="*/ 0 w 5"/>
                  <a:gd name="T1" fmla="*/ 27 h 27"/>
                  <a:gd name="T2" fmla="*/ 2 w 5"/>
                  <a:gd name="T3" fmla="*/ 14 h 27"/>
                  <a:gd name="T4" fmla="*/ 5 w 5"/>
                  <a:gd name="T5" fmla="*/ 0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0" y="27"/>
                    </a:moveTo>
                    <a:lnTo>
                      <a:pt x="2" y="14"/>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2" name="Freeform 2315"/>
              <p:cNvSpPr>
                <a:spLocks/>
              </p:cNvSpPr>
              <p:nvPr/>
            </p:nvSpPr>
            <p:spPr bwMode="auto">
              <a:xfrm>
                <a:off x="4472" y="3031"/>
                <a:ext cx="3" cy="29"/>
              </a:xfrm>
              <a:custGeom>
                <a:avLst/>
                <a:gdLst>
                  <a:gd name="T0" fmla="*/ 0 w 3"/>
                  <a:gd name="T1" fmla="*/ 29 h 29"/>
                  <a:gd name="T2" fmla="*/ 1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1"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3" name="Freeform 2316"/>
              <p:cNvSpPr>
                <a:spLocks/>
              </p:cNvSpPr>
              <p:nvPr/>
            </p:nvSpPr>
            <p:spPr bwMode="auto">
              <a:xfrm>
                <a:off x="4475" y="3031"/>
                <a:ext cx="2" cy="29"/>
              </a:xfrm>
              <a:custGeom>
                <a:avLst/>
                <a:gdLst>
                  <a:gd name="T0" fmla="*/ 0 w 2"/>
                  <a:gd name="T1" fmla="*/ 0 h 29"/>
                  <a:gd name="T2" fmla="*/ 0 w 2"/>
                  <a:gd name="T3" fmla="*/ 0 h 29"/>
                  <a:gd name="T4" fmla="*/ 0 w 2"/>
                  <a:gd name="T5" fmla="*/ 3 h 29"/>
                  <a:gd name="T6" fmla="*/ 1 w 2"/>
                  <a:gd name="T7" fmla="*/ 13 h 29"/>
                  <a:gd name="T8" fmla="*/ 2 w 2"/>
                  <a:gd name="T9" fmla="*/ 26 h 29"/>
                  <a:gd name="T10" fmla="*/ 2 w 2"/>
                  <a:gd name="T11" fmla="*/ 29 h 29"/>
                  <a:gd name="T12" fmla="*/ 2 w 2"/>
                  <a:gd name="T13" fmla="*/ 29 h 29"/>
                  <a:gd name="T14" fmla="*/ 0 60000 65536"/>
                  <a:gd name="T15" fmla="*/ 0 60000 65536"/>
                  <a:gd name="T16" fmla="*/ 0 60000 65536"/>
                  <a:gd name="T17" fmla="*/ 0 60000 65536"/>
                  <a:gd name="T18" fmla="*/ 0 60000 65536"/>
                  <a:gd name="T19" fmla="*/ 0 60000 65536"/>
                  <a:gd name="T20" fmla="*/ 0 60000 65536"/>
                  <a:gd name="T21" fmla="*/ 0 w 2"/>
                  <a:gd name="T22" fmla="*/ 0 h 29"/>
                  <a:gd name="T23" fmla="*/ 2 w 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9">
                    <a:moveTo>
                      <a:pt x="0" y="0"/>
                    </a:moveTo>
                    <a:lnTo>
                      <a:pt x="0" y="0"/>
                    </a:lnTo>
                    <a:lnTo>
                      <a:pt x="0" y="3"/>
                    </a:lnTo>
                    <a:lnTo>
                      <a:pt x="1" y="13"/>
                    </a:lnTo>
                    <a:lnTo>
                      <a:pt x="2" y="26"/>
                    </a:lnTo>
                    <a:lnTo>
                      <a:pt x="2"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4" name="Freeform 2317"/>
              <p:cNvSpPr>
                <a:spLocks/>
              </p:cNvSpPr>
              <p:nvPr/>
            </p:nvSpPr>
            <p:spPr bwMode="auto">
              <a:xfrm>
                <a:off x="4477" y="3031"/>
                <a:ext cx="3" cy="29"/>
              </a:xfrm>
              <a:custGeom>
                <a:avLst/>
                <a:gdLst>
                  <a:gd name="T0" fmla="*/ 0 w 3"/>
                  <a:gd name="T1" fmla="*/ 29 h 29"/>
                  <a:gd name="T2" fmla="*/ 0 w 3"/>
                  <a:gd name="T3" fmla="*/ 29 h 29"/>
                  <a:gd name="T4" fmla="*/ 0 w 3"/>
                  <a:gd name="T5" fmla="*/ 26 h 29"/>
                  <a:gd name="T6" fmla="*/ 2 w 3"/>
                  <a:gd name="T7" fmla="*/ 13 h 29"/>
                  <a:gd name="T8" fmla="*/ 3 w 3"/>
                  <a:gd name="T9" fmla="*/ 3 h 29"/>
                  <a:gd name="T10" fmla="*/ 3 w 3"/>
                  <a:gd name="T11" fmla="*/ 0 h 29"/>
                  <a:gd name="T12" fmla="*/ 3 w 3"/>
                  <a:gd name="T13" fmla="*/ 0 h 29"/>
                  <a:gd name="T14" fmla="*/ 0 60000 65536"/>
                  <a:gd name="T15" fmla="*/ 0 60000 65536"/>
                  <a:gd name="T16" fmla="*/ 0 60000 65536"/>
                  <a:gd name="T17" fmla="*/ 0 60000 65536"/>
                  <a:gd name="T18" fmla="*/ 0 60000 65536"/>
                  <a:gd name="T19" fmla="*/ 0 60000 65536"/>
                  <a:gd name="T20" fmla="*/ 0 60000 65536"/>
                  <a:gd name="T21" fmla="*/ 0 w 3"/>
                  <a:gd name="T22" fmla="*/ 0 h 29"/>
                  <a:gd name="T23" fmla="*/ 3 w 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9">
                    <a:moveTo>
                      <a:pt x="0" y="29"/>
                    </a:moveTo>
                    <a:lnTo>
                      <a:pt x="0" y="29"/>
                    </a:lnTo>
                    <a:lnTo>
                      <a:pt x="0" y="26"/>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5" name="Freeform 2318"/>
              <p:cNvSpPr>
                <a:spLocks/>
              </p:cNvSpPr>
              <p:nvPr/>
            </p:nvSpPr>
            <p:spPr bwMode="auto">
              <a:xfrm>
                <a:off x="4480" y="3031"/>
                <a:ext cx="3" cy="29"/>
              </a:xfrm>
              <a:custGeom>
                <a:avLst/>
                <a:gdLst>
                  <a:gd name="T0" fmla="*/ 0 w 3"/>
                  <a:gd name="T1" fmla="*/ 0 h 29"/>
                  <a:gd name="T2" fmla="*/ 0 w 3"/>
                  <a:gd name="T3" fmla="*/ 3 h 29"/>
                  <a:gd name="T4" fmla="*/ 2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2"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6" name="Line 2319"/>
              <p:cNvSpPr>
                <a:spLocks noChangeShapeType="1"/>
              </p:cNvSpPr>
              <p:nvPr/>
            </p:nvSpPr>
            <p:spPr bwMode="auto">
              <a:xfrm>
                <a:off x="4483"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77" name="Line 2320"/>
              <p:cNvSpPr>
                <a:spLocks noChangeShapeType="1"/>
              </p:cNvSpPr>
              <p:nvPr/>
            </p:nvSpPr>
            <p:spPr bwMode="auto">
              <a:xfrm>
                <a:off x="4486"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78" name="Freeform 2321"/>
              <p:cNvSpPr>
                <a:spLocks/>
              </p:cNvSpPr>
              <p:nvPr/>
            </p:nvSpPr>
            <p:spPr bwMode="auto">
              <a:xfrm>
                <a:off x="4489" y="3113"/>
                <a:ext cx="4" cy="30"/>
              </a:xfrm>
              <a:custGeom>
                <a:avLst/>
                <a:gdLst>
                  <a:gd name="T0" fmla="*/ 0 w 4"/>
                  <a:gd name="T1" fmla="*/ 0 h 30"/>
                  <a:gd name="T2" fmla="*/ 1 w 4"/>
                  <a:gd name="T3" fmla="*/ 10 h 30"/>
                  <a:gd name="T4" fmla="*/ 1 w 4"/>
                  <a:gd name="T5" fmla="*/ 20 h 30"/>
                  <a:gd name="T6" fmla="*/ 3 w 4"/>
                  <a:gd name="T7" fmla="*/ 27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7"/>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79" name="Freeform 2322"/>
              <p:cNvSpPr>
                <a:spLocks/>
              </p:cNvSpPr>
              <p:nvPr/>
            </p:nvSpPr>
            <p:spPr bwMode="auto">
              <a:xfrm>
                <a:off x="4493" y="3113"/>
                <a:ext cx="3" cy="30"/>
              </a:xfrm>
              <a:custGeom>
                <a:avLst/>
                <a:gdLst>
                  <a:gd name="T0" fmla="*/ 0 w 3"/>
                  <a:gd name="T1" fmla="*/ 30 h 30"/>
                  <a:gd name="T2" fmla="*/ 2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80" name="Line 2323"/>
              <p:cNvSpPr>
                <a:spLocks noChangeShapeType="1"/>
              </p:cNvSpPr>
              <p:nvPr/>
            </p:nvSpPr>
            <p:spPr bwMode="auto">
              <a:xfrm flipV="1">
                <a:off x="4496"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81" name="Line 2324"/>
              <p:cNvSpPr>
                <a:spLocks noChangeShapeType="1"/>
              </p:cNvSpPr>
              <p:nvPr/>
            </p:nvSpPr>
            <p:spPr bwMode="auto">
              <a:xfrm flipV="1">
                <a:off x="4499"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82" name="Freeform 2325"/>
              <p:cNvSpPr>
                <a:spLocks/>
              </p:cNvSpPr>
              <p:nvPr/>
            </p:nvSpPr>
            <p:spPr bwMode="auto">
              <a:xfrm>
                <a:off x="4502" y="3031"/>
                <a:ext cx="3" cy="29"/>
              </a:xfrm>
              <a:custGeom>
                <a:avLst/>
                <a:gdLst>
                  <a:gd name="T0" fmla="*/ 0 w 3"/>
                  <a:gd name="T1" fmla="*/ 29 h 29"/>
                  <a:gd name="T2" fmla="*/ 0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83" name="Freeform 2326"/>
              <p:cNvSpPr>
                <a:spLocks/>
              </p:cNvSpPr>
              <p:nvPr/>
            </p:nvSpPr>
            <p:spPr bwMode="auto">
              <a:xfrm>
                <a:off x="4505" y="3031"/>
                <a:ext cx="2" cy="29"/>
              </a:xfrm>
              <a:custGeom>
                <a:avLst/>
                <a:gdLst>
                  <a:gd name="T0" fmla="*/ 0 w 2"/>
                  <a:gd name="T1" fmla="*/ 0 h 29"/>
                  <a:gd name="T2" fmla="*/ 0 w 2"/>
                  <a:gd name="T3" fmla="*/ 3 h 29"/>
                  <a:gd name="T4" fmla="*/ 1 w 2"/>
                  <a:gd name="T5" fmla="*/ 9 h 29"/>
                  <a:gd name="T6" fmla="*/ 2 w 2"/>
                  <a:gd name="T7" fmla="*/ 19 h 29"/>
                  <a:gd name="T8" fmla="*/ 2 w 2"/>
                  <a:gd name="T9" fmla="*/ 29 h 29"/>
                  <a:gd name="T10" fmla="*/ 0 60000 65536"/>
                  <a:gd name="T11" fmla="*/ 0 60000 65536"/>
                  <a:gd name="T12" fmla="*/ 0 60000 65536"/>
                  <a:gd name="T13" fmla="*/ 0 60000 65536"/>
                  <a:gd name="T14" fmla="*/ 0 60000 65536"/>
                  <a:gd name="T15" fmla="*/ 0 w 2"/>
                  <a:gd name="T16" fmla="*/ 0 h 29"/>
                  <a:gd name="T17" fmla="*/ 2 w 2"/>
                  <a:gd name="T18" fmla="*/ 29 h 29"/>
                </a:gdLst>
                <a:ahLst/>
                <a:cxnLst>
                  <a:cxn ang="T10">
                    <a:pos x="T0" y="T1"/>
                  </a:cxn>
                  <a:cxn ang="T11">
                    <a:pos x="T2" y="T3"/>
                  </a:cxn>
                  <a:cxn ang="T12">
                    <a:pos x="T4" y="T5"/>
                  </a:cxn>
                  <a:cxn ang="T13">
                    <a:pos x="T6" y="T7"/>
                  </a:cxn>
                  <a:cxn ang="T14">
                    <a:pos x="T8" y="T9"/>
                  </a:cxn>
                </a:cxnLst>
                <a:rect l="T15" t="T16" r="T17" b="T18"/>
                <a:pathLst>
                  <a:path w="2" h="29">
                    <a:moveTo>
                      <a:pt x="0" y="0"/>
                    </a:moveTo>
                    <a:lnTo>
                      <a:pt x="0" y="3"/>
                    </a:lnTo>
                    <a:lnTo>
                      <a:pt x="1" y="9"/>
                    </a:lnTo>
                    <a:lnTo>
                      <a:pt x="2" y="19"/>
                    </a:lnTo>
                    <a:lnTo>
                      <a:pt x="2"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84" name="Line 2327"/>
              <p:cNvSpPr>
                <a:spLocks noChangeShapeType="1"/>
              </p:cNvSpPr>
              <p:nvPr/>
            </p:nvSpPr>
            <p:spPr bwMode="auto">
              <a:xfrm>
                <a:off x="4507"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85" name="Line 2328"/>
              <p:cNvSpPr>
                <a:spLocks noChangeShapeType="1"/>
              </p:cNvSpPr>
              <p:nvPr/>
            </p:nvSpPr>
            <p:spPr bwMode="auto">
              <a:xfrm>
                <a:off x="4510"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86" name="Freeform 2329"/>
              <p:cNvSpPr>
                <a:spLocks/>
              </p:cNvSpPr>
              <p:nvPr/>
            </p:nvSpPr>
            <p:spPr bwMode="auto">
              <a:xfrm>
                <a:off x="4513" y="3113"/>
                <a:ext cx="4" cy="30"/>
              </a:xfrm>
              <a:custGeom>
                <a:avLst/>
                <a:gdLst>
                  <a:gd name="T0" fmla="*/ 0 w 4"/>
                  <a:gd name="T1" fmla="*/ 0 h 30"/>
                  <a:gd name="T2" fmla="*/ 2 w 4"/>
                  <a:gd name="T3" fmla="*/ 10 h 30"/>
                  <a:gd name="T4" fmla="*/ 2 w 4"/>
                  <a:gd name="T5" fmla="*/ 20 h 30"/>
                  <a:gd name="T6" fmla="*/ 3 w 4"/>
                  <a:gd name="T7" fmla="*/ 27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7"/>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87" name="Freeform 2330"/>
              <p:cNvSpPr>
                <a:spLocks/>
              </p:cNvSpPr>
              <p:nvPr/>
            </p:nvSpPr>
            <p:spPr bwMode="auto">
              <a:xfrm>
                <a:off x="4517" y="3113"/>
                <a:ext cx="3" cy="30"/>
              </a:xfrm>
              <a:custGeom>
                <a:avLst/>
                <a:gdLst>
                  <a:gd name="T0" fmla="*/ 0 w 3"/>
                  <a:gd name="T1" fmla="*/ 30 h 30"/>
                  <a:gd name="T2" fmla="*/ 2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88" name="Line 2331"/>
              <p:cNvSpPr>
                <a:spLocks noChangeShapeType="1"/>
              </p:cNvSpPr>
              <p:nvPr/>
            </p:nvSpPr>
            <p:spPr bwMode="auto">
              <a:xfrm flipV="1">
                <a:off x="4520"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89" name="Line 2332"/>
              <p:cNvSpPr>
                <a:spLocks noChangeShapeType="1"/>
              </p:cNvSpPr>
              <p:nvPr/>
            </p:nvSpPr>
            <p:spPr bwMode="auto">
              <a:xfrm flipV="1">
                <a:off x="4523"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90" name="Freeform 2333"/>
              <p:cNvSpPr>
                <a:spLocks/>
              </p:cNvSpPr>
              <p:nvPr/>
            </p:nvSpPr>
            <p:spPr bwMode="auto">
              <a:xfrm>
                <a:off x="4526" y="3031"/>
                <a:ext cx="3" cy="29"/>
              </a:xfrm>
              <a:custGeom>
                <a:avLst/>
                <a:gdLst>
                  <a:gd name="T0" fmla="*/ 0 w 3"/>
                  <a:gd name="T1" fmla="*/ 29 h 29"/>
                  <a:gd name="T2" fmla="*/ 0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91" name="Freeform 2334"/>
              <p:cNvSpPr>
                <a:spLocks/>
              </p:cNvSpPr>
              <p:nvPr/>
            </p:nvSpPr>
            <p:spPr bwMode="auto">
              <a:xfrm>
                <a:off x="4529" y="3031"/>
                <a:ext cx="3" cy="29"/>
              </a:xfrm>
              <a:custGeom>
                <a:avLst/>
                <a:gdLst>
                  <a:gd name="T0" fmla="*/ 0 w 3"/>
                  <a:gd name="T1" fmla="*/ 0 h 29"/>
                  <a:gd name="T2" fmla="*/ 0 w 3"/>
                  <a:gd name="T3" fmla="*/ 3 h 29"/>
                  <a:gd name="T4" fmla="*/ 1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1"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92" name="Line 2335"/>
              <p:cNvSpPr>
                <a:spLocks noChangeShapeType="1"/>
              </p:cNvSpPr>
              <p:nvPr/>
            </p:nvSpPr>
            <p:spPr bwMode="auto">
              <a:xfrm>
                <a:off x="4532"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93" name="Freeform 2336"/>
              <p:cNvSpPr>
                <a:spLocks/>
              </p:cNvSpPr>
              <p:nvPr/>
            </p:nvSpPr>
            <p:spPr bwMode="auto">
              <a:xfrm>
                <a:off x="4535" y="3087"/>
                <a:ext cx="4" cy="26"/>
              </a:xfrm>
              <a:custGeom>
                <a:avLst/>
                <a:gdLst>
                  <a:gd name="T0" fmla="*/ 0 w 4"/>
                  <a:gd name="T1" fmla="*/ 0 h 26"/>
                  <a:gd name="T2" fmla="*/ 1 w 4"/>
                  <a:gd name="T3" fmla="*/ 13 h 26"/>
                  <a:gd name="T4" fmla="*/ 4 w 4"/>
                  <a:gd name="T5" fmla="*/ 26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0"/>
                    </a:moveTo>
                    <a:lnTo>
                      <a:pt x="1" y="1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94" name="Line 2379"/>
              <p:cNvSpPr>
                <a:spLocks noChangeShapeType="1"/>
              </p:cNvSpPr>
              <p:nvPr/>
            </p:nvSpPr>
            <p:spPr bwMode="auto">
              <a:xfrm>
                <a:off x="4533" y="3054"/>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95" name="Line 2380"/>
              <p:cNvSpPr>
                <a:spLocks noChangeShapeType="1"/>
              </p:cNvSpPr>
              <p:nvPr/>
            </p:nvSpPr>
            <p:spPr bwMode="auto">
              <a:xfrm>
                <a:off x="4535"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296" name="Freeform 2381"/>
              <p:cNvSpPr>
                <a:spLocks/>
              </p:cNvSpPr>
              <p:nvPr/>
            </p:nvSpPr>
            <p:spPr bwMode="auto">
              <a:xfrm>
                <a:off x="4538" y="3107"/>
                <a:ext cx="3" cy="30"/>
              </a:xfrm>
              <a:custGeom>
                <a:avLst/>
                <a:gdLst>
                  <a:gd name="T0" fmla="*/ 0 w 3"/>
                  <a:gd name="T1" fmla="*/ 0 h 30"/>
                  <a:gd name="T2" fmla="*/ 0 w 3"/>
                  <a:gd name="T3" fmla="*/ 10 h 30"/>
                  <a:gd name="T4" fmla="*/ 2 w 3"/>
                  <a:gd name="T5" fmla="*/ 17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17"/>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97" name="Freeform 2382"/>
              <p:cNvSpPr>
                <a:spLocks/>
              </p:cNvSpPr>
              <p:nvPr/>
            </p:nvSpPr>
            <p:spPr bwMode="auto">
              <a:xfrm>
                <a:off x="4541" y="3114"/>
                <a:ext cx="3" cy="23"/>
              </a:xfrm>
              <a:custGeom>
                <a:avLst/>
                <a:gdLst>
                  <a:gd name="T0" fmla="*/ 0 w 3"/>
                  <a:gd name="T1" fmla="*/ 23 h 23"/>
                  <a:gd name="T2" fmla="*/ 0 w 3"/>
                  <a:gd name="T3" fmla="*/ 20 h 23"/>
                  <a:gd name="T4" fmla="*/ 2 w 3"/>
                  <a:gd name="T5" fmla="*/ 17 h 23"/>
                  <a:gd name="T6" fmla="*/ 2 w 3"/>
                  <a:gd name="T7" fmla="*/ 7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2" y="17"/>
                    </a:ln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98" name="Freeform 2383"/>
              <p:cNvSpPr>
                <a:spLocks/>
              </p:cNvSpPr>
              <p:nvPr/>
            </p:nvSpPr>
            <p:spPr bwMode="auto">
              <a:xfrm>
                <a:off x="4544" y="3084"/>
                <a:ext cx="4" cy="30"/>
              </a:xfrm>
              <a:custGeom>
                <a:avLst/>
                <a:gdLst>
                  <a:gd name="T0" fmla="*/ 0 w 4"/>
                  <a:gd name="T1" fmla="*/ 30 h 30"/>
                  <a:gd name="T2" fmla="*/ 1 w 4"/>
                  <a:gd name="T3" fmla="*/ 13 h 30"/>
                  <a:gd name="T4" fmla="*/ 4 w 4"/>
                  <a:gd name="T5" fmla="*/ 0 h 30"/>
                  <a:gd name="T6" fmla="*/ 0 60000 65536"/>
                  <a:gd name="T7" fmla="*/ 0 60000 65536"/>
                  <a:gd name="T8" fmla="*/ 0 60000 65536"/>
                  <a:gd name="T9" fmla="*/ 0 w 4"/>
                  <a:gd name="T10" fmla="*/ 0 h 30"/>
                  <a:gd name="T11" fmla="*/ 4 w 4"/>
                  <a:gd name="T12" fmla="*/ 30 h 30"/>
                </a:gdLst>
                <a:ahLst/>
                <a:cxnLst>
                  <a:cxn ang="T6">
                    <a:pos x="T0" y="T1"/>
                  </a:cxn>
                  <a:cxn ang="T7">
                    <a:pos x="T2" y="T3"/>
                  </a:cxn>
                  <a:cxn ang="T8">
                    <a:pos x="T4" y="T5"/>
                  </a:cxn>
                </a:cxnLst>
                <a:rect l="T9" t="T10" r="T11" b="T12"/>
                <a:pathLst>
                  <a:path w="4" h="30">
                    <a:moveTo>
                      <a:pt x="0" y="30"/>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299" name="Freeform 2384"/>
              <p:cNvSpPr>
                <a:spLocks/>
              </p:cNvSpPr>
              <p:nvPr/>
            </p:nvSpPr>
            <p:spPr bwMode="auto">
              <a:xfrm>
                <a:off x="4548" y="3061"/>
                <a:ext cx="3" cy="23"/>
              </a:xfrm>
              <a:custGeom>
                <a:avLst/>
                <a:gdLst>
                  <a:gd name="T0" fmla="*/ 0 w 3"/>
                  <a:gd name="T1" fmla="*/ 23 h 23"/>
                  <a:gd name="T2" fmla="*/ 2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0" name="Freeform 2385"/>
              <p:cNvSpPr>
                <a:spLocks/>
              </p:cNvSpPr>
              <p:nvPr/>
            </p:nvSpPr>
            <p:spPr bwMode="auto">
              <a:xfrm>
                <a:off x="4551" y="3025"/>
                <a:ext cx="3" cy="36"/>
              </a:xfrm>
              <a:custGeom>
                <a:avLst/>
                <a:gdLst>
                  <a:gd name="T0" fmla="*/ 0 w 3"/>
                  <a:gd name="T1" fmla="*/ 36 h 36"/>
                  <a:gd name="T2" fmla="*/ 0 w 3"/>
                  <a:gd name="T3" fmla="*/ 26 h 36"/>
                  <a:gd name="T4" fmla="*/ 2 w 3"/>
                  <a:gd name="T5" fmla="*/ 16 h 36"/>
                  <a:gd name="T6" fmla="*/ 3 w 3"/>
                  <a:gd name="T7" fmla="*/ 6 h 36"/>
                  <a:gd name="T8" fmla="*/ 3 w 3"/>
                  <a:gd name="T9" fmla="*/ 0 h 36"/>
                  <a:gd name="T10" fmla="*/ 0 60000 65536"/>
                  <a:gd name="T11" fmla="*/ 0 60000 65536"/>
                  <a:gd name="T12" fmla="*/ 0 60000 65536"/>
                  <a:gd name="T13" fmla="*/ 0 60000 65536"/>
                  <a:gd name="T14" fmla="*/ 0 60000 65536"/>
                  <a:gd name="T15" fmla="*/ 0 w 3"/>
                  <a:gd name="T16" fmla="*/ 0 h 36"/>
                  <a:gd name="T17" fmla="*/ 3 w 3"/>
                  <a:gd name="T18" fmla="*/ 36 h 36"/>
                </a:gdLst>
                <a:ahLst/>
                <a:cxnLst>
                  <a:cxn ang="T10">
                    <a:pos x="T0" y="T1"/>
                  </a:cxn>
                  <a:cxn ang="T11">
                    <a:pos x="T2" y="T3"/>
                  </a:cxn>
                  <a:cxn ang="T12">
                    <a:pos x="T4" y="T5"/>
                  </a:cxn>
                  <a:cxn ang="T13">
                    <a:pos x="T6" y="T7"/>
                  </a:cxn>
                  <a:cxn ang="T14">
                    <a:pos x="T8" y="T9"/>
                  </a:cxn>
                </a:cxnLst>
                <a:rect l="T15" t="T16" r="T17" b="T18"/>
                <a:pathLst>
                  <a:path w="3" h="36">
                    <a:moveTo>
                      <a:pt x="0" y="36"/>
                    </a:moveTo>
                    <a:lnTo>
                      <a:pt x="0" y="26"/>
                    </a:lnTo>
                    <a:lnTo>
                      <a:pt x="2" y="16"/>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1" name="Freeform 2386"/>
              <p:cNvSpPr>
                <a:spLocks/>
              </p:cNvSpPr>
              <p:nvPr/>
            </p:nvSpPr>
            <p:spPr bwMode="auto">
              <a:xfrm>
                <a:off x="4554" y="3021"/>
                <a:ext cx="3" cy="4"/>
              </a:xfrm>
              <a:custGeom>
                <a:avLst/>
                <a:gdLst>
                  <a:gd name="T0" fmla="*/ 0 w 3"/>
                  <a:gd name="T1" fmla="*/ 4 h 4"/>
                  <a:gd name="T2" fmla="*/ 1 w 3"/>
                  <a:gd name="T3" fmla="*/ 0 h 4"/>
                  <a:gd name="T4" fmla="*/ 3 w 3"/>
                  <a:gd name="T5" fmla="*/ 4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4"/>
                    </a:moveTo>
                    <a:lnTo>
                      <a:pt x="1" y="0"/>
                    </a:lnTo>
                    <a:lnTo>
                      <a:pt x="3" y="4"/>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2" name="Freeform 2387"/>
              <p:cNvSpPr>
                <a:spLocks/>
              </p:cNvSpPr>
              <p:nvPr/>
            </p:nvSpPr>
            <p:spPr bwMode="auto">
              <a:xfrm>
                <a:off x="4557" y="3025"/>
                <a:ext cx="3" cy="49"/>
              </a:xfrm>
              <a:custGeom>
                <a:avLst/>
                <a:gdLst>
                  <a:gd name="T0" fmla="*/ 0 w 3"/>
                  <a:gd name="T1" fmla="*/ 0 h 49"/>
                  <a:gd name="T2" fmla="*/ 0 w 3"/>
                  <a:gd name="T3" fmla="*/ 9 h 49"/>
                  <a:gd name="T4" fmla="*/ 1 w 3"/>
                  <a:gd name="T5" fmla="*/ 23 h 49"/>
                  <a:gd name="T6" fmla="*/ 3 w 3"/>
                  <a:gd name="T7" fmla="*/ 39 h 49"/>
                  <a:gd name="T8" fmla="*/ 3 w 3"/>
                  <a:gd name="T9" fmla="*/ 49 h 49"/>
                  <a:gd name="T10" fmla="*/ 0 60000 65536"/>
                  <a:gd name="T11" fmla="*/ 0 60000 65536"/>
                  <a:gd name="T12" fmla="*/ 0 60000 65536"/>
                  <a:gd name="T13" fmla="*/ 0 60000 65536"/>
                  <a:gd name="T14" fmla="*/ 0 60000 65536"/>
                  <a:gd name="T15" fmla="*/ 0 w 3"/>
                  <a:gd name="T16" fmla="*/ 0 h 49"/>
                  <a:gd name="T17" fmla="*/ 3 w 3"/>
                  <a:gd name="T18" fmla="*/ 49 h 49"/>
                </a:gdLst>
                <a:ahLst/>
                <a:cxnLst>
                  <a:cxn ang="T10">
                    <a:pos x="T0" y="T1"/>
                  </a:cxn>
                  <a:cxn ang="T11">
                    <a:pos x="T2" y="T3"/>
                  </a:cxn>
                  <a:cxn ang="T12">
                    <a:pos x="T4" y="T5"/>
                  </a:cxn>
                  <a:cxn ang="T13">
                    <a:pos x="T6" y="T7"/>
                  </a:cxn>
                  <a:cxn ang="T14">
                    <a:pos x="T8" y="T9"/>
                  </a:cxn>
                </a:cxnLst>
                <a:rect l="T15" t="T16" r="T17" b="T18"/>
                <a:pathLst>
                  <a:path w="3" h="49">
                    <a:moveTo>
                      <a:pt x="0" y="0"/>
                    </a:moveTo>
                    <a:lnTo>
                      <a:pt x="0" y="9"/>
                    </a:lnTo>
                    <a:lnTo>
                      <a:pt x="1" y="23"/>
                    </a:lnTo>
                    <a:lnTo>
                      <a:pt x="3" y="39"/>
                    </a:lnTo>
                    <a:lnTo>
                      <a:pt x="3" y="4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3" name="Freeform 2388"/>
              <p:cNvSpPr>
                <a:spLocks/>
              </p:cNvSpPr>
              <p:nvPr/>
            </p:nvSpPr>
            <p:spPr bwMode="auto">
              <a:xfrm>
                <a:off x="4560" y="3074"/>
                <a:ext cx="2" cy="17"/>
              </a:xfrm>
              <a:custGeom>
                <a:avLst/>
                <a:gdLst>
                  <a:gd name="T0" fmla="*/ 0 w 2"/>
                  <a:gd name="T1" fmla="*/ 0 h 17"/>
                  <a:gd name="T2" fmla="*/ 1 w 2"/>
                  <a:gd name="T3" fmla="*/ 10 h 17"/>
                  <a:gd name="T4" fmla="*/ 2 w 2"/>
                  <a:gd name="T5" fmla="*/ 17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0"/>
                    </a:moveTo>
                    <a:lnTo>
                      <a:pt x="1" y="10"/>
                    </a:lnTo>
                    <a:lnTo>
                      <a:pt x="2" y="1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4" name="Freeform 2389"/>
              <p:cNvSpPr>
                <a:spLocks/>
              </p:cNvSpPr>
              <p:nvPr/>
            </p:nvSpPr>
            <p:spPr bwMode="auto">
              <a:xfrm>
                <a:off x="4562" y="3091"/>
                <a:ext cx="3" cy="26"/>
              </a:xfrm>
              <a:custGeom>
                <a:avLst/>
                <a:gdLst>
                  <a:gd name="T0" fmla="*/ 0 w 3"/>
                  <a:gd name="T1" fmla="*/ 0 h 26"/>
                  <a:gd name="T2" fmla="*/ 0 w 3"/>
                  <a:gd name="T3" fmla="*/ 6 h 26"/>
                  <a:gd name="T4" fmla="*/ 2 w 3"/>
                  <a:gd name="T5" fmla="*/ 16 h 26"/>
                  <a:gd name="T6" fmla="*/ 2 w 3"/>
                  <a:gd name="T7" fmla="*/ 23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6"/>
                    </a:lnTo>
                    <a:lnTo>
                      <a:pt x="2" y="16"/>
                    </a:lnTo>
                    <a:lnTo>
                      <a:pt x="2" y="2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5" name="Freeform 2390"/>
              <p:cNvSpPr>
                <a:spLocks/>
              </p:cNvSpPr>
              <p:nvPr/>
            </p:nvSpPr>
            <p:spPr bwMode="auto">
              <a:xfrm>
                <a:off x="4565" y="3104"/>
                <a:ext cx="5" cy="13"/>
              </a:xfrm>
              <a:custGeom>
                <a:avLst/>
                <a:gdLst>
                  <a:gd name="T0" fmla="*/ 0 w 5"/>
                  <a:gd name="T1" fmla="*/ 13 h 13"/>
                  <a:gd name="T2" fmla="*/ 2 w 5"/>
                  <a:gd name="T3" fmla="*/ 13 h 13"/>
                  <a:gd name="T4" fmla="*/ 2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13"/>
                    </a:moveTo>
                    <a:lnTo>
                      <a:pt x="2" y="13"/>
                    </a:lnTo>
                    <a:lnTo>
                      <a:pt x="2" y="10"/>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6" name="Freeform 2391"/>
              <p:cNvSpPr>
                <a:spLocks/>
              </p:cNvSpPr>
              <p:nvPr/>
            </p:nvSpPr>
            <p:spPr bwMode="auto">
              <a:xfrm>
                <a:off x="4570" y="3084"/>
                <a:ext cx="2" cy="20"/>
              </a:xfrm>
              <a:custGeom>
                <a:avLst/>
                <a:gdLst>
                  <a:gd name="T0" fmla="*/ 0 w 2"/>
                  <a:gd name="T1" fmla="*/ 20 h 20"/>
                  <a:gd name="T2" fmla="*/ 1 w 2"/>
                  <a:gd name="T3" fmla="*/ 10 h 20"/>
                  <a:gd name="T4" fmla="*/ 2 w 2"/>
                  <a:gd name="T5" fmla="*/ 0 h 20"/>
                  <a:gd name="T6" fmla="*/ 0 60000 65536"/>
                  <a:gd name="T7" fmla="*/ 0 60000 65536"/>
                  <a:gd name="T8" fmla="*/ 0 60000 65536"/>
                  <a:gd name="T9" fmla="*/ 0 w 2"/>
                  <a:gd name="T10" fmla="*/ 0 h 20"/>
                  <a:gd name="T11" fmla="*/ 2 w 2"/>
                  <a:gd name="T12" fmla="*/ 20 h 20"/>
                </a:gdLst>
                <a:ahLst/>
                <a:cxnLst>
                  <a:cxn ang="T6">
                    <a:pos x="T0" y="T1"/>
                  </a:cxn>
                  <a:cxn ang="T7">
                    <a:pos x="T2" y="T3"/>
                  </a:cxn>
                  <a:cxn ang="T8">
                    <a:pos x="T4" y="T5"/>
                  </a:cxn>
                </a:cxnLst>
                <a:rect l="T9" t="T10" r="T11" b="T12"/>
                <a:pathLst>
                  <a:path w="2" h="20">
                    <a:moveTo>
                      <a:pt x="0" y="20"/>
                    </a:moveTo>
                    <a:lnTo>
                      <a:pt x="1"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7" name="Freeform 2392"/>
              <p:cNvSpPr>
                <a:spLocks/>
              </p:cNvSpPr>
              <p:nvPr/>
            </p:nvSpPr>
            <p:spPr bwMode="auto">
              <a:xfrm>
                <a:off x="4572" y="3051"/>
                <a:ext cx="3" cy="33"/>
              </a:xfrm>
              <a:custGeom>
                <a:avLst/>
                <a:gdLst>
                  <a:gd name="T0" fmla="*/ 0 w 3"/>
                  <a:gd name="T1" fmla="*/ 33 h 33"/>
                  <a:gd name="T2" fmla="*/ 2 w 3"/>
                  <a:gd name="T3" fmla="*/ 17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8" name="Freeform 2393"/>
              <p:cNvSpPr>
                <a:spLocks/>
              </p:cNvSpPr>
              <p:nvPr/>
            </p:nvSpPr>
            <p:spPr bwMode="auto">
              <a:xfrm>
                <a:off x="4575" y="3018"/>
                <a:ext cx="3" cy="33"/>
              </a:xfrm>
              <a:custGeom>
                <a:avLst/>
                <a:gdLst>
                  <a:gd name="T0" fmla="*/ 0 w 3"/>
                  <a:gd name="T1" fmla="*/ 33 h 33"/>
                  <a:gd name="T2" fmla="*/ 0 w 3"/>
                  <a:gd name="T3" fmla="*/ 23 h 33"/>
                  <a:gd name="T4" fmla="*/ 2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09" name="Freeform 2394"/>
              <p:cNvSpPr>
                <a:spLocks/>
              </p:cNvSpPr>
              <p:nvPr/>
            </p:nvSpPr>
            <p:spPr bwMode="auto">
              <a:xfrm>
                <a:off x="4578" y="3018"/>
                <a:ext cx="3" cy="40"/>
              </a:xfrm>
              <a:custGeom>
                <a:avLst/>
                <a:gdLst>
                  <a:gd name="T0" fmla="*/ 0 w 3"/>
                  <a:gd name="T1" fmla="*/ 0 h 40"/>
                  <a:gd name="T2" fmla="*/ 0 w 3"/>
                  <a:gd name="T3" fmla="*/ 7 h 40"/>
                  <a:gd name="T4" fmla="*/ 2 w 3"/>
                  <a:gd name="T5" fmla="*/ 16 h 40"/>
                  <a:gd name="T6" fmla="*/ 3 w 3"/>
                  <a:gd name="T7" fmla="*/ 30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7"/>
                    </a:lnTo>
                    <a:lnTo>
                      <a:pt x="2" y="16"/>
                    </a:lnTo>
                    <a:lnTo>
                      <a:pt x="3" y="30"/>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0" name="Freeform 2395"/>
              <p:cNvSpPr>
                <a:spLocks/>
              </p:cNvSpPr>
              <p:nvPr/>
            </p:nvSpPr>
            <p:spPr bwMode="auto">
              <a:xfrm>
                <a:off x="4581" y="3058"/>
                <a:ext cx="3" cy="30"/>
              </a:xfrm>
              <a:custGeom>
                <a:avLst/>
                <a:gdLst>
                  <a:gd name="T0" fmla="*/ 0 w 3"/>
                  <a:gd name="T1" fmla="*/ 0 h 30"/>
                  <a:gd name="T2" fmla="*/ 1 w 3"/>
                  <a:gd name="T3" fmla="*/ 16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1" name="Freeform 2396"/>
              <p:cNvSpPr>
                <a:spLocks/>
              </p:cNvSpPr>
              <p:nvPr/>
            </p:nvSpPr>
            <p:spPr bwMode="auto">
              <a:xfrm>
                <a:off x="4584" y="3088"/>
                <a:ext cx="3" cy="29"/>
              </a:xfrm>
              <a:custGeom>
                <a:avLst/>
                <a:gdLst>
                  <a:gd name="T0" fmla="*/ 0 w 3"/>
                  <a:gd name="T1" fmla="*/ 0 h 29"/>
                  <a:gd name="T2" fmla="*/ 1 w 3"/>
                  <a:gd name="T3" fmla="*/ 13 h 29"/>
                  <a:gd name="T4" fmla="*/ 3 w 3"/>
                  <a:gd name="T5" fmla="*/ 19 h 29"/>
                  <a:gd name="T6" fmla="*/ 3 w 3"/>
                  <a:gd name="T7" fmla="*/ 29 h 29"/>
                  <a:gd name="T8" fmla="*/ 0 60000 65536"/>
                  <a:gd name="T9" fmla="*/ 0 60000 65536"/>
                  <a:gd name="T10" fmla="*/ 0 60000 65536"/>
                  <a:gd name="T11" fmla="*/ 0 60000 65536"/>
                  <a:gd name="T12" fmla="*/ 0 w 3"/>
                  <a:gd name="T13" fmla="*/ 0 h 29"/>
                  <a:gd name="T14" fmla="*/ 3 w 3"/>
                  <a:gd name="T15" fmla="*/ 29 h 29"/>
                </a:gdLst>
                <a:ahLst/>
                <a:cxnLst>
                  <a:cxn ang="T8">
                    <a:pos x="T0" y="T1"/>
                  </a:cxn>
                  <a:cxn ang="T9">
                    <a:pos x="T2" y="T3"/>
                  </a:cxn>
                  <a:cxn ang="T10">
                    <a:pos x="T4" y="T5"/>
                  </a:cxn>
                  <a:cxn ang="T11">
                    <a:pos x="T6" y="T7"/>
                  </a:cxn>
                </a:cxnLst>
                <a:rect l="T12" t="T13" r="T14" b="T15"/>
                <a:pathLst>
                  <a:path w="3" h="29">
                    <a:moveTo>
                      <a:pt x="0" y="0"/>
                    </a:moveTo>
                    <a:lnTo>
                      <a:pt x="1" y="13"/>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2" name="Freeform 2397"/>
              <p:cNvSpPr>
                <a:spLocks/>
              </p:cNvSpPr>
              <p:nvPr/>
            </p:nvSpPr>
            <p:spPr bwMode="auto">
              <a:xfrm>
                <a:off x="4587" y="3117"/>
                <a:ext cx="3" cy="57"/>
              </a:xfrm>
              <a:custGeom>
                <a:avLst/>
                <a:gdLst>
                  <a:gd name="T0" fmla="*/ 0 w 3"/>
                  <a:gd name="T1" fmla="*/ 0 h 57"/>
                  <a:gd name="T2" fmla="*/ 0 w 3"/>
                  <a:gd name="T3" fmla="*/ 7 h 57"/>
                  <a:gd name="T4" fmla="*/ 0 w 3"/>
                  <a:gd name="T5" fmla="*/ 14 h 57"/>
                  <a:gd name="T6" fmla="*/ 1 w 3"/>
                  <a:gd name="T7" fmla="*/ 33 h 57"/>
                  <a:gd name="T8" fmla="*/ 1 w 3"/>
                  <a:gd name="T9" fmla="*/ 50 h 57"/>
                  <a:gd name="T10" fmla="*/ 3 w 3"/>
                  <a:gd name="T11" fmla="*/ 53 h 57"/>
                  <a:gd name="T12" fmla="*/ 3 w 3"/>
                  <a:gd name="T13" fmla="*/ 57 h 57"/>
                  <a:gd name="T14" fmla="*/ 0 60000 65536"/>
                  <a:gd name="T15" fmla="*/ 0 60000 65536"/>
                  <a:gd name="T16" fmla="*/ 0 60000 65536"/>
                  <a:gd name="T17" fmla="*/ 0 60000 65536"/>
                  <a:gd name="T18" fmla="*/ 0 60000 65536"/>
                  <a:gd name="T19" fmla="*/ 0 60000 65536"/>
                  <a:gd name="T20" fmla="*/ 0 60000 65536"/>
                  <a:gd name="T21" fmla="*/ 0 w 3"/>
                  <a:gd name="T22" fmla="*/ 0 h 57"/>
                  <a:gd name="T23" fmla="*/ 3 w 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7">
                    <a:moveTo>
                      <a:pt x="0" y="0"/>
                    </a:moveTo>
                    <a:lnTo>
                      <a:pt x="0" y="7"/>
                    </a:lnTo>
                    <a:lnTo>
                      <a:pt x="0" y="14"/>
                    </a:lnTo>
                    <a:lnTo>
                      <a:pt x="1" y="33"/>
                    </a:lnTo>
                    <a:lnTo>
                      <a:pt x="1" y="50"/>
                    </a:lnTo>
                    <a:lnTo>
                      <a:pt x="3" y="53"/>
                    </a:lnTo>
                    <a:lnTo>
                      <a:pt x="3" y="5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3" name="Freeform 2398"/>
              <p:cNvSpPr>
                <a:spLocks/>
              </p:cNvSpPr>
              <p:nvPr/>
            </p:nvSpPr>
            <p:spPr bwMode="auto">
              <a:xfrm>
                <a:off x="4590" y="3117"/>
                <a:ext cx="4" cy="57"/>
              </a:xfrm>
              <a:custGeom>
                <a:avLst/>
                <a:gdLst>
                  <a:gd name="T0" fmla="*/ 0 w 4"/>
                  <a:gd name="T1" fmla="*/ 57 h 57"/>
                  <a:gd name="T2" fmla="*/ 0 w 4"/>
                  <a:gd name="T3" fmla="*/ 53 h 57"/>
                  <a:gd name="T4" fmla="*/ 1 w 4"/>
                  <a:gd name="T5" fmla="*/ 50 h 57"/>
                  <a:gd name="T6" fmla="*/ 1 w 4"/>
                  <a:gd name="T7" fmla="*/ 33 h 57"/>
                  <a:gd name="T8" fmla="*/ 2 w 4"/>
                  <a:gd name="T9" fmla="*/ 14 h 57"/>
                  <a:gd name="T10" fmla="*/ 4 w 4"/>
                  <a:gd name="T11" fmla="*/ 7 h 57"/>
                  <a:gd name="T12" fmla="*/ 4 w 4"/>
                  <a:gd name="T13" fmla="*/ 0 h 57"/>
                  <a:gd name="T14" fmla="*/ 0 60000 65536"/>
                  <a:gd name="T15" fmla="*/ 0 60000 65536"/>
                  <a:gd name="T16" fmla="*/ 0 60000 65536"/>
                  <a:gd name="T17" fmla="*/ 0 60000 65536"/>
                  <a:gd name="T18" fmla="*/ 0 60000 65536"/>
                  <a:gd name="T19" fmla="*/ 0 60000 65536"/>
                  <a:gd name="T20" fmla="*/ 0 60000 65536"/>
                  <a:gd name="T21" fmla="*/ 0 w 4"/>
                  <a:gd name="T22" fmla="*/ 0 h 57"/>
                  <a:gd name="T23" fmla="*/ 4 w 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7">
                    <a:moveTo>
                      <a:pt x="0" y="57"/>
                    </a:moveTo>
                    <a:lnTo>
                      <a:pt x="0" y="53"/>
                    </a:lnTo>
                    <a:lnTo>
                      <a:pt x="1" y="50"/>
                    </a:lnTo>
                    <a:lnTo>
                      <a:pt x="1" y="33"/>
                    </a:lnTo>
                    <a:lnTo>
                      <a:pt x="2" y="14"/>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4" name="Freeform 2399"/>
              <p:cNvSpPr>
                <a:spLocks/>
              </p:cNvSpPr>
              <p:nvPr/>
            </p:nvSpPr>
            <p:spPr bwMode="auto">
              <a:xfrm>
                <a:off x="4594" y="3111"/>
                <a:ext cx="3" cy="6"/>
              </a:xfrm>
              <a:custGeom>
                <a:avLst/>
                <a:gdLst>
                  <a:gd name="T0" fmla="*/ 0 w 3"/>
                  <a:gd name="T1" fmla="*/ 6 h 6"/>
                  <a:gd name="T2" fmla="*/ 1 w 3"/>
                  <a:gd name="T3" fmla="*/ 3 h 6"/>
                  <a:gd name="T4" fmla="*/ 3 w 3"/>
                  <a:gd name="T5" fmla="*/ 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6"/>
                    </a:moveTo>
                    <a:lnTo>
                      <a:pt x="1"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5" name="Freeform 2400"/>
              <p:cNvSpPr>
                <a:spLocks/>
              </p:cNvSpPr>
              <p:nvPr/>
            </p:nvSpPr>
            <p:spPr bwMode="auto">
              <a:xfrm>
                <a:off x="4597" y="3061"/>
                <a:ext cx="3" cy="50"/>
              </a:xfrm>
              <a:custGeom>
                <a:avLst/>
                <a:gdLst>
                  <a:gd name="T0" fmla="*/ 0 w 3"/>
                  <a:gd name="T1" fmla="*/ 50 h 50"/>
                  <a:gd name="T2" fmla="*/ 0 w 3"/>
                  <a:gd name="T3" fmla="*/ 40 h 50"/>
                  <a:gd name="T4" fmla="*/ 1 w 3"/>
                  <a:gd name="T5" fmla="*/ 27 h 50"/>
                  <a:gd name="T6" fmla="*/ 3 w 3"/>
                  <a:gd name="T7" fmla="*/ 13 h 50"/>
                  <a:gd name="T8" fmla="*/ 3 w 3"/>
                  <a:gd name="T9" fmla="*/ 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50"/>
                    </a:moveTo>
                    <a:lnTo>
                      <a:pt x="0" y="40"/>
                    </a:lnTo>
                    <a:lnTo>
                      <a:pt x="1" y="27"/>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6" name="Freeform 2401"/>
              <p:cNvSpPr>
                <a:spLocks/>
              </p:cNvSpPr>
              <p:nvPr/>
            </p:nvSpPr>
            <p:spPr bwMode="auto">
              <a:xfrm>
                <a:off x="4600" y="3021"/>
                <a:ext cx="2" cy="40"/>
              </a:xfrm>
              <a:custGeom>
                <a:avLst/>
                <a:gdLst>
                  <a:gd name="T0" fmla="*/ 0 w 2"/>
                  <a:gd name="T1" fmla="*/ 40 h 40"/>
                  <a:gd name="T2" fmla="*/ 0 w 2"/>
                  <a:gd name="T3" fmla="*/ 27 h 40"/>
                  <a:gd name="T4" fmla="*/ 1 w 2"/>
                  <a:gd name="T5" fmla="*/ 17 h 40"/>
                  <a:gd name="T6" fmla="*/ 2 w 2"/>
                  <a:gd name="T7" fmla="*/ 7 h 40"/>
                  <a:gd name="T8" fmla="*/ 2 w 2"/>
                  <a:gd name="T9" fmla="*/ 0 h 40"/>
                  <a:gd name="T10" fmla="*/ 0 60000 65536"/>
                  <a:gd name="T11" fmla="*/ 0 60000 65536"/>
                  <a:gd name="T12" fmla="*/ 0 60000 65536"/>
                  <a:gd name="T13" fmla="*/ 0 60000 65536"/>
                  <a:gd name="T14" fmla="*/ 0 60000 65536"/>
                  <a:gd name="T15" fmla="*/ 0 w 2"/>
                  <a:gd name="T16" fmla="*/ 0 h 40"/>
                  <a:gd name="T17" fmla="*/ 2 w 2"/>
                  <a:gd name="T18" fmla="*/ 40 h 40"/>
                </a:gdLst>
                <a:ahLst/>
                <a:cxnLst>
                  <a:cxn ang="T10">
                    <a:pos x="T0" y="T1"/>
                  </a:cxn>
                  <a:cxn ang="T11">
                    <a:pos x="T2" y="T3"/>
                  </a:cxn>
                  <a:cxn ang="T12">
                    <a:pos x="T4" y="T5"/>
                  </a:cxn>
                  <a:cxn ang="T13">
                    <a:pos x="T6" y="T7"/>
                  </a:cxn>
                  <a:cxn ang="T14">
                    <a:pos x="T8" y="T9"/>
                  </a:cxn>
                </a:cxnLst>
                <a:rect l="T15" t="T16" r="T17" b="T18"/>
                <a:pathLst>
                  <a:path w="2" h="40">
                    <a:moveTo>
                      <a:pt x="0" y="40"/>
                    </a:moveTo>
                    <a:lnTo>
                      <a:pt x="0" y="27"/>
                    </a:lnTo>
                    <a:lnTo>
                      <a:pt x="1" y="17"/>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7" name="Freeform 2402"/>
              <p:cNvSpPr>
                <a:spLocks/>
              </p:cNvSpPr>
              <p:nvPr/>
            </p:nvSpPr>
            <p:spPr bwMode="auto">
              <a:xfrm>
                <a:off x="4602" y="3021"/>
                <a:ext cx="3" cy="27"/>
              </a:xfrm>
              <a:custGeom>
                <a:avLst/>
                <a:gdLst>
                  <a:gd name="T0" fmla="*/ 0 w 3"/>
                  <a:gd name="T1" fmla="*/ 0 h 27"/>
                  <a:gd name="T2" fmla="*/ 0 w 3"/>
                  <a:gd name="T3" fmla="*/ 4 h 27"/>
                  <a:gd name="T4" fmla="*/ 2 w 3"/>
                  <a:gd name="T5" fmla="*/ 10 h 27"/>
                  <a:gd name="T6" fmla="*/ 3 w 3"/>
                  <a:gd name="T7" fmla="*/ 20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4"/>
                    </a:lnTo>
                    <a:lnTo>
                      <a:pt x="2" y="10"/>
                    </a:lnTo>
                    <a:lnTo>
                      <a:pt x="3" y="20"/>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18" name="Line 2403"/>
              <p:cNvSpPr>
                <a:spLocks noChangeShapeType="1"/>
              </p:cNvSpPr>
              <p:nvPr/>
            </p:nvSpPr>
            <p:spPr bwMode="auto">
              <a:xfrm>
                <a:off x="4605" y="3048"/>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19" name="Line 2404"/>
              <p:cNvSpPr>
                <a:spLocks noChangeShapeType="1"/>
              </p:cNvSpPr>
              <p:nvPr/>
            </p:nvSpPr>
            <p:spPr bwMode="auto">
              <a:xfrm>
                <a:off x="4608" y="3074"/>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20" name="Freeform 2405"/>
              <p:cNvSpPr>
                <a:spLocks/>
              </p:cNvSpPr>
              <p:nvPr/>
            </p:nvSpPr>
            <p:spPr bwMode="auto">
              <a:xfrm>
                <a:off x="4611" y="3104"/>
                <a:ext cx="4" cy="33"/>
              </a:xfrm>
              <a:custGeom>
                <a:avLst/>
                <a:gdLst>
                  <a:gd name="T0" fmla="*/ 0 w 4"/>
                  <a:gd name="T1" fmla="*/ 0 h 33"/>
                  <a:gd name="T2" fmla="*/ 1 w 4"/>
                  <a:gd name="T3" fmla="*/ 10 h 33"/>
                  <a:gd name="T4" fmla="*/ 1 w 4"/>
                  <a:gd name="T5" fmla="*/ 20 h 33"/>
                  <a:gd name="T6" fmla="*/ 3 w 4"/>
                  <a:gd name="T7" fmla="*/ 30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3" y="30"/>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21" name="Freeform 2406"/>
              <p:cNvSpPr>
                <a:spLocks/>
              </p:cNvSpPr>
              <p:nvPr/>
            </p:nvSpPr>
            <p:spPr bwMode="auto">
              <a:xfrm>
                <a:off x="4615" y="3107"/>
                <a:ext cx="3" cy="30"/>
              </a:xfrm>
              <a:custGeom>
                <a:avLst/>
                <a:gdLst>
                  <a:gd name="T0" fmla="*/ 0 w 3"/>
                  <a:gd name="T1" fmla="*/ 30 h 30"/>
                  <a:gd name="T2" fmla="*/ 2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22" name="Line 2407"/>
              <p:cNvSpPr>
                <a:spLocks noChangeShapeType="1"/>
              </p:cNvSpPr>
              <p:nvPr/>
            </p:nvSpPr>
            <p:spPr bwMode="auto">
              <a:xfrm flipV="1">
                <a:off x="4618"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23" name="Line 2408"/>
              <p:cNvSpPr>
                <a:spLocks noChangeShapeType="1"/>
              </p:cNvSpPr>
              <p:nvPr/>
            </p:nvSpPr>
            <p:spPr bwMode="auto">
              <a:xfrm flipV="1">
                <a:off x="4621"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24" name="Freeform 2409"/>
              <p:cNvSpPr>
                <a:spLocks/>
              </p:cNvSpPr>
              <p:nvPr/>
            </p:nvSpPr>
            <p:spPr bwMode="auto">
              <a:xfrm>
                <a:off x="4624" y="3025"/>
                <a:ext cx="3" cy="29"/>
              </a:xfrm>
              <a:custGeom>
                <a:avLst/>
                <a:gdLst>
                  <a:gd name="T0" fmla="*/ 0 w 3"/>
                  <a:gd name="T1" fmla="*/ 29 h 29"/>
                  <a:gd name="T2" fmla="*/ 0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25" name="Freeform 2410"/>
              <p:cNvSpPr>
                <a:spLocks/>
              </p:cNvSpPr>
              <p:nvPr/>
            </p:nvSpPr>
            <p:spPr bwMode="auto">
              <a:xfrm>
                <a:off x="4627" y="3025"/>
                <a:ext cx="3" cy="29"/>
              </a:xfrm>
              <a:custGeom>
                <a:avLst/>
                <a:gdLst>
                  <a:gd name="T0" fmla="*/ 0 w 3"/>
                  <a:gd name="T1" fmla="*/ 0 h 29"/>
                  <a:gd name="T2" fmla="*/ 0 w 3"/>
                  <a:gd name="T3" fmla="*/ 3 h 29"/>
                  <a:gd name="T4" fmla="*/ 1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1"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26" name="Line 2411"/>
              <p:cNvSpPr>
                <a:spLocks noChangeShapeType="1"/>
              </p:cNvSpPr>
              <p:nvPr/>
            </p:nvSpPr>
            <p:spPr bwMode="auto">
              <a:xfrm>
                <a:off x="4630" y="3054"/>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27" name="Freeform 2412"/>
              <p:cNvSpPr>
                <a:spLocks/>
              </p:cNvSpPr>
              <p:nvPr/>
            </p:nvSpPr>
            <p:spPr bwMode="auto">
              <a:xfrm>
                <a:off x="4632" y="3081"/>
                <a:ext cx="5" cy="26"/>
              </a:xfrm>
              <a:custGeom>
                <a:avLst/>
                <a:gdLst>
                  <a:gd name="T0" fmla="*/ 0 w 5"/>
                  <a:gd name="T1" fmla="*/ 0 h 26"/>
                  <a:gd name="T2" fmla="*/ 2 w 5"/>
                  <a:gd name="T3" fmla="*/ 13 h 26"/>
                  <a:gd name="T4" fmla="*/ 5 w 5"/>
                  <a:gd name="T5" fmla="*/ 26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0"/>
                    </a:moveTo>
                    <a:lnTo>
                      <a:pt x="2" y="13"/>
                    </a:lnTo>
                    <a:lnTo>
                      <a:pt x="5"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28" name="Freeform 2413"/>
              <p:cNvSpPr>
                <a:spLocks/>
              </p:cNvSpPr>
              <p:nvPr/>
            </p:nvSpPr>
            <p:spPr bwMode="auto">
              <a:xfrm>
                <a:off x="4637" y="3107"/>
                <a:ext cx="3" cy="37"/>
              </a:xfrm>
              <a:custGeom>
                <a:avLst/>
                <a:gdLst>
                  <a:gd name="T0" fmla="*/ 0 w 3"/>
                  <a:gd name="T1" fmla="*/ 0 h 37"/>
                  <a:gd name="T2" fmla="*/ 1 w 3"/>
                  <a:gd name="T3" fmla="*/ 10 h 37"/>
                  <a:gd name="T4" fmla="*/ 1 w 3"/>
                  <a:gd name="T5" fmla="*/ 20 h 37"/>
                  <a:gd name="T6" fmla="*/ 3 w 3"/>
                  <a:gd name="T7" fmla="*/ 30 h 37"/>
                  <a:gd name="T8" fmla="*/ 3 w 3"/>
                  <a:gd name="T9" fmla="*/ 37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0"/>
                    </a:moveTo>
                    <a:lnTo>
                      <a:pt x="1" y="10"/>
                    </a:lnTo>
                    <a:lnTo>
                      <a:pt x="1" y="20"/>
                    </a:lnTo>
                    <a:lnTo>
                      <a:pt x="3" y="30"/>
                    </a:lnTo>
                    <a:lnTo>
                      <a:pt x="3" y="3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29" name="Freeform 2414"/>
              <p:cNvSpPr>
                <a:spLocks/>
              </p:cNvSpPr>
              <p:nvPr/>
            </p:nvSpPr>
            <p:spPr bwMode="auto">
              <a:xfrm>
                <a:off x="4640" y="3121"/>
                <a:ext cx="2" cy="23"/>
              </a:xfrm>
              <a:custGeom>
                <a:avLst/>
                <a:gdLst>
                  <a:gd name="T0" fmla="*/ 0 w 2"/>
                  <a:gd name="T1" fmla="*/ 23 h 23"/>
                  <a:gd name="T2" fmla="*/ 0 w 2"/>
                  <a:gd name="T3" fmla="*/ 20 h 23"/>
                  <a:gd name="T4" fmla="*/ 1 w 2"/>
                  <a:gd name="T5" fmla="*/ 13 h 23"/>
                  <a:gd name="T6" fmla="*/ 2 w 2"/>
                  <a:gd name="T7" fmla="*/ 6 h 23"/>
                  <a:gd name="T8" fmla="*/ 2 w 2"/>
                  <a:gd name="T9" fmla="*/ 0 h 23"/>
                  <a:gd name="T10" fmla="*/ 0 60000 65536"/>
                  <a:gd name="T11" fmla="*/ 0 60000 65536"/>
                  <a:gd name="T12" fmla="*/ 0 60000 65536"/>
                  <a:gd name="T13" fmla="*/ 0 60000 65536"/>
                  <a:gd name="T14" fmla="*/ 0 60000 65536"/>
                  <a:gd name="T15" fmla="*/ 0 w 2"/>
                  <a:gd name="T16" fmla="*/ 0 h 23"/>
                  <a:gd name="T17" fmla="*/ 2 w 2"/>
                  <a:gd name="T18" fmla="*/ 23 h 23"/>
                </a:gdLst>
                <a:ahLst/>
                <a:cxnLst>
                  <a:cxn ang="T10">
                    <a:pos x="T0" y="T1"/>
                  </a:cxn>
                  <a:cxn ang="T11">
                    <a:pos x="T2" y="T3"/>
                  </a:cxn>
                  <a:cxn ang="T12">
                    <a:pos x="T4" y="T5"/>
                  </a:cxn>
                  <a:cxn ang="T13">
                    <a:pos x="T6" y="T7"/>
                  </a:cxn>
                  <a:cxn ang="T14">
                    <a:pos x="T8" y="T9"/>
                  </a:cxn>
                </a:cxnLst>
                <a:rect l="T15" t="T16" r="T17" b="T18"/>
                <a:pathLst>
                  <a:path w="2" h="23">
                    <a:moveTo>
                      <a:pt x="0" y="23"/>
                    </a:moveTo>
                    <a:lnTo>
                      <a:pt x="0" y="20"/>
                    </a:lnTo>
                    <a:lnTo>
                      <a:pt x="1" y="13"/>
                    </a:lnTo>
                    <a:lnTo>
                      <a:pt x="2" y="6"/>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0" name="Freeform 2415"/>
              <p:cNvSpPr>
                <a:spLocks/>
              </p:cNvSpPr>
              <p:nvPr/>
            </p:nvSpPr>
            <p:spPr bwMode="auto">
              <a:xfrm>
                <a:off x="4642" y="3111"/>
                <a:ext cx="3" cy="10"/>
              </a:xfrm>
              <a:custGeom>
                <a:avLst/>
                <a:gdLst>
                  <a:gd name="T0" fmla="*/ 0 w 3"/>
                  <a:gd name="T1" fmla="*/ 10 h 10"/>
                  <a:gd name="T2" fmla="*/ 2 w 3"/>
                  <a:gd name="T3" fmla="*/ 6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2"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1" name="Freeform 2416"/>
              <p:cNvSpPr>
                <a:spLocks/>
              </p:cNvSpPr>
              <p:nvPr/>
            </p:nvSpPr>
            <p:spPr bwMode="auto">
              <a:xfrm>
                <a:off x="4645" y="3074"/>
                <a:ext cx="3" cy="37"/>
              </a:xfrm>
              <a:custGeom>
                <a:avLst/>
                <a:gdLst>
                  <a:gd name="T0" fmla="*/ 0 w 3"/>
                  <a:gd name="T1" fmla="*/ 37 h 37"/>
                  <a:gd name="T2" fmla="*/ 2 w 3"/>
                  <a:gd name="T3" fmla="*/ 23 h 37"/>
                  <a:gd name="T4" fmla="*/ 3 w 3"/>
                  <a:gd name="T5" fmla="*/ 0 h 37"/>
                  <a:gd name="T6" fmla="*/ 0 60000 65536"/>
                  <a:gd name="T7" fmla="*/ 0 60000 65536"/>
                  <a:gd name="T8" fmla="*/ 0 60000 65536"/>
                  <a:gd name="T9" fmla="*/ 0 w 3"/>
                  <a:gd name="T10" fmla="*/ 0 h 37"/>
                  <a:gd name="T11" fmla="*/ 3 w 3"/>
                  <a:gd name="T12" fmla="*/ 37 h 37"/>
                </a:gdLst>
                <a:ahLst/>
                <a:cxnLst>
                  <a:cxn ang="T6">
                    <a:pos x="T0" y="T1"/>
                  </a:cxn>
                  <a:cxn ang="T7">
                    <a:pos x="T2" y="T3"/>
                  </a:cxn>
                  <a:cxn ang="T8">
                    <a:pos x="T4" y="T5"/>
                  </a:cxn>
                </a:cxnLst>
                <a:rect l="T9" t="T10" r="T11" b="T12"/>
                <a:pathLst>
                  <a:path w="3" h="37">
                    <a:moveTo>
                      <a:pt x="0" y="37"/>
                    </a:moveTo>
                    <a:lnTo>
                      <a:pt x="2"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2" name="Freeform 2417"/>
              <p:cNvSpPr>
                <a:spLocks/>
              </p:cNvSpPr>
              <p:nvPr/>
            </p:nvSpPr>
            <p:spPr bwMode="auto">
              <a:xfrm>
                <a:off x="4648" y="3011"/>
                <a:ext cx="3" cy="63"/>
              </a:xfrm>
              <a:custGeom>
                <a:avLst/>
                <a:gdLst>
                  <a:gd name="T0" fmla="*/ 0 w 3"/>
                  <a:gd name="T1" fmla="*/ 63 h 63"/>
                  <a:gd name="T2" fmla="*/ 0 w 3"/>
                  <a:gd name="T3" fmla="*/ 57 h 63"/>
                  <a:gd name="T4" fmla="*/ 0 w 3"/>
                  <a:gd name="T5" fmla="*/ 47 h 63"/>
                  <a:gd name="T6" fmla="*/ 2 w 3"/>
                  <a:gd name="T7" fmla="*/ 27 h 63"/>
                  <a:gd name="T8" fmla="*/ 2 w 3"/>
                  <a:gd name="T9" fmla="*/ 17 h 63"/>
                  <a:gd name="T10" fmla="*/ 3 w 3"/>
                  <a:gd name="T11" fmla="*/ 7 h 63"/>
                  <a:gd name="T12" fmla="*/ 3 w 3"/>
                  <a:gd name="T13" fmla="*/ 4 h 63"/>
                  <a:gd name="T14" fmla="*/ 3 w 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3"/>
                  <a:gd name="T26" fmla="*/ 3 w 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3">
                    <a:moveTo>
                      <a:pt x="0" y="63"/>
                    </a:moveTo>
                    <a:lnTo>
                      <a:pt x="0" y="57"/>
                    </a:lnTo>
                    <a:lnTo>
                      <a:pt x="0" y="47"/>
                    </a:lnTo>
                    <a:lnTo>
                      <a:pt x="2" y="27"/>
                    </a:lnTo>
                    <a:lnTo>
                      <a:pt x="2" y="17"/>
                    </a:lnTo>
                    <a:lnTo>
                      <a:pt x="3" y="7"/>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3" name="Freeform 2418"/>
              <p:cNvSpPr>
                <a:spLocks/>
              </p:cNvSpPr>
              <p:nvPr/>
            </p:nvSpPr>
            <p:spPr bwMode="auto">
              <a:xfrm>
                <a:off x="4651" y="3011"/>
                <a:ext cx="3" cy="63"/>
              </a:xfrm>
              <a:custGeom>
                <a:avLst/>
                <a:gdLst>
                  <a:gd name="T0" fmla="*/ 0 w 3"/>
                  <a:gd name="T1" fmla="*/ 0 h 63"/>
                  <a:gd name="T2" fmla="*/ 0 w 3"/>
                  <a:gd name="T3" fmla="*/ 4 h 63"/>
                  <a:gd name="T4" fmla="*/ 0 w 3"/>
                  <a:gd name="T5" fmla="*/ 7 h 63"/>
                  <a:gd name="T6" fmla="*/ 1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4"/>
                    </a:lnTo>
                    <a:lnTo>
                      <a:pt x="0" y="7"/>
                    </a:lnTo>
                    <a:lnTo>
                      <a:pt x="1"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4" name="Freeform 2419"/>
              <p:cNvSpPr>
                <a:spLocks/>
              </p:cNvSpPr>
              <p:nvPr/>
            </p:nvSpPr>
            <p:spPr bwMode="auto">
              <a:xfrm>
                <a:off x="4654" y="3074"/>
                <a:ext cx="3" cy="70"/>
              </a:xfrm>
              <a:custGeom>
                <a:avLst/>
                <a:gdLst>
                  <a:gd name="T0" fmla="*/ 0 w 3"/>
                  <a:gd name="T1" fmla="*/ 0 h 70"/>
                  <a:gd name="T2" fmla="*/ 0 w 3"/>
                  <a:gd name="T3" fmla="*/ 10 h 70"/>
                  <a:gd name="T4" fmla="*/ 0 w 3"/>
                  <a:gd name="T5" fmla="*/ 20 h 70"/>
                  <a:gd name="T6" fmla="*/ 1 w 3"/>
                  <a:gd name="T7" fmla="*/ 47 h 70"/>
                  <a:gd name="T8" fmla="*/ 1 w 3"/>
                  <a:gd name="T9" fmla="*/ 57 h 70"/>
                  <a:gd name="T10" fmla="*/ 1 w 3"/>
                  <a:gd name="T11" fmla="*/ 67 h 70"/>
                  <a:gd name="T12" fmla="*/ 3 w 3"/>
                  <a:gd name="T13" fmla="*/ 70 h 70"/>
                  <a:gd name="T14" fmla="*/ 3 w 3"/>
                  <a:gd name="T15" fmla="*/ 70 h 7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0"/>
                  <a:gd name="T26" fmla="*/ 3 w 3"/>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0">
                    <a:moveTo>
                      <a:pt x="0" y="0"/>
                    </a:moveTo>
                    <a:lnTo>
                      <a:pt x="0" y="10"/>
                    </a:lnTo>
                    <a:lnTo>
                      <a:pt x="0" y="20"/>
                    </a:lnTo>
                    <a:lnTo>
                      <a:pt x="1" y="47"/>
                    </a:lnTo>
                    <a:lnTo>
                      <a:pt x="1" y="57"/>
                    </a:lnTo>
                    <a:lnTo>
                      <a:pt x="1" y="67"/>
                    </a:lnTo>
                    <a:lnTo>
                      <a:pt x="3" y="7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5" name="Freeform 2420"/>
              <p:cNvSpPr>
                <a:spLocks/>
              </p:cNvSpPr>
              <p:nvPr/>
            </p:nvSpPr>
            <p:spPr bwMode="auto">
              <a:xfrm>
                <a:off x="4657" y="3025"/>
                <a:ext cx="4" cy="119"/>
              </a:xfrm>
              <a:custGeom>
                <a:avLst/>
                <a:gdLst>
                  <a:gd name="T0" fmla="*/ 0 w 4"/>
                  <a:gd name="T1" fmla="*/ 119 h 119"/>
                  <a:gd name="T2" fmla="*/ 0 w 4"/>
                  <a:gd name="T3" fmla="*/ 112 h 119"/>
                  <a:gd name="T4" fmla="*/ 1 w 4"/>
                  <a:gd name="T5" fmla="*/ 96 h 119"/>
                  <a:gd name="T6" fmla="*/ 1 w 4"/>
                  <a:gd name="T7" fmla="*/ 79 h 119"/>
                  <a:gd name="T8" fmla="*/ 1 w 4"/>
                  <a:gd name="T9" fmla="*/ 56 h 119"/>
                  <a:gd name="T10" fmla="*/ 2 w 4"/>
                  <a:gd name="T11" fmla="*/ 36 h 119"/>
                  <a:gd name="T12" fmla="*/ 2 w 4"/>
                  <a:gd name="T13" fmla="*/ 16 h 119"/>
                  <a:gd name="T14" fmla="*/ 4 w 4"/>
                  <a:gd name="T15" fmla="*/ 6 h 119"/>
                  <a:gd name="T16" fmla="*/ 4 w 4"/>
                  <a:gd name="T17" fmla="*/ 0 h 119"/>
                  <a:gd name="T18" fmla="*/ 4 w 4"/>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19"/>
                  <a:gd name="T32" fmla="*/ 4 w 4"/>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19">
                    <a:moveTo>
                      <a:pt x="0" y="119"/>
                    </a:moveTo>
                    <a:lnTo>
                      <a:pt x="0" y="112"/>
                    </a:lnTo>
                    <a:lnTo>
                      <a:pt x="1" y="96"/>
                    </a:lnTo>
                    <a:lnTo>
                      <a:pt x="1" y="79"/>
                    </a:lnTo>
                    <a:lnTo>
                      <a:pt x="1" y="56"/>
                    </a:lnTo>
                    <a:lnTo>
                      <a:pt x="2" y="36"/>
                    </a:lnTo>
                    <a:lnTo>
                      <a:pt x="2" y="16"/>
                    </a:lnTo>
                    <a:lnTo>
                      <a:pt x="4" y="6"/>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6" name="Freeform 2421"/>
              <p:cNvSpPr>
                <a:spLocks/>
              </p:cNvSpPr>
              <p:nvPr/>
            </p:nvSpPr>
            <p:spPr bwMode="auto">
              <a:xfrm>
                <a:off x="4661" y="3025"/>
                <a:ext cx="3" cy="112"/>
              </a:xfrm>
              <a:custGeom>
                <a:avLst/>
                <a:gdLst>
                  <a:gd name="T0" fmla="*/ 0 w 3"/>
                  <a:gd name="T1" fmla="*/ 0 h 112"/>
                  <a:gd name="T2" fmla="*/ 0 w 3"/>
                  <a:gd name="T3" fmla="*/ 3 h 112"/>
                  <a:gd name="T4" fmla="*/ 1 w 3"/>
                  <a:gd name="T5" fmla="*/ 16 h 112"/>
                  <a:gd name="T6" fmla="*/ 1 w 3"/>
                  <a:gd name="T7" fmla="*/ 33 h 112"/>
                  <a:gd name="T8" fmla="*/ 1 w 3"/>
                  <a:gd name="T9" fmla="*/ 49 h 112"/>
                  <a:gd name="T10" fmla="*/ 1 w 3"/>
                  <a:gd name="T11" fmla="*/ 69 h 112"/>
                  <a:gd name="T12" fmla="*/ 3 w 3"/>
                  <a:gd name="T13" fmla="*/ 89 h 112"/>
                  <a:gd name="T14" fmla="*/ 3 w 3"/>
                  <a:gd name="T15" fmla="*/ 102 h 112"/>
                  <a:gd name="T16" fmla="*/ 3 w 3"/>
                  <a:gd name="T17" fmla="*/ 112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2"/>
                  <a:gd name="T29" fmla="*/ 3 w 3"/>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2">
                    <a:moveTo>
                      <a:pt x="0" y="0"/>
                    </a:moveTo>
                    <a:lnTo>
                      <a:pt x="0" y="3"/>
                    </a:lnTo>
                    <a:lnTo>
                      <a:pt x="1" y="16"/>
                    </a:lnTo>
                    <a:lnTo>
                      <a:pt x="1" y="33"/>
                    </a:lnTo>
                    <a:lnTo>
                      <a:pt x="1" y="49"/>
                    </a:lnTo>
                    <a:lnTo>
                      <a:pt x="1" y="69"/>
                    </a:lnTo>
                    <a:lnTo>
                      <a:pt x="3" y="89"/>
                    </a:lnTo>
                    <a:lnTo>
                      <a:pt x="3" y="102"/>
                    </a:lnTo>
                    <a:lnTo>
                      <a:pt x="3" y="112"/>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7" name="Freeform 2422"/>
              <p:cNvSpPr>
                <a:spLocks/>
              </p:cNvSpPr>
              <p:nvPr/>
            </p:nvSpPr>
            <p:spPr bwMode="auto">
              <a:xfrm>
                <a:off x="4664" y="3107"/>
                <a:ext cx="3" cy="34"/>
              </a:xfrm>
              <a:custGeom>
                <a:avLst/>
                <a:gdLst>
                  <a:gd name="T0" fmla="*/ 0 w 3"/>
                  <a:gd name="T1" fmla="*/ 30 h 34"/>
                  <a:gd name="T2" fmla="*/ 0 w 3"/>
                  <a:gd name="T3" fmla="*/ 34 h 34"/>
                  <a:gd name="T4" fmla="*/ 0 w 3"/>
                  <a:gd name="T5" fmla="*/ 34 h 34"/>
                  <a:gd name="T6" fmla="*/ 1 w 3"/>
                  <a:gd name="T7" fmla="*/ 30 h 34"/>
                  <a:gd name="T8" fmla="*/ 1 w 3"/>
                  <a:gd name="T9" fmla="*/ 24 h 34"/>
                  <a:gd name="T10" fmla="*/ 3 w 3"/>
                  <a:gd name="T11" fmla="*/ 10 h 34"/>
                  <a:gd name="T12" fmla="*/ 3 w 3"/>
                  <a:gd name="T13" fmla="*/ 0 h 34"/>
                  <a:gd name="T14" fmla="*/ 0 60000 65536"/>
                  <a:gd name="T15" fmla="*/ 0 60000 65536"/>
                  <a:gd name="T16" fmla="*/ 0 60000 65536"/>
                  <a:gd name="T17" fmla="*/ 0 60000 65536"/>
                  <a:gd name="T18" fmla="*/ 0 60000 65536"/>
                  <a:gd name="T19" fmla="*/ 0 60000 65536"/>
                  <a:gd name="T20" fmla="*/ 0 60000 65536"/>
                  <a:gd name="T21" fmla="*/ 0 w 3"/>
                  <a:gd name="T22" fmla="*/ 0 h 34"/>
                  <a:gd name="T23" fmla="*/ 3 w 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4">
                    <a:moveTo>
                      <a:pt x="0" y="30"/>
                    </a:moveTo>
                    <a:lnTo>
                      <a:pt x="0" y="34"/>
                    </a:lnTo>
                    <a:lnTo>
                      <a:pt x="1" y="30"/>
                    </a:lnTo>
                    <a:lnTo>
                      <a:pt x="1" y="24"/>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38" name="Line 2423"/>
              <p:cNvSpPr>
                <a:spLocks noChangeShapeType="1"/>
              </p:cNvSpPr>
              <p:nvPr/>
            </p:nvSpPr>
            <p:spPr bwMode="auto">
              <a:xfrm flipV="1">
                <a:off x="4667" y="3081"/>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39" name="Line 2424"/>
              <p:cNvSpPr>
                <a:spLocks noChangeShapeType="1"/>
              </p:cNvSpPr>
              <p:nvPr/>
            </p:nvSpPr>
            <p:spPr bwMode="auto">
              <a:xfrm flipV="1">
                <a:off x="4669"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40" name="Freeform 2425"/>
              <p:cNvSpPr>
                <a:spLocks/>
              </p:cNvSpPr>
              <p:nvPr/>
            </p:nvSpPr>
            <p:spPr bwMode="auto">
              <a:xfrm>
                <a:off x="4672" y="3025"/>
                <a:ext cx="3" cy="29"/>
              </a:xfrm>
              <a:custGeom>
                <a:avLst/>
                <a:gdLst>
                  <a:gd name="T0" fmla="*/ 0 w 3"/>
                  <a:gd name="T1" fmla="*/ 29 h 29"/>
                  <a:gd name="T2" fmla="*/ 0 w 3"/>
                  <a:gd name="T3" fmla="*/ 19 h 29"/>
                  <a:gd name="T4" fmla="*/ 2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2"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41" name="Freeform 2426"/>
              <p:cNvSpPr>
                <a:spLocks/>
              </p:cNvSpPr>
              <p:nvPr/>
            </p:nvSpPr>
            <p:spPr bwMode="auto">
              <a:xfrm>
                <a:off x="4675" y="3025"/>
                <a:ext cx="3" cy="29"/>
              </a:xfrm>
              <a:custGeom>
                <a:avLst/>
                <a:gdLst>
                  <a:gd name="T0" fmla="*/ 0 w 3"/>
                  <a:gd name="T1" fmla="*/ 0 h 29"/>
                  <a:gd name="T2" fmla="*/ 0 w 3"/>
                  <a:gd name="T3" fmla="*/ 3 h 29"/>
                  <a:gd name="T4" fmla="*/ 2 w 3"/>
                  <a:gd name="T5" fmla="*/ 9 h 29"/>
                  <a:gd name="T6" fmla="*/ 2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2" y="9"/>
                    </a:lnTo>
                    <a:lnTo>
                      <a:pt x="2"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42" name="Freeform 2427"/>
              <p:cNvSpPr>
                <a:spLocks/>
              </p:cNvSpPr>
              <p:nvPr/>
            </p:nvSpPr>
            <p:spPr bwMode="auto">
              <a:xfrm>
                <a:off x="4678" y="3054"/>
                <a:ext cx="4" cy="27"/>
              </a:xfrm>
              <a:custGeom>
                <a:avLst/>
                <a:gdLst>
                  <a:gd name="T0" fmla="*/ 0 w 4"/>
                  <a:gd name="T1" fmla="*/ 0 h 27"/>
                  <a:gd name="T2" fmla="*/ 1 w 4"/>
                  <a:gd name="T3" fmla="*/ 14 h 27"/>
                  <a:gd name="T4" fmla="*/ 4 w 4"/>
                  <a:gd name="T5" fmla="*/ 27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0"/>
                    </a:moveTo>
                    <a:lnTo>
                      <a:pt x="1" y="14"/>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43" name="Line 2428"/>
              <p:cNvSpPr>
                <a:spLocks noChangeShapeType="1"/>
              </p:cNvSpPr>
              <p:nvPr/>
            </p:nvSpPr>
            <p:spPr bwMode="auto">
              <a:xfrm>
                <a:off x="4682"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44" name="Freeform 2429"/>
              <p:cNvSpPr>
                <a:spLocks/>
              </p:cNvSpPr>
              <p:nvPr/>
            </p:nvSpPr>
            <p:spPr bwMode="auto">
              <a:xfrm>
                <a:off x="4685" y="3107"/>
                <a:ext cx="3" cy="30"/>
              </a:xfrm>
              <a:custGeom>
                <a:avLst/>
                <a:gdLst>
                  <a:gd name="T0" fmla="*/ 0 w 3"/>
                  <a:gd name="T1" fmla="*/ 0 h 30"/>
                  <a:gd name="T2" fmla="*/ 0 w 3"/>
                  <a:gd name="T3" fmla="*/ 10 h 30"/>
                  <a:gd name="T4" fmla="*/ 2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45" name="Freeform 2430"/>
              <p:cNvSpPr>
                <a:spLocks/>
              </p:cNvSpPr>
              <p:nvPr/>
            </p:nvSpPr>
            <p:spPr bwMode="auto">
              <a:xfrm>
                <a:off x="4688" y="3107"/>
                <a:ext cx="3" cy="30"/>
              </a:xfrm>
              <a:custGeom>
                <a:avLst/>
                <a:gdLst>
                  <a:gd name="T0" fmla="*/ 0 w 3"/>
                  <a:gd name="T1" fmla="*/ 30 h 30"/>
                  <a:gd name="T2" fmla="*/ 0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46" name="Line 2431"/>
              <p:cNvSpPr>
                <a:spLocks noChangeShapeType="1"/>
              </p:cNvSpPr>
              <p:nvPr/>
            </p:nvSpPr>
            <p:spPr bwMode="auto">
              <a:xfrm flipV="1">
                <a:off x="4691"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47" name="Line 2432"/>
              <p:cNvSpPr>
                <a:spLocks noChangeShapeType="1"/>
              </p:cNvSpPr>
              <p:nvPr/>
            </p:nvSpPr>
            <p:spPr bwMode="auto">
              <a:xfrm flipV="1">
                <a:off x="4694"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48" name="Freeform 2433"/>
              <p:cNvSpPr>
                <a:spLocks/>
              </p:cNvSpPr>
              <p:nvPr/>
            </p:nvSpPr>
            <p:spPr bwMode="auto">
              <a:xfrm>
                <a:off x="4697" y="3025"/>
                <a:ext cx="2" cy="29"/>
              </a:xfrm>
              <a:custGeom>
                <a:avLst/>
                <a:gdLst>
                  <a:gd name="T0" fmla="*/ 0 w 2"/>
                  <a:gd name="T1" fmla="*/ 29 h 29"/>
                  <a:gd name="T2" fmla="*/ 0 w 2"/>
                  <a:gd name="T3" fmla="*/ 19 h 29"/>
                  <a:gd name="T4" fmla="*/ 1 w 2"/>
                  <a:gd name="T5" fmla="*/ 9 h 29"/>
                  <a:gd name="T6" fmla="*/ 1 w 2"/>
                  <a:gd name="T7" fmla="*/ 3 h 29"/>
                  <a:gd name="T8" fmla="*/ 2 w 2"/>
                  <a:gd name="T9" fmla="*/ 0 h 29"/>
                  <a:gd name="T10" fmla="*/ 0 60000 65536"/>
                  <a:gd name="T11" fmla="*/ 0 60000 65536"/>
                  <a:gd name="T12" fmla="*/ 0 60000 65536"/>
                  <a:gd name="T13" fmla="*/ 0 60000 65536"/>
                  <a:gd name="T14" fmla="*/ 0 60000 65536"/>
                  <a:gd name="T15" fmla="*/ 0 w 2"/>
                  <a:gd name="T16" fmla="*/ 0 h 29"/>
                  <a:gd name="T17" fmla="*/ 2 w 2"/>
                  <a:gd name="T18" fmla="*/ 29 h 29"/>
                </a:gdLst>
                <a:ahLst/>
                <a:cxnLst>
                  <a:cxn ang="T10">
                    <a:pos x="T0" y="T1"/>
                  </a:cxn>
                  <a:cxn ang="T11">
                    <a:pos x="T2" y="T3"/>
                  </a:cxn>
                  <a:cxn ang="T12">
                    <a:pos x="T4" y="T5"/>
                  </a:cxn>
                  <a:cxn ang="T13">
                    <a:pos x="T6" y="T7"/>
                  </a:cxn>
                  <a:cxn ang="T14">
                    <a:pos x="T8" y="T9"/>
                  </a:cxn>
                </a:cxnLst>
                <a:rect l="T15" t="T16" r="T17" b="T18"/>
                <a:pathLst>
                  <a:path w="2" h="29">
                    <a:moveTo>
                      <a:pt x="0" y="29"/>
                    </a:moveTo>
                    <a:lnTo>
                      <a:pt x="0" y="19"/>
                    </a:lnTo>
                    <a:lnTo>
                      <a:pt x="1" y="9"/>
                    </a:lnTo>
                    <a:lnTo>
                      <a:pt x="1"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49" name="Freeform 2434"/>
              <p:cNvSpPr>
                <a:spLocks/>
              </p:cNvSpPr>
              <p:nvPr/>
            </p:nvSpPr>
            <p:spPr bwMode="auto">
              <a:xfrm>
                <a:off x="4699" y="3025"/>
                <a:ext cx="5" cy="29"/>
              </a:xfrm>
              <a:custGeom>
                <a:avLst/>
                <a:gdLst>
                  <a:gd name="T0" fmla="*/ 0 w 5"/>
                  <a:gd name="T1" fmla="*/ 0 h 29"/>
                  <a:gd name="T2" fmla="*/ 2 w 5"/>
                  <a:gd name="T3" fmla="*/ 3 h 29"/>
                  <a:gd name="T4" fmla="*/ 2 w 5"/>
                  <a:gd name="T5" fmla="*/ 9 h 29"/>
                  <a:gd name="T6" fmla="*/ 3 w 5"/>
                  <a:gd name="T7" fmla="*/ 19 h 29"/>
                  <a:gd name="T8" fmla="*/ 5 w 5"/>
                  <a:gd name="T9" fmla="*/ 29 h 29"/>
                  <a:gd name="T10" fmla="*/ 0 60000 65536"/>
                  <a:gd name="T11" fmla="*/ 0 60000 65536"/>
                  <a:gd name="T12" fmla="*/ 0 60000 65536"/>
                  <a:gd name="T13" fmla="*/ 0 60000 65536"/>
                  <a:gd name="T14" fmla="*/ 0 60000 65536"/>
                  <a:gd name="T15" fmla="*/ 0 w 5"/>
                  <a:gd name="T16" fmla="*/ 0 h 29"/>
                  <a:gd name="T17" fmla="*/ 5 w 5"/>
                  <a:gd name="T18" fmla="*/ 29 h 29"/>
                </a:gdLst>
                <a:ahLst/>
                <a:cxnLst>
                  <a:cxn ang="T10">
                    <a:pos x="T0" y="T1"/>
                  </a:cxn>
                  <a:cxn ang="T11">
                    <a:pos x="T2" y="T3"/>
                  </a:cxn>
                  <a:cxn ang="T12">
                    <a:pos x="T4" y="T5"/>
                  </a:cxn>
                  <a:cxn ang="T13">
                    <a:pos x="T6" y="T7"/>
                  </a:cxn>
                  <a:cxn ang="T14">
                    <a:pos x="T8" y="T9"/>
                  </a:cxn>
                </a:cxnLst>
                <a:rect l="T15" t="T16" r="T17" b="T18"/>
                <a:pathLst>
                  <a:path w="5" h="29">
                    <a:moveTo>
                      <a:pt x="0" y="0"/>
                    </a:moveTo>
                    <a:lnTo>
                      <a:pt x="2" y="3"/>
                    </a:lnTo>
                    <a:lnTo>
                      <a:pt x="2" y="9"/>
                    </a:lnTo>
                    <a:lnTo>
                      <a:pt x="3" y="19"/>
                    </a:lnTo>
                    <a:lnTo>
                      <a:pt x="5"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50" name="Line 2435"/>
              <p:cNvSpPr>
                <a:spLocks noChangeShapeType="1"/>
              </p:cNvSpPr>
              <p:nvPr/>
            </p:nvSpPr>
            <p:spPr bwMode="auto">
              <a:xfrm>
                <a:off x="4704"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51" name="Line 2436"/>
              <p:cNvSpPr>
                <a:spLocks noChangeShapeType="1"/>
              </p:cNvSpPr>
              <p:nvPr/>
            </p:nvSpPr>
            <p:spPr bwMode="auto">
              <a:xfrm>
                <a:off x="4707" y="3081"/>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52" name="Freeform 2437"/>
              <p:cNvSpPr>
                <a:spLocks/>
              </p:cNvSpPr>
              <p:nvPr/>
            </p:nvSpPr>
            <p:spPr bwMode="auto">
              <a:xfrm>
                <a:off x="4709" y="3107"/>
                <a:ext cx="3" cy="30"/>
              </a:xfrm>
              <a:custGeom>
                <a:avLst/>
                <a:gdLst>
                  <a:gd name="T0" fmla="*/ 0 w 3"/>
                  <a:gd name="T1" fmla="*/ 0 h 30"/>
                  <a:gd name="T2" fmla="*/ 0 w 3"/>
                  <a:gd name="T3" fmla="*/ 10 h 30"/>
                  <a:gd name="T4" fmla="*/ 2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53" name="Freeform 2438"/>
              <p:cNvSpPr>
                <a:spLocks/>
              </p:cNvSpPr>
              <p:nvPr/>
            </p:nvSpPr>
            <p:spPr bwMode="auto">
              <a:xfrm>
                <a:off x="4712" y="3107"/>
                <a:ext cx="3" cy="30"/>
              </a:xfrm>
              <a:custGeom>
                <a:avLst/>
                <a:gdLst>
                  <a:gd name="T0" fmla="*/ 0 w 3"/>
                  <a:gd name="T1" fmla="*/ 30 h 30"/>
                  <a:gd name="T2" fmla="*/ 0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54" name="Line 2439"/>
              <p:cNvSpPr>
                <a:spLocks noChangeShapeType="1"/>
              </p:cNvSpPr>
              <p:nvPr/>
            </p:nvSpPr>
            <p:spPr bwMode="auto">
              <a:xfrm flipV="1">
                <a:off x="4715"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55" name="Line 2440"/>
              <p:cNvSpPr>
                <a:spLocks noChangeShapeType="1"/>
              </p:cNvSpPr>
              <p:nvPr/>
            </p:nvSpPr>
            <p:spPr bwMode="auto">
              <a:xfrm flipV="1">
                <a:off x="4718"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56" name="Freeform 2441"/>
              <p:cNvSpPr>
                <a:spLocks/>
              </p:cNvSpPr>
              <p:nvPr/>
            </p:nvSpPr>
            <p:spPr bwMode="auto">
              <a:xfrm>
                <a:off x="4721" y="3025"/>
                <a:ext cx="4" cy="29"/>
              </a:xfrm>
              <a:custGeom>
                <a:avLst/>
                <a:gdLst>
                  <a:gd name="T0" fmla="*/ 0 w 4"/>
                  <a:gd name="T1" fmla="*/ 29 h 29"/>
                  <a:gd name="T2" fmla="*/ 1 w 4"/>
                  <a:gd name="T3" fmla="*/ 19 h 29"/>
                  <a:gd name="T4" fmla="*/ 1 w 4"/>
                  <a:gd name="T5" fmla="*/ 9 h 29"/>
                  <a:gd name="T6" fmla="*/ 3 w 4"/>
                  <a:gd name="T7" fmla="*/ 3 h 29"/>
                  <a:gd name="T8" fmla="*/ 4 w 4"/>
                  <a:gd name="T9" fmla="*/ 0 h 29"/>
                  <a:gd name="T10" fmla="*/ 0 60000 65536"/>
                  <a:gd name="T11" fmla="*/ 0 60000 65536"/>
                  <a:gd name="T12" fmla="*/ 0 60000 65536"/>
                  <a:gd name="T13" fmla="*/ 0 60000 65536"/>
                  <a:gd name="T14" fmla="*/ 0 60000 65536"/>
                  <a:gd name="T15" fmla="*/ 0 w 4"/>
                  <a:gd name="T16" fmla="*/ 0 h 29"/>
                  <a:gd name="T17" fmla="*/ 4 w 4"/>
                  <a:gd name="T18" fmla="*/ 29 h 29"/>
                </a:gdLst>
                <a:ahLst/>
                <a:cxnLst>
                  <a:cxn ang="T10">
                    <a:pos x="T0" y="T1"/>
                  </a:cxn>
                  <a:cxn ang="T11">
                    <a:pos x="T2" y="T3"/>
                  </a:cxn>
                  <a:cxn ang="T12">
                    <a:pos x="T4" y="T5"/>
                  </a:cxn>
                  <a:cxn ang="T13">
                    <a:pos x="T6" y="T7"/>
                  </a:cxn>
                  <a:cxn ang="T14">
                    <a:pos x="T8" y="T9"/>
                  </a:cxn>
                </a:cxnLst>
                <a:rect l="T15" t="T16" r="T17" b="T18"/>
                <a:pathLst>
                  <a:path w="4" h="29">
                    <a:moveTo>
                      <a:pt x="0" y="29"/>
                    </a:moveTo>
                    <a:lnTo>
                      <a:pt x="1" y="19"/>
                    </a:lnTo>
                    <a:lnTo>
                      <a:pt x="1" y="9"/>
                    </a:lnTo>
                    <a:lnTo>
                      <a:pt x="3"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57" name="Freeform 2442"/>
              <p:cNvSpPr>
                <a:spLocks/>
              </p:cNvSpPr>
              <p:nvPr/>
            </p:nvSpPr>
            <p:spPr bwMode="auto">
              <a:xfrm>
                <a:off x="4725" y="3025"/>
                <a:ext cx="3" cy="29"/>
              </a:xfrm>
              <a:custGeom>
                <a:avLst/>
                <a:gdLst>
                  <a:gd name="T0" fmla="*/ 0 w 3"/>
                  <a:gd name="T1" fmla="*/ 0 h 29"/>
                  <a:gd name="T2" fmla="*/ 2 w 3"/>
                  <a:gd name="T3" fmla="*/ 3 h 29"/>
                  <a:gd name="T4" fmla="*/ 2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2" y="3"/>
                    </a:lnTo>
                    <a:lnTo>
                      <a:pt x="2"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58" name="Line 2443"/>
              <p:cNvSpPr>
                <a:spLocks noChangeShapeType="1"/>
              </p:cNvSpPr>
              <p:nvPr/>
            </p:nvSpPr>
            <p:spPr bwMode="auto">
              <a:xfrm>
                <a:off x="4728"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59" name="Line 2444"/>
              <p:cNvSpPr>
                <a:spLocks noChangeShapeType="1"/>
              </p:cNvSpPr>
              <p:nvPr/>
            </p:nvSpPr>
            <p:spPr bwMode="auto">
              <a:xfrm>
                <a:off x="4731"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60" name="Freeform 2445"/>
              <p:cNvSpPr>
                <a:spLocks/>
              </p:cNvSpPr>
              <p:nvPr/>
            </p:nvSpPr>
            <p:spPr bwMode="auto">
              <a:xfrm>
                <a:off x="4734" y="3107"/>
                <a:ext cx="3" cy="30"/>
              </a:xfrm>
              <a:custGeom>
                <a:avLst/>
                <a:gdLst>
                  <a:gd name="T0" fmla="*/ 0 w 3"/>
                  <a:gd name="T1" fmla="*/ 0 h 30"/>
                  <a:gd name="T2" fmla="*/ 0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61" name="Freeform 2446"/>
              <p:cNvSpPr>
                <a:spLocks/>
              </p:cNvSpPr>
              <p:nvPr/>
            </p:nvSpPr>
            <p:spPr bwMode="auto">
              <a:xfrm>
                <a:off x="4737" y="3107"/>
                <a:ext cx="2" cy="30"/>
              </a:xfrm>
              <a:custGeom>
                <a:avLst/>
                <a:gdLst>
                  <a:gd name="T0" fmla="*/ 0 w 2"/>
                  <a:gd name="T1" fmla="*/ 30 h 30"/>
                  <a:gd name="T2" fmla="*/ 0 w 2"/>
                  <a:gd name="T3" fmla="*/ 27 h 30"/>
                  <a:gd name="T4" fmla="*/ 1 w 2"/>
                  <a:gd name="T5" fmla="*/ 20 h 30"/>
                  <a:gd name="T6" fmla="*/ 2 w 2"/>
                  <a:gd name="T7" fmla="*/ 10 h 30"/>
                  <a:gd name="T8" fmla="*/ 2 w 2"/>
                  <a:gd name="T9" fmla="*/ 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30"/>
                    </a:moveTo>
                    <a:lnTo>
                      <a:pt x="0" y="27"/>
                    </a:lnTo>
                    <a:lnTo>
                      <a:pt x="1" y="20"/>
                    </a:lnTo>
                    <a:lnTo>
                      <a:pt x="2" y="10"/>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62" name="Line 2447"/>
              <p:cNvSpPr>
                <a:spLocks noChangeShapeType="1"/>
              </p:cNvSpPr>
              <p:nvPr/>
            </p:nvSpPr>
            <p:spPr bwMode="auto">
              <a:xfrm flipV="1">
                <a:off x="4739"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63" name="Line 2448"/>
              <p:cNvSpPr>
                <a:spLocks noChangeShapeType="1"/>
              </p:cNvSpPr>
              <p:nvPr/>
            </p:nvSpPr>
            <p:spPr bwMode="auto">
              <a:xfrm flipV="1">
                <a:off x="4742"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64" name="Freeform 2449"/>
              <p:cNvSpPr>
                <a:spLocks/>
              </p:cNvSpPr>
              <p:nvPr/>
            </p:nvSpPr>
            <p:spPr bwMode="auto">
              <a:xfrm>
                <a:off x="4745" y="3025"/>
                <a:ext cx="4" cy="29"/>
              </a:xfrm>
              <a:custGeom>
                <a:avLst/>
                <a:gdLst>
                  <a:gd name="T0" fmla="*/ 0 w 4"/>
                  <a:gd name="T1" fmla="*/ 29 h 29"/>
                  <a:gd name="T2" fmla="*/ 2 w 4"/>
                  <a:gd name="T3" fmla="*/ 19 h 29"/>
                  <a:gd name="T4" fmla="*/ 2 w 4"/>
                  <a:gd name="T5" fmla="*/ 9 h 29"/>
                  <a:gd name="T6" fmla="*/ 3 w 4"/>
                  <a:gd name="T7" fmla="*/ 3 h 29"/>
                  <a:gd name="T8" fmla="*/ 4 w 4"/>
                  <a:gd name="T9" fmla="*/ 0 h 29"/>
                  <a:gd name="T10" fmla="*/ 0 60000 65536"/>
                  <a:gd name="T11" fmla="*/ 0 60000 65536"/>
                  <a:gd name="T12" fmla="*/ 0 60000 65536"/>
                  <a:gd name="T13" fmla="*/ 0 60000 65536"/>
                  <a:gd name="T14" fmla="*/ 0 60000 65536"/>
                  <a:gd name="T15" fmla="*/ 0 w 4"/>
                  <a:gd name="T16" fmla="*/ 0 h 29"/>
                  <a:gd name="T17" fmla="*/ 4 w 4"/>
                  <a:gd name="T18" fmla="*/ 29 h 29"/>
                </a:gdLst>
                <a:ahLst/>
                <a:cxnLst>
                  <a:cxn ang="T10">
                    <a:pos x="T0" y="T1"/>
                  </a:cxn>
                  <a:cxn ang="T11">
                    <a:pos x="T2" y="T3"/>
                  </a:cxn>
                  <a:cxn ang="T12">
                    <a:pos x="T4" y="T5"/>
                  </a:cxn>
                  <a:cxn ang="T13">
                    <a:pos x="T6" y="T7"/>
                  </a:cxn>
                  <a:cxn ang="T14">
                    <a:pos x="T8" y="T9"/>
                  </a:cxn>
                </a:cxnLst>
                <a:rect l="T15" t="T16" r="T17" b="T18"/>
                <a:pathLst>
                  <a:path w="4" h="29">
                    <a:moveTo>
                      <a:pt x="0" y="29"/>
                    </a:moveTo>
                    <a:lnTo>
                      <a:pt x="2" y="19"/>
                    </a:lnTo>
                    <a:lnTo>
                      <a:pt x="2" y="9"/>
                    </a:lnTo>
                    <a:lnTo>
                      <a:pt x="3" y="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65" name="Freeform 2450"/>
              <p:cNvSpPr>
                <a:spLocks/>
              </p:cNvSpPr>
              <p:nvPr/>
            </p:nvSpPr>
            <p:spPr bwMode="auto">
              <a:xfrm>
                <a:off x="4749" y="3025"/>
                <a:ext cx="3" cy="29"/>
              </a:xfrm>
              <a:custGeom>
                <a:avLst/>
                <a:gdLst>
                  <a:gd name="T0" fmla="*/ 0 w 3"/>
                  <a:gd name="T1" fmla="*/ 0 h 29"/>
                  <a:gd name="T2" fmla="*/ 2 w 3"/>
                  <a:gd name="T3" fmla="*/ 3 h 29"/>
                  <a:gd name="T4" fmla="*/ 2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2" y="3"/>
                    </a:lnTo>
                    <a:lnTo>
                      <a:pt x="2"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66" name="Line 2451"/>
              <p:cNvSpPr>
                <a:spLocks noChangeShapeType="1"/>
              </p:cNvSpPr>
              <p:nvPr/>
            </p:nvSpPr>
            <p:spPr bwMode="auto">
              <a:xfrm>
                <a:off x="4752"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67" name="Line 2452"/>
              <p:cNvSpPr>
                <a:spLocks noChangeShapeType="1"/>
              </p:cNvSpPr>
              <p:nvPr/>
            </p:nvSpPr>
            <p:spPr bwMode="auto">
              <a:xfrm>
                <a:off x="4755"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68" name="Freeform 2453"/>
              <p:cNvSpPr>
                <a:spLocks/>
              </p:cNvSpPr>
              <p:nvPr/>
            </p:nvSpPr>
            <p:spPr bwMode="auto">
              <a:xfrm>
                <a:off x="4758" y="3107"/>
                <a:ext cx="3" cy="30"/>
              </a:xfrm>
              <a:custGeom>
                <a:avLst/>
                <a:gdLst>
                  <a:gd name="T0" fmla="*/ 0 w 3"/>
                  <a:gd name="T1" fmla="*/ 0 h 30"/>
                  <a:gd name="T2" fmla="*/ 0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69" name="Freeform 2454"/>
              <p:cNvSpPr>
                <a:spLocks/>
              </p:cNvSpPr>
              <p:nvPr/>
            </p:nvSpPr>
            <p:spPr bwMode="auto">
              <a:xfrm>
                <a:off x="4761" y="3107"/>
                <a:ext cx="3" cy="30"/>
              </a:xfrm>
              <a:custGeom>
                <a:avLst/>
                <a:gdLst>
                  <a:gd name="T0" fmla="*/ 0 w 3"/>
                  <a:gd name="T1" fmla="*/ 30 h 30"/>
                  <a:gd name="T2" fmla="*/ 0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0" name="Line 2455"/>
              <p:cNvSpPr>
                <a:spLocks noChangeShapeType="1"/>
              </p:cNvSpPr>
              <p:nvPr/>
            </p:nvSpPr>
            <p:spPr bwMode="auto">
              <a:xfrm flipV="1">
                <a:off x="4764" y="3081"/>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71" name="Freeform 2456"/>
              <p:cNvSpPr>
                <a:spLocks/>
              </p:cNvSpPr>
              <p:nvPr/>
            </p:nvSpPr>
            <p:spPr bwMode="auto">
              <a:xfrm>
                <a:off x="4766" y="3054"/>
                <a:ext cx="5" cy="27"/>
              </a:xfrm>
              <a:custGeom>
                <a:avLst/>
                <a:gdLst>
                  <a:gd name="T0" fmla="*/ 0 w 5"/>
                  <a:gd name="T1" fmla="*/ 27 h 27"/>
                  <a:gd name="T2" fmla="*/ 2 w 5"/>
                  <a:gd name="T3" fmla="*/ 14 h 27"/>
                  <a:gd name="T4" fmla="*/ 5 w 5"/>
                  <a:gd name="T5" fmla="*/ 0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0" y="27"/>
                    </a:moveTo>
                    <a:lnTo>
                      <a:pt x="2" y="14"/>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2" name="Freeform 2457"/>
              <p:cNvSpPr>
                <a:spLocks/>
              </p:cNvSpPr>
              <p:nvPr/>
            </p:nvSpPr>
            <p:spPr bwMode="auto">
              <a:xfrm>
                <a:off x="4771" y="3025"/>
                <a:ext cx="3" cy="29"/>
              </a:xfrm>
              <a:custGeom>
                <a:avLst/>
                <a:gdLst>
                  <a:gd name="T0" fmla="*/ 0 w 3"/>
                  <a:gd name="T1" fmla="*/ 29 h 29"/>
                  <a:gd name="T2" fmla="*/ 1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1"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3" name="Freeform 2458"/>
              <p:cNvSpPr>
                <a:spLocks/>
              </p:cNvSpPr>
              <p:nvPr/>
            </p:nvSpPr>
            <p:spPr bwMode="auto">
              <a:xfrm>
                <a:off x="4774" y="3025"/>
                <a:ext cx="2" cy="29"/>
              </a:xfrm>
              <a:custGeom>
                <a:avLst/>
                <a:gdLst>
                  <a:gd name="T0" fmla="*/ 0 w 2"/>
                  <a:gd name="T1" fmla="*/ 0 h 29"/>
                  <a:gd name="T2" fmla="*/ 0 w 2"/>
                  <a:gd name="T3" fmla="*/ 0 h 29"/>
                  <a:gd name="T4" fmla="*/ 0 w 2"/>
                  <a:gd name="T5" fmla="*/ 3 h 29"/>
                  <a:gd name="T6" fmla="*/ 1 w 2"/>
                  <a:gd name="T7" fmla="*/ 13 h 29"/>
                  <a:gd name="T8" fmla="*/ 2 w 2"/>
                  <a:gd name="T9" fmla="*/ 26 h 29"/>
                  <a:gd name="T10" fmla="*/ 2 w 2"/>
                  <a:gd name="T11" fmla="*/ 29 h 29"/>
                  <a:gd name="T12" fmla="*/ 2 w 2"/>
                  <a:gd name="T13" fmla="*/ 29 h 29"/>
                  <a:gd name="T14" fmla="*/ 0 60000 65536"/>
                  <a:gd name="T15" fmla="*/ 0 60000 65536"/>
                  <a:gd name="T16" fmla="*/ 0 60000 65536"/>
                  <a:gd name="T17" fmla="*/ 0 60000 65536"/>
                  <a:gd name="T18" fmla="*/ 0 60000 65536"/>
                  <a:gd name="T19" fmla="*/ 0 60000 65536"/>
                  <a:gd name="T20" fmla="*/ 0 60000 65536"/>
                  <a:gd name="T21" fmla="*/ 0 w 2"/>
                  <a:gd name="T22" fmla="*/ 0 h 29"/>
                  <a:gd name="T23" fmla="*/ 2 w 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9">
                    <a:moveTo>
                      <a:pt x="0" y="0"/>
                    </a:moveTo>
                    <a:lnTo>
                      <a:pt x="0" y="0"/>
                    </a:lnTo>
                    <a:lnTo>
                      <a:pt x="0" y="3"/>
                    </a:lnTo>
                    <a:lnTo>
                      <a:pt x="1" y="13"/>
                    </a:lnTo>
                    <a:lnTo>
                      <a:pt x="2" y="26"/>
                    </a:lnTo>
                    <a:lnTo>
                      <a:pt x="2"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4" name="Freeform 2459"/>
              <p:cNvSpPr>
                <a:spLocks/>
              </p:cNvSpPr>
              <p:nvPr/>
            </p:nvSpPr>
            <p:spPr bwMode="auto">
              <a:xfrm>
                <a:off x="4776" y="3025"/>
                <a:ext cx="3" cy="29"/>
              </a:xfrm>
              <a:custGeom>
                <a:avLst/>
                <a:gdLst>
                  <a:gd name="T0" fmla="*/ 0 w 3"/>
                  <a:gd name="T1" fmla="*/ 29 h 29"/>
                  <a:gd name="T2" fmla="*/ 0 w 3"/>
                  <a:gd name="T3" fmla="*/ 29 h 29"/>
                  <a:gd name="T4" fmla="*/ 0 w 3"/>
                  <a:gd name="T5" fmla="*/ 26 h 29"/>
                  <a:gd name="T6" fmla="*/ 2 w 3"/>
                  <a:gd name="T7" fmla="*/ 13 h 29"/>
                  <a:gd name="T8" fmla="*/ 3 w 3"/>
                  <a:gd name="T9" fmla="*/ 3 h 29"/>
                  <a:gd name="T10" fmla="*/ 3 w 3"/>
                  <a:gd name="T11" fmla="*/ 0 h 29"/>
                  <a:gd name="T12" fmla="*/ 3 w 3"/>
                  <a:gd name="T13" fmla="*/ 0 h 29"/>
                  <a:gd name="T14" fmla="*/ 0 60000 65536"/>
                  <a:gd name="T15" fmla="*/ 0 60000 65536"/>
                  <a:gd name="T16" fmla="*/ 0 60000 65536"/>
                  <a:gd name="T17" fmla="*/ 0 60000 65536"/>
                  <a:gd name="T18" fmla="*/ 0 60000 65536"/>
                  <a:gd name="T19" fmla="*/ 0 60000 65536"/>
                  <a:gd name="T20" fmla="*/ 0 60000 65536"/>
                  <a:gd name="T21" fmla="*/ 0 w 3"/>
                  <a:gd name="T22" fmla="*/ 0 h 29"/>
                  <a:gd name="T23" fmla="*/ 3 w 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9">
                    <a:moveTo>
                      <a:pt x="0" y="29"/>
                    </a:moveTo>
                    <a:lnTo>
                      <a:pt x="0" y="29"/>
                    </a:lnTo>
                    <a:lnTo>
                      <a:pt x="0" y="26"/>
                    </a:lnTo>
                    <a:lnTo>
                      <a:pt x="2"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5" name="Freeform 2460"/>
              <p:cNvSpPr>
                <a:spLocks/>
              </p:cNvSpPr>
              <p:nvPr/>
            </p:nvSpPr>
            <p:spPr bwMode="auto">
              <a:xfrm>
                <a:off x="4779" y="3025"/>
                <a:ext cx="3" cy="29"/>
              </a:xfrm>
              <a:custGeom>
                <a:avLst/>
                <a:gdLst>
                  <a:gd name="T0" fmla="*/ 0 w 3"/>
                  <a:gd name="T1" fmla="*/ 0 h 29"/>
                  <a:gd name="T2" fmla="*/ 0 w 3"/>
                  <a:gd name="T3" fmla="*/ 3 h 29"/>
                  <a:gd name="T4" fmla="*/ 2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2"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6" name="Line 2461"/>
              <p:cNvSpPr>
                <a:spLocks noChangeShapeType="1"/>
              </p:cNvSpPr>
              <p:nvPr/>
            </p:nvSpPr>
            <p:spPr bwMode="auto">
              <a:xfrm>
                <a:off x="4782"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77" name="Line 2462"/>
              <p:cNvSpPr>
                <a:spLocks noChangeShapeType="1"/>
              </p:cNvSpPr>
              <p:nvPr/>
            </p:nvSpPr>
            <p:spPr bwMode="auto">
              <a:xfrm>
                <a:off x="4785"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78" name="Freeform 2463"/>
              <p:cNvSpPr>
                <a:spLocks/>
              </p:cNvSpPr>
              <p:nvPr/>
            </p:nvSpPr>
            <p:spPr bwMode="auto">
              <a:xfrm>
                <a:off x="4788" y="3107"/>
                <a:ext cx="4" cy="30"/>
              </a:xfrm>
              <a:custGeom>
                <a:avLst/>
                <a:gdLst>
                  <a:gd name="T0" fmla="*/ 0 w 4"/>
                  <a:gd name="T1" fmla="*/ 0 h 30"/>
                  <a:gd name="T2" fmla="*/ 1 w 4"/>
                  <a:gd name="T3" fmla="*/ 10 h 30"/>
                  <a:gd name="T4" fmla="*/ 1 w 4"/>
                  <a:gd name="T5" fmla="*/ 20 h 30"/>
                  <a:gd name="T6" fmla="*/ 3 w 4"/>
                  <a:gd name="T7" fmla="*/ 27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7"/>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79" name="Freeform 2464"/>
              <p:cNvSpPr>
                <a:spLocks/>
              </p:cNvSpPr>
              <p:nvPr/>
            </p:nvSpPr>
            <p:spPr bwMode="auto">
              <a:xfrm>
                <a:off x="4792" y="3107"/>
                <a:ext cx="3" cy="30"/>
              </a:xfrm>
              <a:custGeom>
                <a:avLst/>
                <a:gdLst>
                  <a:gd name="T0" fmla="*/ 0 w 3"/>
                  <a:gd name="T1" fmla="*/ 30 h 30"/>
                  <a:gd name="T2" fmla="*/ 2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80" name="Line 2465"/>
              <p:cNvSpPr>
                <a:spLocks noChangeShapeType="1"/>
              </p:cNvSpPr>
              <p:nvPr/>
            </p:nvSpPr>
            <p:spPr bwMode="auto">
              <a:xfrm flipV="1">
                <a:off x="4795"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81" name="Line 2466"/>
              <p:cNvSpPr>
                <a:spLocks noChangeShapeType="1"/>
              </p:cNvSpPr>
              <p:nvPr/>
            </p:nvSpPr>
            <p:spPr bwMode="auto">
              <a:xfrm flipV="1">
                <a:off x="4798"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82" name="Freeform 2467"/>
              <p:cNvSpPr>
                <a:spLocks/>
              </p:cNvSpPr>
              <p:nvPr/>
            </p:nvSpPr>
            <p:spPr bwMode="auto">
              <a:xfrm>
                <a:off x="4801" y="3025"/>
                <a:ext cx="3" cy="29"/>
              </a:xfrm>
              <a:custGeom>
                <a:avLst/>
                <a:gdLst>
                  <a:gd name="T0" fmla="*/ 0 w 3"/>
                  <a:gd name="T1" fmla="*/ 29 h 29"/>
                  <a:gd name="T2" fmla="*/ 0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83" name="Freeform 2468"/>
              <p:cNvSpPr>
                <a:spLocks/>
              </p:cNvSpPr>
              <p:nvPr/>
            </p:nvSpPr>
            <p:spPr bwMode="auto">
              <a:xfrm>
                <a:off x="4804" y="3025"/>
                <a:ext cx="2" cy="29"/>
              </a:xfrm>
              <a:custGeom>
                <a:avLst/>
                <a:gdLst>
                  <a:gd name="T0" fmla="*/ 0 w 2"/>
                  <a:gd name="T1" fmla="*/ 0 h 29"/>
                  <a:gd name="T2" fmla="*/ 0 w 2"/>
                  <a:gd name="T3" fmla="*/ 3 h 29"/>
                  <a:gd name="T4" fmla="*/ 1 w 2"/>
                  <a:gd name="T5" fmla="*/ 9 h 29"/>
                  <a:gd name="T6" fmla="*/ 2 w 2"/>
                  <a:gd name="T7" fmla="*/ 19 h 29"/>
                  <a:gd name="T8" fmla="*/ 2 w 2"/>
                  <a:gd name="T9" fmla="*/ 29 h 29"/>
                  <a:gd name="T10" fmla="*/ 0 60000 65536"/>
                  <a:gd name="T11" fmla="*/ 0 60000 65536"/>
                  <a:gd name="T12" fmla="*/ 0 60000 65536"/>
                  <a:gd name="T13" fmla="*/ 0 60000 65536"/>
                  <a:gd name="T14" fmla="*/ 0 60000 65536"/>
                  <a:gd name="T15" fmla="*/ 0 w 2"/>
                  <a:gd name="T16" fmla="*/ 0 h 29"/>
                  <a:gd name="T17" fmla="*/ 2 w 2"/>
                  <a:gd name="T18" fmla="*/ 29 h 29"/>
                </a:gdLst>
                <a:ahLst/>
                <a:cxnLst>
                  <a:cxn ang="T10">
                    <a:pos x="T0" y="T1"/>
                  </a:cxn>
                  <a:cxn ang="T11">
                    <a:pos x="T2" y="T3"/>
                  </a:cxn>
                  <a:cxn ang="T12">
                    <a:pos x="T4" y="T5"/>
                  </a:cxn>
                  <a:cxn ang="T13">
                    <a:pos x="T6" y="T7"/>
                  </a:cxn>
                  <a:cxn ang="T14">
                    <a:pos x="T8" y="T9"/>
                  </a:cxn>
                </a:cxnLst>
                <a:rect l="T15" t="T16" r="T17" b="T18"/>
                <a:pathLst>
                  <a:path w="2" h="29">
                    <a:moveTo>
                      <a:pt x="0" y="0"/>
                    </a:moveTo>
                    <a:lnTo>
                      <a:pt x="0" y="3"/>
                    </a:lnTo>
                    <a:lnTo>
                      <a:pt x="1" y="9"/>
                    </a:lnTo>
                    <a:lnTo>
                      <a:pt x="2" y="19"/>
                    </a:lnTo>
                    <a:lnTo>
                      <a:pt x="2"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84" name="Line 2469"/>
              <p:cNvSpPr>
                <a:spLocks noChangeShapeType="1"/>
              </p:cNvSpPr>
              <p:nvPr/>
            </p:nvSpPr>
            <p:spPr bwMode="auto">
              <a:xfrm>
                <a:off x="4806"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85" name="Line 2470"/>
              <p:cNvSpPr>
                <a:spLocks noChangeShapeType="1"/>
              </p:cNvSpPr>
              <p:nvPr/>
            </p:nvSpPr>
            <p:spPr bwMode="auto">
              <a:xfrm>
                <a:off x="4809"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86" name="Freeform 2471"/>
              <p:cNvSpPr>
                <a:spLocks/>
              </p:cNvSpPr>
              <p:nvPr/>
            </p:nvSpPr>
            <p:spPr bwMode="auto">
              <a:xfrm>
                <a:off x="4812" y="3107"/>
                <a:ext cx="4" cy="30"/>
              </a:xfrm>
              <a:custGeom>
                <a:avLst/>
                <a:gdLst>
                  <a:gd name="T0" fmla="*/ 0 w 4"/>
                  <a:gd name="T1" fmla="*/ 0 h 30"/>
                  <a:gd name="T2" fmla="*/ 2 w 4"/>
                  <a:gd name="T3" fmla="*/ 10 h 30"/>
                  <a:gd name="T4" fmla="*/ 2 w 4"/>
                  <a:gd name="T5" fmla="*/ 20 h 30"/>
                  <a:gd name="T6" fmla="*/ 3 w 4"/>
                  <a:gd name="T7" fmla="*/ 27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7"/>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87" name="Freeform 2472"/>
              <p:cNvSpPr>
                <a:spLocks/>
              </p:cNvSpPr>
              <p:nvPr/>
            </p:nvSpPr>
            <p:spPr bwMode="auto">
              <a:xfrm>
                <a:off x="4816" y="3107"/>
                <a:ext cx="3" cy="30"/>
              </a:xfrm>
              <a:custGeom>
                <a:avLst/>
                <a:gdLst>
                  <a:gd name="T0" fmla="*/ 0 w 3"/>
                  <a:gd name="T1" fmla="*/ 30 h 30"/>
                  <a:gd name="T2" fmla="*/ 2 w 3"/>
                  <a:gd name="T3" fmla="*/ 27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7"/>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88" name="Line 2473"/>
              <p:cNvSpPr>
                <a:spLocks noChangeShapeType="1"/>
              </p:cNvSpPr>
              <p:nvPr/>
            </p:nvSpPr>
            <p:spPr bwMode="auto">
              <a:xfrm flipV="1">
                <a:off x="4819"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89" name="Line 2474"/>
              <p:cNvSpPr>
                <a:spLocks noChangeShapeType="1"/>
              </p:cNvSpPr>
              <p:nvPr/>
            </p:nvSpPr>
            <p:spPr bwMode="auto">
              <a:xfrm flipV="1">
                <a:off x="4822"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90" name="Freeform 2475"/>
              <p:cNvSpPr>
                <a:spLocks/>
              </p:cNvSpPr>
              <p:nvPr/>
            </p:nvSpPr>
            <p:spPr bwMode="auto">
              <a:xfrm>
                <a:off x="4825" y="3025"/>
                <a:ext cx="3" cy="29"/>
              </a:xfrm>
              <a:custGeom>
                <a:avLst/>
                <a:gdLst>
                  <a:gd name="T0" fmla="*/ 0 w 3"/>
                  <a:gd name="T1" fmla="*/ 29 h 29"/>
                  <a:gd name="T2" fmla="*/ 0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91" name="Freeform 2476"/>
              <p:cNvSpPr>
                <a:spLocks/>
              </p:cNvSpPr>
              <p:nvPr/>
            </p:nvSpPr>
            <p:spPr bwMode="auto">
              <a:xfrm>
                <a:off x="4828" y="3025"/>
                <a:ext cx="3" cy="29"/>
              </a:xfrm>
              <a:custGeom>
                <a:avLst/>
                <a:gdLst>
                  <a:gd name="T0" fmla="*/ 0 w 3"/>
                  <a:gd name="T1" fmla="*/ 0 h 29"/>
                  <a:gd name="T2" fmla="*/ 0 w 3"/>
                  <a:gd name="T3" fmla="*/ 3 h 29"/>
                  <a:gd name="T4" fmla="*/ 1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1"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92" name="Line 2477"/>
              <p:cNvSpPr>
                <a:spLocks noChangeShapeType="1"/>
              </p:cNvSpPr>
              <p:nvPr/>
            </p:nvSpPr>
            <p:spPr bwMode="auto">
              <a:xfrm>
                <a:off x="4831"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93" name="Freeform 2478"/>
              <p:cNvSpPr>
                <a:spLocks/>
              </p:cNvSpPr>
              <p:nvPr/>
            </p:nvSpPr>
            <p:spPr bwMode="auto">
              <a:xfrm>
                <a:off x="4834" y="3081"/>
                <a:ext cx="4" cy="26"/>
              </a:xfrm>
              <a:custGeom>
                <a:avLst/>
                <a:gdLst>
                  <a:gd name="T0" fmla="*/ 0 w 4"/>
                  <a:gd name="T1" fmla="*/ 0 h 26"/>
                  <a:gd name="T2" fmla="*/ 1 w 4"/>
                  <a:gd name="T3" fmla="*/ 13 h 26"/>
                  <a:gd name="T4" fmla="*/ 4 w 4"/>
                  <a:gd name="T5" fmla="*/ 26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0"/>
                    </a:moveTo>
                    <a:lnTo>
                      <a:pt x="1" y="13"/>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94" name="Freeform 2479"/>
              <p:cNvSpPr>
                <a:spLocks/>
              </p:cNvSpPr>
              <p:nvPr/>
            </p:nvSpPr>
            <p:spPr bwMode="auto">
              <a:xfrm>
                <a:off x="4838" y="3107"/>
                <a:ext cx="3" cy="30"/>
              </a:xfrm>
              <a:custGeom>
                <a:avLst/>
                <a:gdLst>
                  <a:gd name="T0" fmla="*/ 0 w 3"/>
                  <a:gd name="T1" fmla="*/ 0 h 30"/>
                  <a:gd name="T2" fmla="*/ 1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1"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95" name="Freeform 2480"/>
              <p:cNvSpPr>
                <a:spLocks/>
              </p:cNvSpPr>
              <p:nvPr/>
            </p:nvSpPr>
            <p:spPr bwMode="auto">
              <a:xfrm>
                <a:off x="4841" y="3107"/>
                <a:ext cx="3" cy="30"/>
              </a:xfrm>
              <a:custGeom>
                <a:avLst/>
                <a:gdLst>
                  <a:gd name="T0" fmla="*/ 0 w 3"/>
                  <a:gd name="T1" fmla="*/ 30 h 30"/>
                  <a:gd name="T2" fmla="*/ 0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96" name="Line 2481"/>
              <p:cNvSpPr>
                <a:spLocks noChangeShapeType="1"/>
              </p:cNvSpPr>
              <p:nvPr/>
            </p:nvSpPr>
            <p:spPr bwMode="auto">
              <a:xfrm flipV="1">
                <a:off x="4844" y="3081"/>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97" name="Line 2482"/>
              <p:cNvSpPr>
                <a:spLocks noChangeShapeType="1"/>
              </p:cNvSpPr>
              <p:nvPr/>
            </p:nvSpPr>
            <p:spPr bwMode="auto">
              <a:xfrm flipV="1">
                <a:off x="4846" y="3054"/>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398" name="Freeform 2483"/>
              <p:cNvSpPr>
                <a:spLocks/>
              </p:cNvSpPr>
              <p:nvPr/>
            </p:nvSpPr>
            <p:spPr bwMode="auto">
              <a:xfrm>
                <a:off x="4849" y="3025"/>
                <a:ext cx="3" cy="29"/>
              </a:xfrm>
              <a:custGeom>
                <a:avLst/>
                <a:gdLst>
                  <a:gd name="T0" fmla="*/ 0 w 3"/>
                  <a:gd name="T1" fmla="*/ 29 h 29"/>
                  <a:gd name="T2" fmla="*/ 0 w 3"/>
                  <a:gd name="T3" fmla="*/ 19 h 29"/>
                  <a:gd name="T4" fmla="*/ 2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2"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399" name="Freeform 2484"/>
              <p:cNvSpPr>
                <a:spLocks/>
              </p:cNvSpPr>
              <p:nvPr/>
            </p:nvSpPr>
            <p:spPr bwMode="auto">
              <a:xfrm>
                <a:off x="4852" y="3025"/>
                <a:ext cx="3" cy="29"/>
              </a:xfrm>
              <a:custGeom>
                <a:avLst/>
                <a:gdLst>
                  <a:gd name="T0" fmla="*/ 0 w 3"/>
                  <a:gd name="T1" fmla="*/ 0 h 29"/>
                  <a:gd name="T2" fmla="*/ 0 w 3"/>
                  <a:gd name="T3" fmla="*/ 3 h 29"/>
                  <a:gd name="T4" fmla="*/ 1 w 3"/>
                  <a:gd name="T5" fmla="*/ 9 h 29"/>
                  <a:gd name="T6" fmla="*/ 1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0" y="3"/>
                    </a:lnTo>
                    <a:lnTo>
                      <a:pt x="1" y="9"/>
                    </a:lnTo>
                    <a:lnTo>
                      <a:pt x="1"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00" name="Freeform 2485"/>
              <p:cNvSpPr>
                <a:spLocks/>
              </p:cNvSpPr>
              <p:nvPr/>
            </p:nvSpPr>
            <p:spPr bwMode="auto">
              <a:xfrm>
                <a:off x="4855" y="3054"/>
                <a:ext cx="4" cy="27"/>
              </a:xfrm>
              <a:custGeom>
                <a:avLst/>
                <a:gdLst>
                  <a:gd name="T0" fmla="*/ 0 w 4"/>
                  <a:gd name="T1" fmla="*/ 0 h 27"/>
                  <a:gd name="T2" fmla="*/ 1 w 4"/>
                  <a:gd name="T3" fmla="*/ 14 h 27"/>
                  <a:gd name="T4" fmla="*/ 4 w 4"/>
                  <a:gd name="T5" fmla="*/ 27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0"/>
                    </a:moveTo>
                    <a:lnTo>
                      <a:pt x="1" y="14"/>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01" name="Line 2486"/>
              <p:cNvSpPr>
                <a:spLocks noChangeShapeType="1"/>
              </p:cNvSpPr>
              <p:nvPr/>
            </p:nvSpPr>
            <p:spPr bwMode="auto">
              <a:xfrm>
                <a:off x="4859"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02" name="Freeform 2487"/>
              <p:cNvSpPr>
                <a:spLocks/>
              </p:cNvSpPr>
              <p:nvPr/>
            </p:nvSpPr>
            <p:spPr bwMode="auto">
              <a:xfrm>
                <a:off x="4862" y="3107"/>
                <a:ext cx="3" cy="30"/>
              </a:xfrm>
              <a:custGeom>
                <a:avLst/>
                <a:gdLst>
                  <a:gd name="T0" fmla="*/ 0 w 3"/>
                  <a:gd name="T1" fmla="*/ 0 h 30"/>
                  <a:gd name="T2" fmla="*/ 0 w 3"/>
                  <a:gd name="T3" fmla="*/ 10 h 30"/>
                  <a:gd name="T4" fmla="*/ 1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03" name="Freeform 2488"/>
              <p:cNvSpPr>
                <a:spLocks/>
              </p:cNvSpPr>
              <p:nvPr/>
            </p:nvSpPr>
            <p:spPr bwMode="auto">
              <a:xfrm>
                <a:off x="4865" y="3107"/>
                <a:ext cx="3" cy="30"/>
              </a:xfrm>
              <a:custGeom>
                <a:avLst/>
                <a:gdLst>
                  <a:gd name="T0" fmla="*/ 0 w 3"/>
                  <a:gd name="T1" fmla="*/ 30 h 30"/>
                  <a:gd name="T2" fmla="*/ 0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04" name="Line 2489"/>
              <p:cNvSpPr>
                <a:spLocks noChangeShapeType="1"/>
              </p:cNvSpPr>
              <p:nvPr/>
            </p:nvSpPr>
            <p:spPr bwMode="auto">
              <a:xfrm flipV="1">
                <a:off x="4868"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05" name="Line 2490"/>
              <p:cNvSpPr>
                <a:spLocks noChangeShapeType="1"/>
              </p:cNvSpPr>
              <p:nvPr/>
            </p:nvSpPr>
            <p:spPr bwMode="auto">
              <a:xfrm flipV="1">
                <a:off x="4871" y="3054"/>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06" name="Freeform 2491"/>
              <p:cNvSpPr>
                <a:spLocks/>
              </p:cNvSpPr>
              <p:nvPr/>
            </p:nvSpPr>
            <p:spPr bwMode="auto">
              <a:xfrm>
                <a:off x="4873" y="3025"/>
                <a:ext cx="3" cy="29"/>
              </a:xfrm>
              <a:custGeom>
                <a:avLst/>
                <a:gdLst>
                  <a:gd name="T0" fmla="*/ 0 w 3"/>
                  <a:gd name="T1" fmla="*/ 29 h 29"/>
                  <a:gd name="T2" fmla="*/ 0 w 3"/>
                  <a:gd name="T3" fmla="*/ 19 h 29"/>
                  <a:gd name="T4" fmla="*/ 2 w 3"/>
                  <a:gd name="T5" fmla="*/ 9 h 29"/>
                  <a:gd name="T6" fmla="*/ 2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0" y="19"/>
                    </a:lnTo>
                    <a:lnTo>
                      <a:pt x="2" y="9"/>
                    </a:lnTo>
                    <a:lnTo>
                      <a:pt x="2"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07" name="Freeform 2492"/>
              <p:cNvSpPr>
                <a:spLocks/>
              </p:cNvSpPr>
              <p:nvPr/>
            </p:nvSpPr>
            <p:spPr bwMode="auto">
              <a:xfrm>
                <a:off x="4876" y="3025"/>
                <a:ext cx="5" cy="29"/>
              </a:xfrm>
              <a:custGeom>
                <a:avLst/>
                <a:gdLst>
                  <a:gd name="T0" fmla="*/ 0 w 5"/>
                  <a:gd name="T1" fmla="*/ 0 h 29"/>
                  <a:gd name="T2" fmla="*/ 2 w 5"/>
                  <a:gd name="T3" fmla="*/ 3 h 29"/>
                  <a:gd name="T4" fmla="*/ 2 w 5"/>
                  <a:gd name="T5" fmla="*/ 9 h 29"/>
                  <a:gd name="T6" fmla="*/ 3 w 5"/>
                  <a:gd name="T7" fmla="*/ 19 h 29"/>
                  <a:gd name="T8" fmla="*/ 5 w 5"/>
                  <a:gd name="T9" fmla="*/ 29 h 29"/>
                  <a:gd name="T10" fmla="*/ 0 60000 65536"/>
                  <a:gd name="T11" fmla="*/ 0 60000 65536"/>
                  <a:gd name="T12" fmla="*/ 0 60000 65536"/>
                  <a:gd name="T13" fmla="*/ 0 60000 65536"/>
                  <a:gd name="T14" fmla="*/ 0 60000 65536"/>
                  <a:gd name="T15" fmla="*/ 0 w 5"/>
                  <a:gd name="T16" fmla="*/ 0 h 29"/>
                  <a:gd name="T17" fmla="*/ 5 w 5"/>
                  <a:gd name="T18" fmla="*/ 29 h 29"/>
                </a:gdLst>
                <a:ahLst/>
                <a:cxnLst>
                  <a:cxn ang="T10">
                    <a:pos x="T0" y="T1"/>
                  </a:cxn>
                  <a:cxn ang="T11">
                    <a:pos x="T2" y="T3"/>
                  </a:cxn>
                  <a:cxn ang="T12">
                    <a:pos x="T4" y="T5"/>
                  </a:cxn>
                  <a:cxn ang="T13">
                    <a:pos x="T6" y="T7"/>
                  </a:cxn>
                  <a:cxn ang="T14">
                    <a:pos x="T8" y="T9"/>
                  </a:cxn>
                </a:cxnLst>
                <a:rect l="T15" t="T16" r="T17" b="T18"/>
                <a:pathLst>
                  <a:path w="5" h="29">
                    <a:moveTo>
                      <a:pt x="0" y="0"/>
                    </a:moveTo>
                    <a:lnTo>
                      <a:pt x="2" y="3"/>
                    </a:lnTo>
                    <a:lnTo>
                      <a:pt x="2" y="9"/>
                    </a:lnTo>
                    <a:lnTo>
                      <a:pt x="3" y="19"/>
                    </a:lnTo>
                    <a:lnTo>
                      <a:pt x="5"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08" name="Line 2493"/>
              <p:cNvSpPr>
                <a:spLocks noChangeShapeType="1"/>
              </p:cNvSpPr>
              <p:nvPr/>
            </p:nvSpPr>
            <p:spPr bwMode="auto">
              <a:xfrm>
                <a:off x="4881" y="3054"/>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09" name="Line 2494"/>
              <p:cNvSpPr>
                <a:spLocks noChangeShapeType="1"/>
              </p:cNvSpPr>
              <p:nvPr/>
            </p:nvSpPr>
            <p:spPr bwMode="auto">
              <a:xfrm>
                <a:off x="4883" y="3081"/>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10" name="Line 2495"/>
              <p:cNvSpPr>
                <a:spLocks noChangeShapeType="1"/>
              </p:cNvSpPr>
              <p:nvPr/>
            </p:nvSpPr>
            <p:spPr bwMode="auto">
              <a:xfrm>
                <a:off x="4886" y="3107"/>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11" name="Freeform 2523"/>
              <p:cNvSpPr>
                <a:spLocks/>
              </p:cNvSpPr>
              <p:nvPr/>
            </p:nvSpPr>
            <p:spPr bwMode="auto">
              <a:xfrm>
                <a:off x="4917" y="3113"/>
                <a:ext cx="3" cy="87"/>
              </a:xfrm>
              <a:custGeom>
                <a:avLst/>
                <a:gdLst>
                  <a:gd name="T0" fmla="*/ 0 w 3"/>
                  <a:gd name="T1" fmla="*/ 0 h 87"/>
                  <a:gd name="T2" fmla="*/ 0 w 3"/>
                  <a:gd name="T3" fmla="*/ 10 h 87"/>
                  <a:gd name="T4" fmla="*/ 0 w 3"/>
                  <a:gd name="T5" fmla="*/ 20 h 87"/>
                  <a:gd name="T6" fmla="*/ 1 w 3"/>
                  <a:gd name="T7" fmla="*/ 50 h 87"/>
                  <a:gd name="T8" fmla="*/ 1 w 3"/>
                  <a:gd name="T9" fmla="*/ 63 h 87"/>
                  <a:gd name="T10" fmla="*/ 3 w 3"/>
                  <a:gd name="T11" fmla="*/ 77 h 87"/>
                  <a:gd name="T12" fmla="*/ 3 w 3"/>
                  <a:gd name="T13" fmla="*/ 83 h 87"/>
                  <a:gd name="T14" fmla="*/ 3 w 3"/>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7"/>
                  <a:gd name="T26" fmla="*/ 3 w 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7">
                    <a:moveTo>
                      <a:pt x="0" y="0"/>
                    </a:moveTo>
                    <a:lnTo>
                      <a:pt x="0" y="10"/>
                    </a:lnTo>
                    <a:lnTo>
                      <a:pt x="0" y="20"/>
                    </a:lnTo>
                    <a:lnTo>
                      <a:pt x="1" y="50"/>
                    </a:lnTo>
                    <a:lnTo>
                      <a:pt x="1" y="63"/>
                    </a:lnTo>
                    <a:lnTo>
                      <a:pt x="3" y="77"/>
                    </a:lnTo>
                    <a:lnTo>
                      <a:pt x="3" y="83"/>
                    </a:lnTo>
                    <a:lnTo>
                      <a:pt x="3" y="8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2" name="Freeform 2524"/>
              <p:cNvSpPr>
                <a:spLocks/>
              </p:cNvSpPr>
              <p:nvPr/>
            </p:nvSpPr>
            <p:spPr bwMode="auto">
              <a:xfrm>
                <a:off x="4920" y="3120"/>
                <a:ext cx="3" cy="80"/>
              </a:xfrm>
              <a:custGeom>
                <a:avLst/>
                <a:gdLst>
                  <a:gd name="T0" fmla="*/ 0 w 3"/>
                  <a:gd name="T1" fmla="*/ 80 h 80"/>
                  <a:gd name="T2" fmla="*/ 0 w 3"/>
                  <a:gd name="T3" fmla="*/ 76 h 80"/>
                  <a:gd name="T4" fmla="*/ 0 w 3"/>
                  <a:gd name="T5" fmla="*/ 70 h 80"/>
                  <a:gd name="T6" fmla="*/ 1 w 3"/>
                  <a:gd name="T7" fmla="*/ 60 h 80"/>
                  <a:gd name="T8" fmla="*/ 1 w 3"/>
                  <a:gd name="T9" fmla="*/ 46 h 80"/>
                  <a:gd name="T10" fmla="*/ 1 w 3"/>
                  <a:gd name="T11" fmla="*/ 20 h 80"/>
                  <a:gd name="T12" fmla="*/ 3 w 3"/>
                  <a:gd name="T13" fmla="*/ 10 h 80"/>
                  <a:gd name="T14" fmla="*/ 3 w 3"/>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0"/>
                  <a:gd name="T26" fmla="*/ 3 w 3"/>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0">
                    <a:moveTo>
                      <a:pt x="0" y="80"/>
                    </a:moveTo>
                    <a:lnTo>
                      <a:pt x="0" y="76"/>
                    </a:lnTo>
                    <a:lnTo>
                      <a:pt x="0" y="70"/>
                    </a:lnTo>
                    <a:lnTo>
                      <a:pt x="1" y="60"/>
                    </a:lnTo>
                    <a:lnTo>
                      <a:pt x="1" y="4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3" name="Freeform 2525"/>
              <p:cNvSpPr>
                <a:spLocks/>
              </p:cNvSpPr>
              <p:nvPr/>
            </p:nvSpPr>
            <p:spPr bwMode="auto">
              <a:xfrm>
                <a:off x="4923" y="3090"/>
                <a:ext cx="4" cy="30"/>
              </a:xfrm>
              <a:custGeom>
                <a:avLst/>
                <a:gdLst>
                  <a:gd name="T0" fmla="*/ 0 w 4"/>
                  <a:gd name="T1" fmla="*/ 30 h 30"/>
                  <a:gd name="T2" fmla="*/ 1 w 4"/>
                  <a:gd name="T3" fmla="*/ 20 h 30"/>
                  <a:gd name="T4" fmla="*/ 1 w 4"/>
                  <a:gd name="T5" fmla="*/ 13 h 30"/>
                  <a:gd name="T6" fmla="*/ 4 w 4"/>
                  <a:gd name="T7" fmla="*/ 0 h 30"/>
                  <a:gd name="T8" fmla="*/ 0 60000 65536"/>
                  <a:gd name="T9" fmla="*/ 0 60000 65536"/>
                  <a:gd name="T10" fmla="*/ 0 60000 65536"/>
                  <a:gd name="T11" fmla="*/ 0 60000 65536"/>
                  <a:gd name="T12" fmla="*/ 0 w 4"/>
                  <a:gd name="T13" fmla="*/ 0 h 30"/>
                  <a:gd name="T14" fmla="*/ 4 w 4"/>
                  <a:gd name="T15" fmla="*/ 30 h 30"/>
                </a:gdLst>
                <a:ahLst/>
                <a:cxnLst>
                  <a:cxn ang="T8">
                    <a:pos x="T0" y="T1"/>
                  </a:cxn>
                  <a:cxn ang="T9">
                    <a:pos x="T2" y="T3"/>
                  </a:cxn>
                  <a:cxn ang="T10">
                    <a:pos x="T4" y="T5"/>
                  </a:cxn>
                  <a:cxn ang="T11">
                    <a:pos x="T6" y="T7"/>
                  </a:cxn>
                </a:cxnLst>
                <a:rect l="T12" t="T13" r="T14" b="T15"/>
                <a:pathLst>
                  <a:path w="4" h="30">
                    <a:moveTo>
                      <a:pt x="0" y="30"/>
                    </a:moveTo>
                    <a:lnTo>
                      <a:pt x="1" y="20"/>
                    </a:ln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4" name="Freeform 2526"/>
              <p:cNvSpPr>
                <a:spLocks/>
              </p:cNvSpPr>
              <p:nvPr/>
            </p:nvSpPr>
            <p:spPr bwMode="auto">
              <a:xfrm>
                <a:off x="4927" y="3067"/>
                <a:ext cx="3" cy="23"/>
              </a:xfrm>
              <a:custGeom>
                <a:avLst/>
                <a:gdLst>
                  <a:gd name="T0" fmla="*/ 0 w 3"/>
                  <a:gd name="T1" fmla="*/ 23 h 23"/>
                  <a:gd name="T2" fmla="*/ 1 w 3"/>
                  <a:gd name="T3" fmla="*/ 13 h 23"/>
                  <a:gd name="T4" fmla="*/ 3 w 3"/>
                  <a:gd name="T5" fmla="*/ 0 h 23"/>
                  <a:gd name="T6" fmla="*/ 0 60000 65536"/>
                  <a:gd name="T7" fmla="*/ 0 60000 65536"/>
                  <a:gd name="T8" fmla="*/ 0 60000 65536"/>
                  <a:gd name="T9" fmla="*/ 0 w 3"/>
                  <a:gd name="T10" fmla="*/ 0 h 23"/>
                  <a:gd name="T11" fmla="*/ 3 w 3"/>
                  <a:gd name="T12" fmla="*/ 23 h 23"/>
                </a:gdLst>
                <a:ahLst/>
                <a:cxnLst>
                  <a:cxn ang="T6">
                    <a:pos x="T0" y="T1"/>
                  </a:cxn>
                  <a:cxn ang="T7">
                    <a:pos x="T2" y="T3"/>
                  </a:cxn>
                  <a:cxn ang="T8">
                    <a:pos x="T4" y="T5"/>
                  </a:cxn>
                </a:cxnLst>
                <a:rect l="T9" t="T10" r="T11" b="T12"/>
                <a:pathLst>
                  <a:path w="3" h="23">
                    <a:moveTo>
                      <a:pt x="0" y="23"/>
                    </a:moveTo>
                    <a:lnTo>
                      <a:pt x="1"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5" name="Freeform 2527"/>
              <p:cNvSpPr>
                <a:spLocks/>
              </p:cNvSpPr>
              <p:nvPr/>
            </p:nvSpPr>
            <p:spPr bwMode="auto">
              <a:xfrm>
                <a:off x="4930" y="3027"/>
                <a:ext cx="3" cy="40"/>
              </a:xfrm>
              <a:custGeom>
                <a:avLst/>
                <a:gdLst>
                  <a:gd name="T0" fmla="*/ 0 w 3"/>
                  <a:gd name="T1" fmla="*/ 40 h 40"/>
                  <a:gd name="T2" fmla="*/ 0 w 3"/>
                  <a:gd name="T3" fmla="*/ 30 h 40"/>
                  <a:gd name="T4" fmla="*/ 1 w 3"/>
                  <a:gd name="T5" fmla="*/ 20 h 40"/>
                  <a:gd name="T6" fmla="*/ 3 w 3"/>
                  <a:gd name="T7" fmla="*/ 10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30"/>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6" name="Freeform 2528"/>
              <p:cNvSpPr>
                <a:spLocks/>
              </p:cNvSpPr>
              <p:nvPr/>
            </p:nvSpPr>
            <p:spPr bwMode="auto">
              <a:xfrm>
                <a:off x="4933" y="3011"/>
                <a:ext cx="2" cy="16"/>
              </a:xfrm>
              <a:custGeom>
                <a:avLst/>
                <a:gdLst>
                  <a:gd name="T0" fmla="*/ 0 w 2"/>
                  <a:gd name="T1" fmla="*/ 16 h 16"/>
                  <a:gd name="T2" fmla="*/ 0 w 2"/>
                  <a:gd name="T3" fmla="*/ 10 h 16"/>
                  <a:gd name="T4" fmla="*/ 1 w 2"/>
                  <a:gd name="T5" fmla="*/ 3 h 16"/>
                  <a:gd name="T6" fmla="*/ 2 w 2"/>
                  <a:gd name="T7" fmla="*/ 0 h 16"/>
                  <a:gd name="T8" fmla="*/ 2 w 2"/>
                  <a:gd name="T9" fmla="*/ 3 h 16"/>
                  <a:gd name="T10" fmla="*/ 0 60000 65536"/>
                  <a:gd name="T11" fmla="*/ 0 60000 65536"/>
                  <a:gd name="T12" fmla="*/ 0 60000 65536"/>
                  <a:gd name="T13" fmla="*/ 0 60000 65536"/>
                  <a:gd name="T14" fmla="*/ 0 60000 65536"/>
                  <a:gd name="T15" fmla="*/ 0 w 2"/>
                  <a:gd name="T16" fmla="*/ 0 h 16"/>
                  <a:gd name="T17" fmla="*/ 2 w 2"/>
                  <a:gd name="T18" fmla="*/ 16 h 16"/>
                </a:gdLst>
                <a:ahLst/>
                <a:cxnLst>
                  <a:cxn ang="T10">
                    <a:pos x="T0" y="T1"/>
                  </a:cxn>
                  <a:cxn ang="T11">
                    <a:pos x="T2" y="T3"/>
                  </a:cxn>
                  <a:cxn ang="T12">
                    <a:pos x="T4" y="T5"/>
                  </a:cxn>
                  <a:cxn ang="T13">
                    <a:pos x="T6" y="T7"/>
                  </a:cxn>
                  <a:cxn ang="T14">
                    <a:pos x="T8" y="T9"/>
                  </a:cxn>
                </a:cxnLst>
                <a:rect l="T15" t="T16" r="T17" b="T18"/>
                <a:pathLst>
                  <a:path w="2" h="16">
                    <a:moveTo>
                      <a:pt x="0" y="16"/>
                    </a:moveTo>
                    <a:lnTo>
                      <a:pt x="0" y="10"/>
                    </a:lnTo>
                    <a:lnTo>
                      <a:pt x="1" y="3"/>
                    </a:lnTo>
                    <a:lnTo>
                      <a:pt x="2" y="0"/>
                    </a:lnTo>
                    <a:lnTo>
                      <a:pt x="2" y="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7" name="Freeform 2529"/>
              <p:cNvSpPr>
                <a:spLocks/>
              </p:cNvSpPr>
              <p:nvPr/>
            </p:nvSpPr>
            <p:spPr bwMode="auto">
              <a:xfrm>
                <a:off x="4935" y="3014"/>
                <a:ext cx="3" cy="66"/>
              </a:xfrm>
              <a:custGeom>
                <a:avLst/>
                <a:gdLst>
                  <a:gd name="T0" fmla="*/ 0 w 3"/>
                  <a:gd name="T1" fmla="*/ 0 h 66"/>
                  <a:gd name="T2" fmla="*/ 0 w 3"/>
                  <a:gd name="T3" fmla="*/ 3 h 66"/>
                  <a:gd name="T4" fmla="*/ 0 w 3"/>
                  <a:gd name="T5" fmla="*/ 13 h 66"/>
                  <a:gd name="T6" fmla="*/ 2 w 3"/>
                  <a:gd name="T7" fmla="*/ 30 h 66"/>
                  <a:gd name="T8" fmla="*/ 3 w 3"/>
                  <a:gd name="T9" fmla="*/ 53 h 66"/>
                  <a:gd name="T10" fmla="*/ 3 w 3"/>
                  <a:gd name="T11" fmla="*/ 60 h 66"/>
                  <a:gd name="T12" fmla="*/ 3 w 3"/>
                  <a:gd name="T13" fmla="*/ 66 h 66"/>
                  <a:gd name="T14" fmla="*/ 0 60000 65536"/>
                  <a:gd name="T15" fmla="*/ 0 60000 65536"/>
                  <a:gd name="T16" fmla="*/ 0 60000 65536"/>
                  <a:gd name="T17" fmla="*/ 0 60000 65536"/>
                  <a:gd name="T18" fmla="*/ 0 60000 65536"/>
                  <a:gd name="T19" fmla="*/ 0 60000 65536"/>
                  <a:gd name="T20" fmla="*/ 0 60000 65536"/>
                  <a:gd name="T21" fmla="*/ 0 w 3"/>
                  <a:gd name="T22" fmla="*/ 0 h 66"/>
                  <a:gd name="T23" fmla="*/ 3 w 3"/>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6">
                    <a:moveTo>
                      <a:pt x="0" y="0"/>
                    </a:moveTo>
                    <a:lnTo>
                      <a:pt x="0" y="3"/>
                    </a:lnTo>
                    <a:lnTo>
                      <a:pt x="0" y="13"/>
                    </a:lnTo>
                    <a:lnTo>
                      <a:pt x="2" y="30"/>
                    </a:lnTo>
                    <a:lnTo>
                      <a:pt x="3" y="53"/>
                    </a:lnTo>
                    <a:lnTo>
                      <a:pt x="3" y="60"/>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8" name="Freeform 2530"/>
              <p:cNvSpPr>
                <a:spLocks/>
              </p:cNvSpPr>
              <p:nvPr/>
            </p:nvSpPr>
            <p:spPr bwMode="auto">
              <a:xfrm>
                <a:off x="4938" y="3080"/>
                <a:ext cx="3" cy="17"/>
              </a:xfrm>
              <a:custGeom>
                <a:avLst/>
                <a:gdLst>
                  <a:gd name="T0" fmla="*/ 0 w 3"/>
                  <a:gd name="T1" fmla="*/ 0 h 17"/>
                  <a:gd name="T2" fmla="*/ 2 w 3"/>
                  <a:gd name="T3" fmla="*/ 10 h 17"/>
                  <a:gd name="T4" fmla="*/ 3 w 3"/>
                  <a:gd name="T5" fmla="*/ 17 h 17"/>
                  <a:gd name="T6" fmla="*/ 0 60000 65536"/>
                  <a:gd name="T7" fmla="*/ 0 60000 65536"/>
                  <a:gd name="T8" fmla="*/ 0 60000 65536"/>
                  <a:gd name="T9" fmla="*/ 0 w 3"/>
                  <a:gd name="T10" fmla="*/ 0 h 17"/>
                  <a:gd name="T11" fmla="*/ 3 w 3"/>
                  <a:gd name="T12" fmla="*/ 17 h 17"/>
                </a:gdLst>
                <a:ahLst/>
                <a:cxnLst>
                  <a:cxn ang="T6">
                    <a:pos x="T0" y="T1"/>
                  </a:cxn>
                  <a:cxn ang="T7">
                    <a:pos x="T2" y="T3"/>
                  </a:cxn>
                  <a:cxn ang="T8">
                    <a:pos x="T4" y="T5"/>
                  </a:cxn>
                </a:cxnLst>
                <a:rect l="T9" t="T10" r="T11" b="T12"/>
                <a:pathLst>
                  <a:path w="3" h="17">
                    <a:moveTo>
                      <a:pt x="0" y="0"/>
                    </a:moveTo>
                    <a:lnTo>
                      <a:pt x="2" y="10"/>
                    </a:lnTo>
                    <a:lnTo>
                      <a:pt x="3" y="1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19" name="Freeform 2531"/>
              <p:cNvSpPr>
                <a:spLocks/>
              </p:cNvSpPr>
              <p:nvPr/>
            </p:nvSpPr>
            <p:spPr bwMode="auto">
              <a:xfrm>
                <a:off x="4941" y="3097"/>
                <a:ext cx="3" cy="26"/>
              </a:xfrm>
              <a:custGeom>
                <a:avLst/>
                <a:gdLst>
                  <a:gd name="T0" fmla="*/ 0 w 3"/>
                  <a:gd name="T1" fmla="*/ 0 h 26"/>
                  <a:gd name="T2" fmla="*/ 0 w 3"/>
                  <a:gd name="T3" fmla="*/ 6 h 26"/>
                  <a:gd name="T4" fmla="*/ 2 w 3"/>
                  <a:gd name="T5" fmla="*/ 16 h 26"/>
                  <a:gd name="T6" fmla="*/ 2 w 3"/>
                  <a:gd name="T7" fmla="*/ 23 h 26"/>
                  <a:gd name="T8" fmla="*/ 3 w 3"/>
                  <a:gd name="T9" fmla="*/ 26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0"/>
                    </a:moveTo>
                    <a:lnTo>
                      <a:pt x="0" y="6"/>
                    </a:lnTo>
                    <a:lnTo>
                      <a:pt x="2" y="16"/>
                    </a:lnTo>
                    <a:lnTo>
                      <a:pt x="2" y="2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0" name="Freeform 2532"/>
              <p:cNvSpPr>
                <a:spLocks/>
              </p:cNvSpPr>
              <p:nvPr/>
            </p:nvSpPr>
            <p:spPr bwMode="auto">
              <a:xfrm>
                <a:off x="4944" y="3110"/>
                <a:ext cx="4" cy="13"/>
              </a:xfrm>
              <a:custGeom>
                <a:avLst/>
                <a:gdLst>
                  <a:gd name="T0" fmla="*/ 0 w 4"/>
                  <a:gd name="T1" fmla="*/ 13 h 13"/>
                  <a:gd name="T2" fmla="*/ 1 w 4"/>
                  <a:gd name="T3" fmla="*/ 13 h 13"/>
                  <a:gd name="T4" fmla="*/ 1 w 4"/>
                  <a:gd name="T5" fmla="*/ 10 h 13"/>
                  <a:gd name="T6" fmla="*/ 4 w 4"/>
                  <a:gd name="T7" fmla="*/ 0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0" y="13"/>
                    </a:moveTo>
                    <a:lnTo>
                      <a:pt x="1" y="13"/>
                    </a:lnTo>
                    <a:lnTo>
                      <a:pt x="1" y="1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1" name="Freeform 2533"/>
              <p:cNvSpPr>
                <a:spLocks/>
              </p:cNvSpPr>
              <p:nvPr/>
            </p:nvSpPr>
            <p:spPr bwMode="auto">
              <a:xfrm>
                <a:off x="4948" y="3090"/>
                <a:ext cx="3" cy="20"/>
              </a:xfrm>
              <a:custGeom>
                <a:avLst/>
                <a:gdLst>
                  <a:gd name="T0" fmla="*/ 0 w 3"/>
                  <a:gd name="T1" fmla="*/ 20 h 20"/>
                  <a:gd name="T2" fmla="*/ 2 w 3"/>
                  <a:gd name="T3" fmla="*/ 10 h 20"/>
                  <a:gd name="T4" fmla="*/ 3 w 3"/>
                  <a:gd name="T5" fmla="*/ 0 h 20"/>
                  <a:gd name="T6" fmla="*/ 0 60000 65536"/>
                  <a:gd name="T7" fmla="*/ 0 60000 65536"/>
                  <a:gd name="T8" fmla="*/ 0 60000 65536"/>
                  <a:gd name="T9" fmla="*/ 0 w 3"/>
                  <a:gd name="T10" fmla="*/ 0 h 20"/>
                  <a:gd name="T11" fmla="*/ 3 w 3"/>
                  <a:gd name="T12" fmla="*/ 20 h 20"/>
                </a:gdLst>
                <a:ahLst/>
                <a:cxnLst>
                  <a:cxn ang="T6">
                    <a:pos x="T0" y="T1"/>
                  </a:cxn>
                  <a:cxn ang="T7">
                    <a:pos x="T2" y="T3"/>
                  </a:cxn>
                  <a:cxn ang="T8">
                    <a:pos x="T4" y="T5"/>
                  </a:cxn>
                </a:cxnLst>
                <a:rect l="T9" t="T10" r="T11" b="T12"/>
                <a:pathLst>
                  <a:path w="3" h="20">
                    <a:moveTo>
                      <a:pt x="0" y="20"/>
                    </a:move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2" name="Freeform 2534"/>
              <p:cNvSpPr>
                <a:spLocks/>
              </p:cNvSpPr>
              <p:nvPr/>
            </p:nvSpPr>
            <p:spPr bwMode="auto">
              <a:xfrm>
                <a:off x="4951" y="3057"/>
                <a:ext cx="3" cy="33"/>
              </a:xfrm>
              <a:custGeom>
                <a:avLst/>
                <a:gdLst>
                  <a:gd name="T0" fmla="*/ 0 w 3"/>
                  <a:gd name="T1" fmla="*/ 33 h 33"/>
                  <a:gd name="T2" fmla="*/ 2 w 3"/>
                  <a:gd name="T3" fmla="*/ 17 h 33"/>
                  <a:gd name="T4" fmla="*/ 3 w 3"/>
                  <a:gd name="T5" fmla="*/ 0 h 33"/>
                  <a:gd name="T6" fmla="*/ 0 60000 65536"/>
                  <a:gd name="T7" fmla="*/ 0 60000 65536"/>
                  <a:gd name="T8" fmla="*/ 0 60000 65536"/>
                  <a:gd name="T9" fmla="*/ 0 w 3"/>
                  <a:gd name="T10" fmla="*/ 0 h 33"/>
                  <a:gd name="T11" fmla="*/ 3 w 3"/>
                  <a:gd name="T12" fmla="*/ 33 h 33"/>
                </a:gdLst>
                <a:ahLst/>
                <a:cxnLst>
                  <a:cxn ang="T6">
                    <a:pos x="T0" y="T1"/>
                  </a:cxn>
                  <a:cxn ang="T7">
                    <a:pos x="T2" y="T3"/>
                  </a:cxn>
                  <a:cxn ang="T8">
                    <a:pos x="T4" y="T5"/>
                  </a:cxn>
                </a:cxnLst>
                <a:rect l="T9" t="T10" r="T11" b="T12"/>
                <a:pathLst>
                  <a:path w="3" h="33">
                    <a:moveTo>
                      <a:pt x="0" y="33"/>
                    </a:moveTo>
                    <a:lnTo>
                      <a:pt x="2" y="1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3" name="Freeform 2535"/>
              <p:cNvSpPr>
                <a:spLocks/>
              </p:cNvSpPr>
              <p:nvPr/>
            </p:nvSpPr>
            <p:spPr bwMode="auto">
              <a:xfrm>
                <a:off x="4954" y="3024"/>
                <a:ext cx="3" cy="33"/>
              </a:xfrm>
              <a:custGeom>
                <a:avLst/>
                <a:gdLst>
                  <a:gd name="T0" fmla="*/ 0 w 3"/>
                  <a:gd name="T1" fmla="*/ 33 h 33"/>
                  <a:gd name="T2" fmla="*/ 0 w 3"/>
                  <a:gd name="T3" fmla="*/ 23 h 33"/>
                  <a:gd name="T4" fmla="*/ 1 w 3"/>
                  <a:gd name="T5" fmla="*/ 13 h 33"/>
                  <a:gd name="T6" fmla="*/ 3 w 3"/>
                  <a:gd name="T7" fmla="*/ 3 h 33"/>
                  <a:gd name="T8" fmla="*/ 3 w 3"/>
                  <a:gd name="T9" fmla="*/ 0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33"/>
                    </a:moveTo>
                    <a:lnTo>
                      <a:pt x="0" y="23"/>
                    </a:lnTo>
                    <a:lnTo>
                      <a:pt x="1"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4" name="Freeform 2536"/>
              <p:cNvSpPr>
                <a:spLocks/>
              </p:cNvSpPr>
              <p:nvPr/>
            </p:nvSpPr>
            <p:spPr bwMode="auto">
              <a:xfrm>
                <a:off x="4957" y="3024"/>
                <a:ext cx="3" cy="40"/>
              </a:xfrm>
              <a:custGeom>
                <a:avLst/>
                <a:gdLst>
                  <a:gd name="T0" fmla="*/ 0 w 3"/>
                  <a:gd name="T1" fmla="*/ 0 h 40"/>
                  <a:gd name="T2" fmla="*/ 0 w 3"/>
                  <a:gd name="T3" fmla="*/ 7 h 40"/>
                  <a:gd name="T4" fmla="*/ 1 w 3"/>
                  <a:gd name="T5" fmla="*/ 16 h 40"/>
                  <a:gd name="T6" fmla="*/ 3 w 3"/>
                  <a:gd name="T7" fmla="*/ 30 h 40"/>
                  <a:gd name="T8" fmla="*/ 3 w 3"/>
                  <a:gd name="T9" fmla="*/ 4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0"/>
                    </a:moveTo>
                    <a:lnTo>
                      <a:pt x="0" y="7"/>
                    </a:lnTo>
                    <a:lnTo>
                      <a:pt x="1" y="16"/>
                    </a:lnTo>
                    <a:lnTo>
                      <a:pt x="3" y="30"/>
                    </a:lnTo>
                    <a:lnTo>
                      <a:pt x="3" y="4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5" name="Freeform 2537"/>
              <p:cNvSpPr>
                <a:spLocks/>
              </p:cNvSpPr>
              <p:nvPr/>
            </p:nvSpPr>
            <p:spPr bwMode="auto">
              <a:xfrm>
                <a:off x="4960" y="3064"/>
                <a:ext cx="3" cy="30"/>
              </a:xfrm>
              <a:custGeom>
                <a:avLst/>
                <a:gdLst>
                  <a:gd name="T0" fmla="*/ 0 w 3"/>
                  <a:gd name="T1" fmla="*/ 0 h 30"/>
                  <a:gd name="T2" fmla="*/ 1 w 3"/>
                  <a:gd name="T3" fmla="*/ 16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6" name="Freeform 2538"/>
              <p:cNvSpPr>
                <a:spLocks/>
              </p:cNvSpPr>
              <p:nvPr/>
            </p:nvSpPr>
            <p:spPr bwMode="auto">
              <a:xfrm>
                <a:off x="4963" y="3094"/>
                <a:ext cx="2" cy="29"/>
              </a:xfrm>
              <a:custGeom>
                <a:avLst/>
                <a:gdLst>
                  <a:gd name="T0" fmla="*/ 0 w 2"/>
                  <a:gd name="T1" fmla="*/ 0 h 29"/>
                  <a:gd name="T2" fmla="*/ 1 w 2"/>
                  <a:gd name="T3" fmla="*/ 13 h 29"/>
                  <a:gd name="T4" fmla="*/ 2 w 2"/>
                  <a:gd name="T5" fmla="*/ 19 h 29"/>
                  <a:gd name="T6" fmla="*/ 2 w 2"/>
                  <a:gd name="T7" fmla="*/ 29 h 29"/>
                  <a:gd name="T8" fmla="*/ 0 60000 65536"/>
                  <a:gd name="T9" fmla="*/ 0 60000 65536"/>
                  <a:gd name="T10" fmla="*/ 0 60000 65536"/>
                  <a:gd name="T11" fmla="*/ 0 60000 65536"/>
                  <a:gd name="T12" fmla="*/ 0 w 2"/>
                  <a:gd name="T13" fmla="*/ 0 h 29"/>
                  <a:gd name="T14" fmla="*/ 2 w 2"/>
                  <a:gd name="T15" fmla="*/ 29 h 29"/>
                </a:gdLst>
                <a:ahLst/>
                <a:cxnLst>
                  <a:cxn ang="T8">
                    <a:pos x="T0" y="T1"/>
                  </a:cxn>
                  <a:cxn ang="T9">
                    <a:pos x="T2" y="T3"/>
                  </a:cxn>
                  <a:cxn ang="T10">
                    <a:pos x="T4" y="T5"/>
                  </a:cxn>
                  <a:cxn ang="T11">
                    <a:pos x="T6" y="T7"/>
                  </a:cxn>
                </a:cxnLst>
                <a:rect l="T12" t="T13" r="T14" b="T15"/>
                <a:pathLst>
                  <a:path w="2" h="29">
                    <a:moveTo>
                      <a:pt x="0" y="0"/>
                    </a:moveTo>
                    <a:lnTo>
                      <a:pt x="1" y="13"/>
                    </a:lnTo>
                    <a:lnTo>
                      <a:pt x="2" y="19"/>
                    </a:lnTo>
                    <a:lnTo>
                      <a:pt x="2"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7" name="Freeform 2539"/>
              <p:cNvSpPr>
                <a:spLocks/>
              </p:cNvSpPr>
              <p:nvPr/>
            </p:nvSpPr>
            <p:spPr bwMode="auto">
              <a:xfrm>
                <a:off x="4965" y="3123"/>
                <a:ext cx="3" cy="57"/>
              </a:xfrm>
              <a:custGeom>
                <a:avLst/>
                <a:gdLst>
                  <a:gd name="T0" fmla="*/ 0 w 3"/>
                  <a:gd name="T1" fmla="*/ 0 h 57"/>
                  <a:gd name="T2" fmla="*/ 0 w 3"/>
                  <a:gd name="T3" fmla="*/ 7 h 57"/>
                  <a:gd name="T4" fmla="*/ 0 w 3"/>
                  <a:gd name="T5" fmla="*/ 14 h 57"/>
                  <a:gd name="T6" fmla="*/ 2 w 3"/>
                  <a:gd name="T7" fmla="*/ 33 h 57"/>
                  <a:gd name="T8" fmla="*/ 2 w 3"/>
                  <a:gd name="T9" fmla="*/ 50 h 57"/>
                  <a:gd name="T10" fmla="*/ 3 w 3"/>
                  <a:gd name="T11" fmla="*/ 53 h 57"/>
                  <a:gd name="T12" fmla="*/ 3 w 3"/>
                  <a:gd name="T13" fmla="*/ 57 h 57"/>
                  <a:gd name="T14" fmla="*/ 0 60000 65536"/>
                  <a:gd name="T15" fmla="*/ 0 60000 65536"/>
                  <a:gd name="T16" fmla="*/ 0 60000 65536"/>
                  <a:gd name="T17" fmla="*/ 0 60000 65536"/>
                  <a:gd name="T18" fmla="*/ 0 60000 65536"/>
                  <a:gd name="T19" fmla="*/ 0 60000 65536"/>
                  <a:gd name="T20" fmla="*/ 0 60000 65536"/>
                  <a:gd name="T21" fmla="*/ 0 w 3"/>
                  <a:gd name="T22" fmla="*/ 0 h 57"/>
                  <a:gd name="T23" fmla="*/ 3 w 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7">
                    <a:moveTo>
                      <a:pt x="0" y="0"/>
                    </a:moveTo>
                    <a:lnTo>
                      <a:pt x="0" y="7"/>
                    </a:lnTo>
                    <a:lnTo>
                      <a:pt x="0" y="14"/>
                    </a:lnTo>
                    <a:lnTo>
                      <a:pt x="2" y="33"/>
                    </a:lnTo>
                    <a:lnTo>
                      <a:pt x="2" y="50"/>
                    </a:lnTo>
                    <a:lnTo>
                      <a:pt x="3" y="53"/>
                    </a:lnTo>
                    <a:lnTo>
                      <a:pt x="3" y="5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8" name="Freeform 2540"/>
              <p:cNvSpPr>
                <a:spLocks/>
              </p:cNvSpPr>
              <p:nvPr/>
            </p:nvSpPr>
            <p:spPr bwMode="auto">
              <a:xfrm>
                <a:off x="4968" y="3123"/>
                <a:ext cx="5" cy="57"/>
              </a:xfrm>
              <a:custGeom>
                <a:avLst/>
                <a:gdLst>
                  <a:gd name="T0" fmla="*/ 0 w 5"/>
                  <a:gd name="T1" fmla="*/ 57 h 57"/>
                  <a:gd name="T2" fmla="*/ 0 w 5"/>
                  <a:gd name="T3" fmla="*/ 53 h 57"/>
                  <a:gd name="T4" fmla="*/ 2 w 5"/>
                  <a:gd name="T5" fmla="*/ 50 h 57"/>
                  <a:gd name="T6" fmla="*/ 2 w 5"/>
                  <a:gd name="T7" fmla="*/ 33 h 57"/>
                  <a:gd name="T8" fmla="*/ 3 w 5"/>
                  <a:gd name="T9" fmla="*/ 14 h 57"/>
                  <a:gd name="T10" fmla="*/ 5 w 5"/>
                  <a:gd name="T11" fmla="*/ 7 h 57"/>
                  <a:gd name="T12" fmla="*/ 5 w 5"/>
                  <a:gd name="T13" fmla="*/ 0 h 57"/>
                  <a:gd name="T14" fmla="*/ 0 60000 65536"/>
                  <a:gd name="T15" fmla="*/ 0 60000 65536"/>
                  <a:gd name="T16" fmla="*/ 0 60000 65536"/>
                  <a:gd name="T17" fmla="*/ 0 60000 65536"/>
                  <a:gd name="T18" fmla="*/ 0 60000 65536"/>
                  <a:gd name="T19" fmla="*/ 0 60000 65536"/>
                  <a:gd name="T20" fmla="*/ 0 60000 65536"/>
                  <a:gd name="T21" fmla="*/ 0 w 5"/>
                  <a:gd name="T22" fmla="*/ 0 h 57"/>
                  <a:gd name="T23" fmla="*/ 5 w 5"/>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7">
                    <a:moveTo>
                      <a:pt x="0" y="57"/>
                    </a:moveTo>
                    <a:lnTo>
                      <a:pt x="0" y="53"/>
                    </a:lnTo>
                    <a:lnTo>
                      <a:pt x="2" y="50"/>
                    </a:lnTo>
                    <a:lnTo>
                      <a:pt x="2" y="33"/>
                    </a:lnTo>
                    <a:lnTo>
                      <a:pt x="3" y="14"/>
                    </a:lnTo>
                    <a:lnTo>
                      <a:pt x="5" y="7"/>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29" name="Freeform 2541"/>
              <p:cNvSpPr>
                <a:spLocks/>
              </p:cNvSpPr>
              <p:nvPr/>
            </p:nvSpPr>
            <p:spPr bwMode="auto">
              <a:xfrm>
                <a:off x="4973" y="3117"/>
                <a:ext cx="2" cy="6"/>
              </a:xfrm>
              <a:custGeom>
                <a:avLst/>
                <a:gdLst>
                  <a:gd name="T0" fmla="*/ 0 w 2"/>
                  <a:gd name="T1" fmla="*/ 6 h 6"/>
                  <a:gd name="T2" fmla="*/ 1 w 2"/>
                  <a:gd name="T3" fmla="*/ 3 h 6"/>
                  <a:gd name="T4" fmla="*/ 2 w 2"/>
                  <a:gd name="T5" fmla="*/ 0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6"/>
                    </a:moveTo>
                    <a:lnTo>
                      <a:pt x="1"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0" name="Freeform 2542"/>
              <p:cNvSpPr>
                <a:spLocks/>
              </p:cNvSpPr>
              <p:nvPr/>
            </p:nvSpPr>
            <p:spPr bwMode="auto">
              <a:xfrm>
                <a:off x="4975" y="3067"/>
                <a:ext cx="3" cy="50"/>
              </a:xfrm>
              <a:custGeom>
                <a:avLst/>
                <a:gdLst>
                  <a:gd name="T0" fmla="*/ 0 w 3"/>
                  <a:gd name="T1" fmla="*/ 50 h 50"/>
                  <a:gd name="T2" fmla="*/ 0 w 3"/>
                  <a:gd name="T3" fmla="*/ 40 h 50"/>
                  <a:gd name="T4" fmla="*/ 2 w 3"/>
                  <a:gd name="T5" fmla="*/ 27 h 50"/>
                  <a:gd name="T6" fmla="*/ 3 w 3"/>
                  <a:gd name="T7" fmla="*/ 13 h 50"/>
                  <a:gd name="T8" fmla="*/ 3 w 3"/>
                  <a:gd name="T9" fmla="*/ 0 h 50"/>
                  <a:gd name="T10" fmla="*/ 0 60000 65536"/>
                  <a:gd name="T11" fmla="*/ 0 60000 65536"/>
                  <a:gd name="T12" fmla="*/ 0 60000 65536"/>
                  <a:gd name="T13" fmla="*/ 0 60000 65536"/>
                  <a:gd name="T14" fmla="*/ 0 60000 65536"/>
                  <a:gd name="T15" fmla="*/ 0 w 3"/>
                  <a:gd name="T16" fmla="*/ 0 h 50"/>
                  <a:gd name="T17" fmla="*/ 3 w 3"/>
                  <a:gd name="T18" fmla="*/ 50 h 50"/>
                </a:gdLst>
                <a:ahLst/>
                <a:cxnLst>
                  <a:cxn ang="T10">
                    <a:pos x="T0" y="T1"/>
                  </a:cxn>
                  <a:cxn ang="T11">
                    <a:pos x="T2" y="T3"/>
                  </a:cxn>
                  <a:cxn ang="T12">
                    <a:pos x="T4" y="T5"/>
                  </a:cxn>
                  <a:cxn ang="T13">
                    <a:pos x="T6" y="T7"/>
                  </a:cxn>
                  <a:cxn ang="T14">
                    <a:pos x="T8" y="T9"/>
                  </a:cxn>
                </a:cxnLst>
                <a:rect l="T15" t="T16" r="T17" b="T18"/>
                <a:pathLst>
                  <a:path w="3" h="50">
                    <a:moveTo>
                      <a:pt x="0" y="50"/>
                    </a:moveTo>
                    <a:lnTo>
                      <a:pt x="0" y="40"/>
                    </a:lnTo>
                    <a:lnTo>
                      <a:pt x="2" y="27"/>
                    </a:lnTo>
                    <a:lnTo>
                      <a:pt x="3"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1" name="Freeform 2543"/>
              <p:cNvSpPr>
                <a:spLocks/>
              </p:cNvSpPr>
              <p:nvPr/>
            </p:nvSpPr>
            <p:spPr bwMode="auto">
              <a:xfrm>
                <a:off x="4978" y="3027"/>
                <a:ext cx="3" cy="40"/>
              </a:xfrm>
              <a:custGeom>
                <a:avLst/>
                <a:gdLst>
                  <a:gd name="T0" fmla="*/ 0 w 3"/>
                  <a:gd name="T1" fmla="*/ 40 h 40"/>
                  <a:gd name="T2" fmla="*/ 0 w 3"/>
                  <a:gd name="T3" fmla="*/ 27 h 40"/>
                  <a:gd name="T4" fmla="*/ 2 w 3"/>
                  <a:gd name="T5" fmla="*/ 17 h 40"/>
                  <a:gd name="T6" fmla="*/ 3 w 3"/>
                  <a:gd name="T7" fmla="*/ 7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0" y="40"/>
                    </a:moveTo>
                    <a:lnTo>
                      <a:pt x="0" y="27"/>
                    </a:lnTo>
                    <a:lnTo>
                      <a:pt x="2"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2" name="Freeform 2544"/>
              <p:cNvSpPr>
                <a:spLocks/>
              </p:cNvSpPr>
              <p:nvPr/>
            </p:nvSpPr>
            <p:spPr bwMode="auto">
              <a:xfrm>
                <a:off x="4981" y="3027"/>
                <a:ext cx="3" cy="27"/>
              </a:xfrm>
              <a:custGeom>
                <a:avLst/>
                <a:gdLst>
                  <a:gd name="T0" fmla="*/ 0 w 3"/>
                  <a:gd name="T1" fmla="*/ 0 h 27"/>
                  <a:gd name="T2" fmla="*/ 0 w 3"/>
                  <a:gd name="T3" fmla="*/ 4 h 27"/>
                  <a:gd name="T4" fmla="*/ 1 w 3"/>
                  <a:gd name="T5" fmla="*/ 10 h 27"/>
                  <a:gd name="T6" fmla="*/ 3 w 3"/>
                  <a:gd name="T7" fmla="*/ 20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4"/>
                    </a:lnTo>
                    <a:lnTo>
                      <a:pt x="1" y="10"/>
                    </a:lnTo>
                    <a:lnTo>
                      <a:pt x="3" y="20"/>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3" name="Line 2545"/>
              <p:cNvSpPr>
                <a:spLocks noChangeShapeType="1"/>
              </p:cNvSpPr>
              <p:nvPr/>
            </p:nvSpPr>
            <p:spPr bwMode="auto">
              <a:xfrm>
                <a:off x="4984" y="3054"/>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34" name="Line 2546"/>
              <p:cNvSpPr>
                <a:spLocks noChangeShapeType="1"/>
              </p:cNvSpPr>
              <p:nvPr/>
            </p:nvSpPr>
            <p:spPr bwMode="auto">
              <a:xfrm>
                <a:off x="4987" y="3080"/>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35" name="Freeform 2547"/>
              <p:cNvSpPr>
                <a:spLocks/>
              </p:cNvSpPr>
              <p:nvPr/>
            </p:nvSpPr>
            <p:spPr bwMode="auto">
              <a:xfrm>
                <a:off x="4990" y="3110"/>
                <a:ext cx="4" cy="33"/>
              </a:xfrm>
              <a:custGeom>
                <a:avLst/>
                <a:gdLst>
                  <a:gd name="T0" fmla="*/ 0 w 4"/>
                  <a:gd name="T1" fmla="*/ 0 h 33"/>
                  <a:gd name="T2" fmla="*/ 1 w 4"/>
                  <a:gd name="T3" fmla="*/ 10 h 33"/>
                  <a:gd name="T4" fmla="*/ 1 w 4"/>
                  <a:gd name="T5" fmla="*/ 20 h 33"/>
                  <a:gd name="T6" fmla="*/ 2 w 4"/>
                  <a:gd name="T7" fmla="*/ 30 h 33"/>
                  <a:gd name="T8" fmla="*/ 4 w 4"/>
                  <a:gd name="T9" fmla="*/ 33 h 33"/>
                  <a:gd name="T10" fmla="*/ 0 60000 65536"/>
                  <a:gd name="T11" fmla="*/ 0 60000 65536"/>
                  <a:gd name="T12" fmla="*/ 0 60000 65536"/>
                  <a:gd name="T13" fmla="*/ 0 60000 65536"/>
                  <a:gd name="T14" fmla="*/ 0 60000 65536"/>
                  <a:gd name="T15" fmla="*/ 0 w 4"/>
                  <a:gd name="T16" fmla="*/ 0 h 33"/>
                  <a:gd name="T17" fmla="*/ 4 w 4"/>
                  <a:gd name="T18" fmla="*/ 33 h 33"/>
                </a:gdLst>
                <a:ahLst/>
                <a:cxnLst>
                  <a:cxn ang="T10">
                    <a:pos x="T0" y="T1"/>
                  </a:cxn>
                  <a:cxn ang="T11">
                    <a:pos x="T2" y="T3"/>
                  </a:cxn>
                  <a:cxn ang="T12">
                    <a:pos x="T4" y="T5"/>
                  </a:cxn>
                  <a:cxn ang="T13">
                    <a:pos x="T6" y="T7"/>
                  </a:cxn>
                  <a:cxn ang="T14">
                    <a:pos x="T8" y="T9"/>
                  </a:cxn>
                </a:cxnLst>
                <a:rect l="T15" t="T16" r="T17" b="T18"/>
                <a:pathLst>
                  <a:path w="4" h="33">
                    <a:moveTo>
                      <a:pt x="0" y="0"/>
                    </a:moveTo>
                    <a:lnTo>
                      <a:pt x="1" y="10"/>
                    </a:lnTo>
                    <a:lnTo>
                      <a:pt x="1" y="20"/>
                    </a:lnTo>
                    <a:lnTo>
                      <a:pt x="2" y="30"/>
                    </a:lnTo>
                    <a:lnTo>
                      <a:pt x="4"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6" name="Freeform 2548"/>
              <p:cNvSpPr>
                <a:spLocks/>
              </p:cNvSpPr>
              <p:nvPr/>
            </p:nvSpPr>
            <p:spPr bwMode="auto">
              <a:xfrm>
                <a:off x="4994" y="3113"/>
                <a:ext cx="3" cy="30"/>
              </a:xfrm>
              <a:custGeom>
                <a:avLst/>
                <a:gdLst>
                  <a:gd name="T0" fmla="*/ 0 w 3"/>
                  <a:gd name="T1" fmla="*/ 30 h 30"/>
                  <a:gd name="T2" fmla="*/ 1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7" name="Line 2549"/>
              <p:cNvSpPr>
                <a:spLocks noChangeShapeType="1"/>
              </p:cNvSpPr>
              <p:nvPr/>
            </p:nvSpPr>
            <p:spPr bwMode="auto">
              <a:xfrm flipV="1">
                <a:off x="4997"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38" name="Freeform 2550"/>
              <p:cNvSpPr>
                <a:spLocks/>
              </p:cNvSpPr>
              <p:nvPr/>
            </p:nvSpPr>
            <p:spPr bwMode="auto">
              <a:xfrm>
                <a:off x="5000" y="3060"/>
                <a:ext cx="2" cy="27"/>
              </a:xfrm>
              <a:custGeom>
                <a:avLst/>
                <a:gdLst>
                  <a:gd name="T0" fmla="*/ 0 w 2"/>
                  <a:gd name="T1" fmla="*/ 27 h 27"/>
                  <a:gd name="T2" fmla="*/ 1 w 2"/>
                  <a:gd name="T3" fmla="*/ 14 h 27"/>
                  <a:gd name="T4" fmla="*/ 2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27"/>
                    </a:moveTo>
                    <a:lnTo>
                      <a:pt x="1" y="1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39" name="Freeform 2551"/>
              <p:cNvSpPr>
                <a:spLocks/>
              </p:cNvSpPr>
              <p:nvPr/>
            </p:nvSpPr>
            <p:spPr bwMode="auto">
              <a:xfrm>
                <a:off x="5002" y="3021"/>
                <a:ext cx="3" cy="39"/>
              </a:xfrm>
              <a:custGeom>
                <a:avLst/>
                <a:gdLst>
                  <a:gd name="T0" fmla="*/ 0 w 3"/>
                  <a:gd name="T1" fmla="*/ 39 h 39"/>
                  <a:gd name="T2" fmla="*/ 0 w 3"/>
                  <a:gd name="T3" fmla="*/ 29 h 39"/>
                  <a:gd name="T4" fmla="*/ 2 w 3"/>
                  <a:gd name="T5" fmla="*/ 16 h 39"/>
                  <a:gd name="T6" fmla="*/ 3 w 3"/>
                  <a:gd name="T7" fmla="*/ 3 h 39"/>
                  <a:gd name="T8" fmla="*/ 3 w 3"/>
                  <a:gd name="T9" fmla="*/ 0 h 39"/>
                  <a:gd name="T10" fmla="*/ 3 w 3"/>
                  <a:gd name="T11" fmla="*/ 0 h 39"/>
                  <a:gd name="T12" fmla="*/ 0 60000 65536"/>
                  <a:gd name="T13" fmla="*/ 0 60000 65536"/>
                  <a:gd name="T14" fmla="*/ 0 60000 65536"/>
                  <a:gd name="T15" fmla="*/ 0 60000 65536"/>
                  <a:gd name="T16" fmla="*/ 0 60000 65536"/>
                  <a:gd name="T17" fmla="*/ 0 60000 65536"/>
                  <a:gd name="T18" fmla="*/ 0 w 3"/>
                  <a:gd name="T19" fmla="*/ 0 h 39"/>
                  <a:gd name="T20" fmla="*/ 3 w 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 h="39">
                    <a:moveTo>
                      <a:pt x="0" y="39"/>
                    </a:moveTo>
                    <a:lnTo>
                      <a:pt x="0" y="29"/>
                    </a:lnTo>
                    <a:lnTo>
                      <a:pt x="2" y="16"/>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0" name="Freeform 2552"/>
              <p:cNvSpPr>
                <a:spLocks/>
              </p:cNvSpPr>
              <p:nvPr/>
            </p:nvSpPr>
            <p:spPr bwMode="auto">
              <a:xfrm>
                <a:off x="5005" y="3021"/>
                <a:ext cx="3" cy="39"/>
              </a:xfrm>
              <a:custGeom>
                <a:avLst/>
                <a:gdLst>
                  <a:gd name="T0" fmla="*/ 0 w 3"/>
                  <a:gd name="T1" fmla="*/ 0 h 39"/>
                  <a:gd name="T2" fmla="*/ 0 w 3"/>
                  <a:gd name="T3" fmla="*/ 3 h 39"/>
                  <a:gd name="T4" fmla="*/ 2 w 3"/>
                  <a:gd name="T5" fmla="*/ 13 h 39"/>
                  <a:gd name="T6" fmla="*/ 3 w 3"/>
                  <a:gd name="T7" fmla="*/ 26 h 39"/>
                  <a:gd name="T8" fmla="*/ 3 w 3"/>
                  <a:gd name="T9" fmla="*/ 39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0" y="0"/>
                    </a:moveTo>
                    <a:lnTo>
                      <a:pt x="0" y="3"/>
                    </a:lnTo>
                    <a:lnTo>
                      <a:pt x="2" y="13"/>
                    </a:lnTo>
                    <a:lnTo>
                      <a:pt x="3" y="26"/>
                    </a:lnTo>
                    <a:lnTo>
                      <a:pt x="3"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1" name="Freeform 2553"/>
              <p:cNvSpPr>
                <a:spLocks/>
              </p:cNvSpPr>
              <p:nvPr/>
            </p:nvSpPr>
            <p:spPr bwMode="auto">
              <a:xfrm>
                <a:off x="5008" y="3060"/>
                <a:ext cx="3" cy="60"/>
              </a:xfrm>
              <a:custGeom>
                <a:avLst/>
                <a:gdLst>
                  <a:gd name="T0" fmla="*/ 0 w 3"/>
                  <a:gd name="T1" fmla="*/ 0 h 60"/>
                  <a:gd name="T2" fmla="*/ 0 w 3"/>
                  <a:gd name="T3" fmla="*/ 17 h 60"/>
                  <a:gd name="T4" fmla="*/ 2 w 3"/>
                  <a:gd name="T5" fmla="*/ 34 h 60"/>
                  <a:gd name="T6" fmla="*/ 2 w 3"/>
                  <a:gd name="T7" fmla="*/ 50 h 60"/>
                  <a:gd name="T8" fmla="*/ 3 w 3"/>
                  <a:gd name="T9" fmla="*/ 60 h 60"/>
                  <a:gd name="T10" fmla="*/ 0 60000 65536"/>
                  <a:gd name="T11" fmla="*/ 0 60000 65536"/>
                  <a:gd name="T12" fmla="*/ 0 60000 65536"/>
                  <a:gd name="T13" fmla="*/ 0 60000 65536"/>
                  <a:gd name="T14" fmla="*/ 0 60000 65536"/>
                  <a:gd name="T15" fmla="*/ 0 w 3"/>
                  <a:gd name="T16" fmla="*/ 0 h 60"/>
                  <a:gd name="T17" fmla="*/ 3 w 3"/>
                  <a:gd name="T18" fmla="*/ 60 h 60"/>
                </a:gdLst>
                <a:ahLst/>
                <a:cxnLst>
                  <a:cxn ang="T10">
                    <a:pos x="T0" y="T1"/>
                  </a:cxn>
                  <a:cxn ang="T11">
                    <a:pos x="T2" y="T3"/>
                  </a:cxn>
                  <a:cxn ang="T12">
                    <a:pos x="T4" y="T5"/>
                  </a:cxn>
                  <a:cxn ang="T13">
                    <a:pos x="T6" y="T7"/>
                  </a:cxn>
                  <a:cxn ang="T14">
                    <a:pos x="T8" y="T9"/>
                  </a:cxn>
                </a:cxnLst>
                <a:rect l="T15" t="T16" r="T17" b="T18"/>
                <a:pathLst>
                  <a:path w="3" h="60">
                    <a:moveTo>
                      <a:pt x="0" y="0"/>
                    </a:moveTo>
                    <a:lnTo>
                      <a:pt x="0" y="17"/>
                    </a:lnTo>
                    <a:lnTo>
                      <a:pt x="2" y="34"/>
                    </a:lnTo>
                    <a:lnTo>
                      <a:pt x="2" y="50"/>
                    </a:lnTo>
                    <a:lnTo>
                      <a:pt x="3"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2" name="Freeform 2554"/>
              <p:cNvSpPr>
                <a:spLocks/>
              </p:cNvSpPr>
              <p:nvPr/>
            </p:nvSpPr>
            <p:spPr bwMode="auto">
              <a:xfrm>
                <a:off x="5011" y="3113"/>
                <a:ext cx="4" cy="7"/>
              </a:xfrm>
              <a:custGeom>
                <a:avLst/>
                <a:gdLst>
                  <a:gd name="T0" fmla="*/ 0 w 4"/>
                  <a:gd name="T1" fmla="*/ 7 h 7"/>
                  <a:gd name="T2" fmla="*/ 1 w 4"/>
                  <a:gd name="T3" fmla="*/ 7 h 7"/>
                  <a:gd name="T4" fmla="*/ 1 w 4"/>
                  <a:gd name="T5" fmla="*/ 4 h 7"/>
                  <a:gd name="T6" fmla="*/ 3 w 4"/>
                  <a:gd name="T7" fmla="*/ 0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1" y="7"/>
                    </a:lnTo>
                    <a:lnTo>
                      <a:pt x="1" y="4"/>
                    </a:lnTo>
                    <a:lnTo>
                      <a:pt x="3" y="0"/>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3" name="Freeform 2555"/>
              <p:cNvSpPr>
                <a:spLocks/>
              </p:cNvSpPr>
              <p:nvPr/>
            </p:nvSpPr>
            <p:spPr bwMode="auto">
              <a:xfrm>
                <a:off x="5015" y="3113"/>
                <a:ext cx="3" cy="37"/>
              </a:xfrm>
              <a:custGeom>
                <a:avLst/>
                <a:gdLst>
                  <a:gd name="T0" fmla="*/ 0 w 3"/>
                  <a:gd name="T1" fmla="*/ 0 h 37"/>
                  <a:gd name="T2" fmla="*/ 2 w 3"/>
                  <a:gd name="T3" fmla="*/ 7 h 37"/>
                  <a:gd name="T4" fmla="*/ 2 w 3"/>
                  <a:gd name="T5" fmla="*/ 20 h 37"/>
                  <a:gd name="T6" fmla="*/ 3 w 3"/>
                  <a:gd name="T7" fmla="*/ 30 h 37"/>
                  <a:gd name="T8" fmla="*/ 3 w 3"/>
                  <a:gd name="T9" fmla="*/ 34 h 37"/>
                  <a:gd name="T10" fmla="*/ 3 w 3"/>
                  <a:gd name="T11" fmla="*/ 37 h 37"/>
                  <a:gd name="T12" fmla="*/ 0 60000 65536"/>
                  <a:gd name="T13" fmla="*/ 0 60000 65536"/>
                  <a:gd name="T14" fmla="*/ 0 60000 65536"/>
                  <a:gd name="T15" fmla="*/ 0 60000 65536"/>
                  <a:gd name="T16" fmla="*/ 0 60000 65536"/>
                  <a:gd name="T17" fmla="*/ 0 60000 65536"/>
                  <a:gd name="T18" fmla="*/ 0 w 3"/>
                  <a:gd name="T19" fmla="*/ 0 h 37"/>
                  <a:gd name="T20" fmla="*/ 3 w 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 h="37">
                    <a:moveTo>
                      <a:pt x="0" y="0"/>
                    </a:moveTo>
                    <a:lnTo>
                      <a:pt x="2" y="7"/>
                    </a:lnTo>
                    <a:lnTo>
                      <a:pt x="2" y="20"/>
                    </a:lnTo>
                    <a:lnTo>
                      <a:pt x="3" y="30"/>
                    </a:lnTo>
                    <a:lnTo>
                      <a:pt x="3" y="34"/>
                    </a:lnTo>
                    <a:lnTo>
                      <a:pt x="3" y="3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4" name="Freeform 2556"/>
              <p:cNvSpPr>
                <a:spLocks/>
              </p:cNvSpPr>
              <p:nvPr/>
            </p:nvSpPr>
            <p:spPr bwMode="auto">
              <a:xfrm>
                <a:off x="5018" y="3127"/>
                <a:ext cx="3" cy="23"/>
              </a:xfrm>
              <a:custGeom>
                <a:avLst/>
                <a:gdLst>
                  <a:gd name="T0" fmla="*/ 0 w 3"/>
                  <a:gd name="T1" fmla="*/ 23 h 23"/>
                  <a:gd name="T2" fmla="*/ 0 w 3"/>
                  <a:gd name="T3" fmla="*/ 20 h 23"/>
                  <a:gd name="T4" fmla="*/ 1 w 3"/>
                  <a:gd name="T5" fmla="*/ 13 h 23"/>
                  <a:gd name="T6" fmla="*/ 3 w 3"/>
                  <a:gd name="T7" fmla="*/ 6 h 23"/>
                  <a:gd name="T8" fmla="*/ 3 w 3"/>
                  <a:gd name="T9" fmla="*/ 0 h 23"/>
                  <a:gd name="T10" fmla="*/ 0 60000 65536"/>
                  <a:gd name="T11" fmla="*/ 0 60000 65536"/>
                  <a:gd name="T12" fmla="*/ 0 60000 65536"/>
                  <a:gd name="T13" fmla="*/ 0 60000 65536"/>
                  <a:gd name="T14" fmla="*/ 0 60000 65536"/>
                  <a:gd name="T15" fmla="*/ 0 w 3"/>
                  <a:gd name="T16" fmla="*/ 0 h 23"/>
                  <a:gd name="T17" fmla="*/ 3 w 3"/>
                  <a:gd name="T18" fmla="*/ 23 h 23"/>
                </a:gdLst>
                <a:ahLst/>
                <a:cxnLst>
                  <a:cxn ang="T10">
                    <a:pos x="T0" y="T1"/>
                  </a:cxn>
                  <a:cxn ang="T11">
                    <a:pos x="T2" y="T3"/>
                  </a:cxn>
                  <a:cxn ang="T12">
                    <a:pos x="T4" y="T5"/>
                  </a:cxn>
                  <a:cxn ang="T13">
                    <a:pos x="T6" y="T7"/>
                  </a:cxn>
                  <a:cxn ang="T14">
                    <a:pos x="T8" y="T9"/>
                  </a:cxn>
                </a:cxnLst>
                <a:rect l="T15" t="T16" r="T17" b="T18"/>
                <a:pathLst>
                  <a:path w="3" h="23">
                    <a:moveTo>
                      <a:pt x="0" y="23"/>
                    </a:moveTo>
                    <a:lnTo>
                      <a:pt x="0" y="20"/>
                    </a:lnTo>
                    <a:lnTo>
                      <a:pt x="1" y="13"/>
                    </a:lnTo>
                    <a:lnTo>
                      <a:pt x="3"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5" name="Freeform 2557"/>
              <p:cNvSpPr>
                <a:spLocks/>
              </p:cNvSpPr>
              <p:nvPr/>
            </p:nvSpPr>
            <p:spPr bwMode="auto">
              <a:xfrm>
                <a:off x="5021" y="3117"/>
                <a:ext cx="3" cy="10"/>
              </a:xfrm>
              <a:custGeom>
                <a:avLst/>
                <a:gdLst>
                  <a:gd name="T0" fmla="*/ 0 w 3"/>
                  <a:gd name="T1" fmla="*/ 10 h 10"/>
                  <a:gd name="T2" fmla="*/ 1 w 3"/>
                  <a:gd name="T3" fmla="*/ 6 h 10"/>
                  <a:gd name="T4" fmla="*/ 3 w 3"/>
                  <a:gd name="T5" fmla="*/ 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10"/>
                    </a:moveTo>
                    <a:lnTo>
                      <a:pt x="1" y="6"/>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6" name="Freeform 2558"/>
              <p:cNvSpPr>
                <a:spLocks/>
              </p:cNvSpPr>
              <p:nvPr/>
            </p:nvSpPr>
            <p:spPr bwMode="auto">
              <a:xfrm>
                <a:off x="5024" y="3080"/>
                <a:ext cx="3" cy="37"/>
              </a:xfrm>
              <a:custGeom>
                <a:avLst/>
                <a:gdLst>
                  <a:gd name="T0" fmla="*/ 0 w 3"/>
                  <a:gd name="T1" fmla="*/ 37 h 37"/>
                  <a:gd name="T2" fmla="*/ 1 w 3"/>
                  <a:gd name="T3" fmla="*/ 23 h 37"/>
                  <a:gd name="T4" fmla="*/ 3 w 3"/>
                  <a:gd name="T5" fmla="*/ 0 h 37"/>
                  <a:gd name="T6" fmla="*/ 0 60000 65536"/>
                  <a:gd name="T7" fmla="*/ 0 60000 65536"/>
                  <a:gd name="T8" fmla="*/ 0 60000 65536"/>
                  <a:gd name="T9" fmla="*/ 0 w 3"/>
                  <a:gd name="T10" fmla="*/ 0 h 37"/>
                  <a:gd name="T11" fmla="*/ 3 w 3"/>
                  <a:gd name="T12" fmla="*/ 37 h 37"/>
                </a:gdLst>
                <a:ahLst/>
                <a:cxnLst>
                  <a:cxn ang="T6">
                    <a:pos x="T0" y="T1"/>
                  </a:cxn>
                  <a:cxn ang="T7">
                    <a:pos x="T2" y="T3"/>
                  </a:cxn>
                  <a:cxn ang="T8">
                    <a:pos x="T4" y="T5"/>
                  </a:cxn>
                </a:cxnLst>
                <a:rect l="T9" t="T10" r="T11" b="T12"/>
                <a:pathLst>
                  <a:path w="3" h="37">
                    <a:moveTo>
                      <a:pt x="0" y="37"/>
                    </a:moveTo>
                    <a:lnTo>
                      <a:pt x="1" y="2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7" name="Freeform 2559"/>
              <p:cNvSpPr>
                <a:spLocks/>
              </p:cNvSpPr>
              <p:nvPr/>
            </p:nvSpPr>
            <p:spPr bwMode="auto">
              <a:xfrm>
                <a:off x="5027" y="3017"/>
                <a:ext cx="2" cy="63"/>
              </a:xfrm>
              <a:custGeom>
                <a:avLst/>
                <a:gdLst>
                  <a:gd name="T0" fmla="*/ 0 w 2"/>
                  <a:gd name="T1" fmla="*/ 63 h 63"/>
                  <a:gd name="T2" fmla="*/ 0 w 2"/>
                  <a:gd name="T3" fmla="*/ 57 h 63"/>
                  <a:gd name="T4" fmla="*/ 0 w 2"/>
                  <a:gd name="T5" fmla="*/ 47 h 63"/>
                  <a:gd name="T6" fmla="*/ 1 w 2"/>
                  <a:gd name="T7" fmla="*/ 27 h 63"/>
                  <a:gd name="T8" fmla="*/ 1 w 2"/>
                  <a:gd name="T9" fmla="*/ 17 h 63"/>
                  <a:gd name="T10" fmla="*/ 2 w 2"/>
                  <a:gd name="T11" fmla="*/ 7 h 63"/>
                  <a:gd name="T12" fmla="*/ 2 w 2"/>
                  <a:gd name="T13" fmla="*/ 4 h 63"/>
                  <a:gd name="T14" fmla="*/ 2 w 2"/>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3"/>
                  <a:gd name="T26" fmla="*/ 2 w 2"/>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3">
                    <a:moveTo>
                      <a:pt x="0" y="63"/>
                    </a:moveTo>
                    <a:lnTo>
                      <a:pt x="0" y="57"/>
                    </a:lnTo>
                    <a:lnTo>
                      <a:pt x="0" y="47"/>
                    </a:lnTo>
                    <a:lnTo>
                      <a:pt x="1" y="27"/>
                    </a:lnTo>
                    <a:lnTo>
                      <a:pt x="1" y="17"/>
                    </a:lnTo>
                    <a:lnTo>
                      <a:pt x="2" y="7"/>
                    </a:lnTo>
                    <a:lnTo>
                      <a:pt x="2" y="4"/>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8" name="Freeform 2560"/>
              <p:cNvSpPr>
                <a:spLocks/>
              </p:cNvSpPr>
              <p:nvPr/>
            </p:nvSpPr>
            <p:spPr bwMode="auto">
              <a:xfrm>
                <a:off x="5029" y="3017"/>
                <a:ext cx="3" cy="63"/>
              </a:xfrm>
              <a:custGeom>
                <a:avLst/>
                <a:gdLst>
                  <a:gd name="T0" fmla="*/ 0 w 3"/>
                  <a:gd name="T1" fmla="*/ 0 h 63"/>
                  <a:gd name="T2" fmla="*/ 0 w 3"/>
                  <a:gd name="T3" fmla="*/ 4 h 63"/>
                  <a:gd name="T4" fmla="*/ 0 w 3"/>
                  <a:gd name="T5" fmla="*/ 7 h 63"/>
                  <a:gd name="T6" fmla="*/ 2 w 3"/>
                  <a:gd name="T7" fmla="*/ 23 h 63"/>
                  <a:gd name="T8" fmla="*/ 3 w 3"/>
                  <a:gd name="T9" fmla="*/ 43 h 63"/>
                  <a:gd name="T10" fmla="*/ 3 w 3"/>
                  <a:gd name="T11" fmla="*/ 63 h 63"/>
                  <a:gd name="T12" fmla="*/ 0 60000 65536"/>
                  <a:gd name="T13" fmla="*/ 0 60000 65536"/>
                  <a:gd name="T14" fmla="*/ 0 60000 65536"/>
                  <a:gd name="T15" fmla="*/ 0 60000 65536"/>
                  <a:gd name="T16" fmla="*/ 0 60000 65536"/>
                  <a:gd name="T17" fmla="*/ 0 60000 65536"/>
                  <a:gd name="T18" fmla="*/ 0 w 3"/>
                  <a:gd name="T19" fmla="*/ 0 h 63"/>
                  <a:gd name="T20" fmla="*/ 3 w 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 h="63">
                    <a:moveTo>
                      <a:pt x="0" y="0"/>
                    </a:moveTo>
                    <a:lnTo>
                      <a:pt x="0" y="4"/>
                    </a:lnTo>
                    <a:lnTo>
                      <a:pt x="0" y="7"/>
                    </a:lnTo>
                    <a:lnTo>
                      <a:pt x="2" y="23"/>
                    </a:lnTo>
                    <a:lnTo>
                      <a:pt x="3" y="43"/>
                    </a:lnTo>
                    <a:lnTo>
                      <a:pt x="3" y="6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49" name="Freeform 2561"/>
              <p:cNvSpPr>
                <a:spLocks/>
              </p:cNvSpPr>
              <p:nvPr/>
            </p:nvSpPr>
            <p:spPr bwMode="auto">
              <a:xfrm>
                <a:off x="5032" y="3080"/>
                <a:ext cx="3" cy="70"/>
              </a:xfrm>
              <a:custGeom>
                <a:avLst/>
                <a:gdLst>
                  <a:gd name="T0" fmla="*/ 0 w 3"/>
                  <a:gd name="T1" fmla="*/ 0 h 70"/>
                  <a:gd name="T2" fmla="*/ 0 w 3"/>
                  <a:gd name="T3" fmla="*/ 10 h 70"/>
                  <a:gd name="T4" fmla="*/ 0 w 3"/>
                  <a:gd name="T5" fmla="*/ 20 h 70"/>
                  <a:gd name="T6" fmla="*/ 2 w 3"/>
                  <a:gd name="T7" fmla="*/ 47 h 70"/>
                  <a:gd name="T8" fmla="*/ 2 w 3"/>
                  <a:gd name="T9" fmla="*/ 57 h 70"/>
                  <a:gd name="T10" fmla="*/ 2 w 3"/>
                  <a:gd name="T11" fmla="*/ 67 h 70"/>
                  <a:gd name="T12" fmla="*/ 3 w 3"/>
                  <a:gd name="T13" fmla="*/ 70 h 70"/>
                  <a:gd name="T14" fmla="*/ 3 w 3"/>
                  <a:gd name="T15" fmla="*/ 70 h 7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0"/>
                  <a:gd name="T26" fmla="*/ 3 w 3"/>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0">
                    <a:moveTo>
                      <a:pt x="0" y="0"/>
                    </a:moveTo>
                    <a:lnTo>
                      <a:pt x="0" y="10"/>
                    </a:lnTo>
                    <a:lnTo>
                      <a:pt x="0" y="20"/>
                    </a:lnTo>
                    <a:lnTo>
                      <a:pt x="2" y="47"/>
                    </a:lnTo>
                    <a:lnTo>
                      <a:pt x="2" y="57"/>
                    </a:lnTo>
                    <a:lnTo>
                      <a:pt x="2" y="67"/>
                    </a:lnTo>
                    <a:lnTo>
                      <a:pt x="3" y="7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0" name="Freeform 2562"/>
              <p:cNvSpPr>
                <a:spLocks/>
              </p:cNvSpPr>
              <p:nvPr/>
            </p:nvSpPr>
            <p:spPr bwMode="auto">
              <a:xfrm>
                <a:off x="5035" y="3027"/>
                <a:ext cx="4" cy="123"/>
              </a:xfrm>
              <a:custGeom>
                <a:avLst/>
                <a:gdLst>
                  <a:gd name="T0" fmla="*/ 0 w 4"/>
                  <a:gd name="T1" fmla="*/ 123 h 123"/>
                  <a:gd name="T2" fmla="*/ 0 w 4"/>
                  <a:gd name="T3" fmla="*/ 116 h 123"/>
                  <a:gd name="T4" fmla="*/ 2 w 4"/>
                  <a:gd name="T5" fmla="*/ 100 h 123"/>
                  <a:gd name="T6" fmla="*/ 2 w 4"/>
                  <a:gd name="T7" fmla="*/ 80 h 123"/>
                  <a:gd name="T8" fmla="*/ 2 w 4"/>
                  <a:gd name="T9" fmla="*/ 60 h 123"/>
                  <a:gd name="T10" fmla="*/ 3 w 4"/>
                  <a:gd name="T11" fmla="*/ 37 h 123"/>
                  <a:gd name="T12" fmla="*/ 3 w 4"/>
                  <a:gd name="T13" fmla="*/ 20 h 123"/>
                  <a:gd name="T14" fmla="*/ 4 w 4"/>
                  <a:gd name="T15" fmla="*/ 7 h 123"/>
                  <a:gd name="T16" fmla="*/ 4 w 4"/>
                  <a:gd name="T17" fmla="*/ 0 h 123"/>
                  <a:gd name="T18" fmla="*/ 4 w 4"/>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23"/>
                  <a:gd name="T32" fmla="*/ 4 w 4"/>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23">
                    <a:moveTo>
                      <a:pt x="0" y="123"/>
                    </a:moveTo>
                    <a:lnTo>
                      <a:pt x="0" y="116"/>
                    </a:lnTo>
                    <a:lnTo>
                      <a:pt x="2" y="100"/>
                    </a:lnTo>
                    <a:lnTo>
                      <a:pt x="2" y="80"/>
                    </a:lnTo>
                    <a:lnTo>
                      <a:pt x="2" y="60"/>
                    </a:lnTo>
                    <a:lnTo>
                      <a:pt x="3" y="37"/>
                    </a:lnTo>
                    <a:lnTo>
                      <a:pt x="3" y="20"/>
                    </a:lnTo>
                    <a:lnTo>
                      <a:pt x="4" y="7"/>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1" name="Freeform 2563"/>
              <p:cNvSpPr>
                <a:spLocks/>
              </p:cNvSpPr>
              <p:nvPr/>
            </p:nvSpPr>
            <p:spPr bwMode="auto">
              <a:xfrm>
                <a:off x="5039" y="3027"/>
                <a:ext cx="3" cy="116"/>
              </a:xfrm>
              <a:custGeom>
                <a:avLst/>
                <a:gdLst>
                  <a:gd name="T0" fmla="*/ 0 w 3"/>
                  <a:gd name="T1" fmla="*/ 0 h 116"/>
                  <a:gd name="T2" fmla="*/ 0 w 3"/>
                  <a:gd name="T3" fmla="*/ 4 h 116"/>
                  <a:gd name="T4" fmla="*/ 2 w 3"/>
                  <a:gd name="T5" fmla="*/ 17 h 116"/>
                  <a:gd name="T6" fmla="*/ 2 w 3"/>
                  <a:gd name="T7" fmla="*/ 33 h 116"/>
                  <a:gd name="T8" fmla="*/ 2 w 3"/>
                  <a:gd name="T9" fmla="*/ 53 h 116"/>
                  <a:gd name="T10" fmla="*/ 2 w 3"/>
                  <a:gd name="T11" fmla="*/ 73 h 116"/>
                  <a:gd name="T12" fmla="*/ 3 w 3"/>
                  <a:gd name="T13" fmla="*/ 90 h 116"/>
                  <a:gd name="T14" fmla="*/ 3 w 3"/>
                  <a:gd name="T15" fmla="*/ 106 h 116"/>
                  <a:gd name="T16" fmla="*/ 3 w 3"/>
                  <a:gd name="T17" fmla="*/ 11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16"/>
                  <a:gd name="T29" fmla="*/ 3 w 3"/>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16">
                    <a:moveTo>
                      <a:pt x="0" y="0"/>
                    </a:moveTo>
                    <a:lnTo>
                      <a:pt x="0" y="4"/>
                    </a:lnTo>
                    <a:lnTo>
                      <a:pt x="2" y="17"/>
                    </a:lnTo>
                    <a:lnTo>
                      <a:pt x="2" y="33"/>
                    </a:lnTo>
                    <a:lnTo>
                      <a:pt x="2" y="53"/>
                    </a:lnTo>
                    <a:lnTo>
                      <a:pt x="2" y="73"/>
                    </a:lnTo>
                    <a:lnTo>
                      <a:pt x="3" y="90"/>
                    </a:lnTo>
                    <a:lnTo>
                      <a:pt x="3" y="106"/>
                    </a:lnTo>
                    <a:lnTo>
                      <a:pt x="3" y="11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2" name="Freeform 2564"/>
              <p:cNvSpPr>
                <a:spLocks/>
              </p:cNvSpPr>
              <p:nvPr/>
            </p:nvSpPr>
            <p:spPr bwMode="auto">
              <a:xfrm>
                <a:off x="5042" y="3123"/>
                <a:ext cx="3" cy="24"/>
              </a:xfrm>
              <a:custGeom>
                <a:avLst/>
                <a:gdLst>
                  <a:gd name="T0" fmla="*/ 0 w 3"/>
                  <a:gd name="T1" fmla="*/ 20 h 24"/>
                  <a:gd name="T2" fmla="*/ 0 w 3"/>
                  <a:gd name="T3" fmla="*/ 24 h 24"/>
                  <a:gd name="T4" fmla="*/ 0 w 3"/>
                  <a:gd name="T5" fmla="*/ 24 h 24"/>
                  <a:gd name="T6" fmla="*/ 2 w 3"/>
                  <a:gd name="T7" fmla="*/ 17 h 24"/>
                  <a:gd name="T8" fmla="*/ 3 w 3"/>
                  <a:gd name="T9" fmla="*/ 7 h 24"/>
                  <a:gd name="T10" fmla="*/ 3 w 3"/>
                  <a:gd name="T11" fmla="*/ 0 h 24"/>
                  <a:gd name="T12" fmla="*/ 0 60000 65536"/>
                  <a:gd name="T13" fmla="*/ 0 60000 65536"/>
                  <a:gd name="T14" fmla="*/ 0 60000 65536"/>
                  <a:gd name="T15" fmla="*/ 0 60000 65536"/>
                  <a:gd name="T16" fmla="*/ 0 60000 65536"/>
                  <a:gd name="T17" fmla="*/ 0 60000 65536"/>
                  <a:gd name="T18" fmla="*/ 0 w 3"/>
                  <a:gd name="T19" fmla="*/ 0 h 24"/>
                  <a:gd name="T20" fmla="*/ 3 w 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 h="24">
                    <a:moveTo>
                      <a:pt x="0" y="20"/>
                    </a:moveTo>
                    <a:lnTo>
                      <a:pt x="0" y="24"/>
                    </a:lnTo>
                    <a:lnTo>
                      <a:pt x="2"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3" name="Freeform 2565"/>
              <p:cNvSpPr>
                <a:spLocks/>
              </p:cNvSpPr>
              <p:nvPr/>
            </p:nvSpPr>
            <p:spPr bwMode="auto">
              <a:xfrm>
                <a:off x="5045" y="3080"/>
                <a:ext cx="3" cy="43"/>
              </a:xfrm>
              <a:custGeom>
                <a:avLst/>
                <a:gdLst>
                  <a:gd name="T0" fmla="*/ 0 w 3"/>
                  <a:gd name="T1" fmla="*/ 43 h 43"/>
                  <a:gd name="T2" fmla="*/ 0 w 3"/>
                  <a:gd name="T3" fmla="*/ 33 h 43"/>
                  <a:gd name="T4" fmla="*/ 2 w 3"/>
                  <a:gd name="T5" fmla="*/ 20 h 43"/>
                  <a:gd name="T6" fmla="*/ 3 w 3"/>
                  <a:gd name="T7" fmla="*/ 10 h 43"/>
                  <a:gd name="T8" fmla="*/ 3 w 3"/>
                  <a:gd name="T9" fmla="*/ 0 h 43"/>
                  <a:gd name="T10" fmla="*/ 0 60000 65536"/>
                  <a:gd name="T11" fmla="*/ 0 60000 65536"/>
                  <a:gd name="T12" fmla="*/ 0 60000 65536"/>
                  <a:gd name="T13" fmla="*/ 0 60000 65536"/>
                  <a:gd name="T14" fmla="*/ 0 60000 65536"/>
                  <a:gd name="T15" fmla="*/ 0 w 3"/>
                  <a:gd name="T16" fmla="*/ 0 h 43"/>
                  <a:gd name="T17" fmla="*/ 3 w 3"/>
                  <a:gd name="T18" fmla="*/ 43 h 43"/>
                </a:gdLst>
                <a:ahLst/>
                <a:cxnLst>
                  <a:cxn ang="T10">
                    <a:pos x="T0" y="T1"/>
                  </a:cxn>
                  <a:cxn ang="T11">
                    <a:pos x="T2" y="T3"/>
                  </a:cxn>
                  <a:cxn ang="T12">
                    <a:pos x="T4" y="T5"/>
                  </a:cxn>
                  <a:cxn ang="T13">
                    <a:pos x="T6" y="T7"/>
                  </a:cxn>
                  <a:cxn ang="T14">
                    <a:pos x="T8" y="T9"/>
                  </a:cxn>
                </a:cxnLst>
                <a:rect l="T15" t="T16" r="T17" b="T18"/>
                <a:pathLst>
                  <a:path w="3" h="43">
                    <a:moveTo>
                      <a:pt x="0" y="43"/>
                    </a:moveTo>
                    <a:lnTo>
                      <a:pt x="0" y="33"/>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4" name="Freeform 2566"/>
              <p:cNvSpPr>
                <a:spLocks/>
              </p:cNvSpPr>
              <p:nvPr/>
            </p:nvSpPr>
            <p:spPr bwMode="auto">
              <a:xfrm>
                <a:off x="5048" y="3060"/>
                <a:ext cx="3" cy="20"/>
              </a:xfrm>
              <a:custGeom>
                <a:avLst/>
                <a:gdLst>
                  <a:gd name="T0" fmla="*/ 0 w 3"/>
                  <a:gd name="T1" fmla="*/ 20 h 20"/>
                  <a:gd name="T2" fmla="*/ 0 w 3"/>
                  <a:gd name="T3" fmla="*/ 14 h 20"/>
                  <a:gd name="T4" fmla="*/ 1 w 3"/>
                  <a:gd name="T5" fmla="*/ 10 h 20"/>
                  <a:gd name="T6" fmla="*/ 3 w 3"/>
                  <a:gd name="T7" fmla="*/ 7 h 20"/>
                  <a:gd name="T8" fmla="*/ 3 w 3"/>
                  <a:gd name="T9" fmla="*/ 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0" y="20"/>
                    </a:moveTo>
                    <a:lnTo>
                      <a:pt x="0" y="14"/>
                    </a:lnTo>
                    <a:lnTo>
                      <a:pt x="1" y="10"/>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5" name="Freeform 2567"/>
              <p:cNvSpPr>
                <a:spLocks/>
              </p:cNvSpPr>
              <p:nvPr/>
            </p:nvSpPr>
            <p:spPr bwMode="auto">
              <a:xfrm>
                <a:off x="5051" y="3021"/>
                <a:ext cx="3" cy="39"/>
              </a:xfrm>
              <a:custGeom>
                <a:avLst/>
                <a:gdLst>
                  <a:gd name="T0" fmla="*/ 0 w 3"/>
                  <a:gd name="T1" fmla="*/ 39 h 39"/>
                  <a:gd name="T2" fmla="*/ 0 w 3"/>
                  <a:gd name="T3" fmla="*/ 29 h 39"/>
                  <a:gd name="T4" fmla="*/ 1 w 3"/>
                  <a:gd name="T5" fmla="*/ 16 h 39"/>
                  <a:gd name="T6" fmla="*/ 3 w 3"/>
                  <a:gd name="T7" fmla="*/ 3 h 39"/>
                  <a:gd name="T8" fmla="*/ 3 w 3"/>
                  <a:gd name="T9" fmla="*/ 0 h 39"/>
                  <a:gd name="T10" fmla="*/ 3 w 3"/>
                  <a:gd name="T11" fmla="*/ 0 h 39"/>
                  <a:gd name="T12" fmla="*/ 0 60000 65536"/>
                  <a:gd name="T13" fmla="*/ 0 60000 65536"/>
                  <a:gd name="T14" fmla="*/ 0 60000 65536"/>
                  <a:gd name="T15" fmla="*/ 0 60000 65536"/>
                  <a:gd name="T16" fmla="*/ 0 60000 65536"/>
                  <a:gd name="T17" fmla="*/ 0 60000 65536"/>
                  <a:gd name="T18" fmla="*/ 0 w 3"/>
                  <a:gd name="T19" fmla="*/ 0 h 39"/>
                  <a:gd name="T20" fmla="*/ 3 w 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 h="39">
                    <a:moveTo>
                      <a:pt x="0" y="39"/>
                    </a:moveTo>
                    <a:lnTo>
                      <a:pt x="0" y="29"/>
                    </a:lnTo>
                    <a:lnTo>
                      <a:pt x="1" y="16"/>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6" name="Freeform 2568"/>
              <p:cNvSpPr>
                <a:spLocks/>
              </p:cNvSpPr>
              <p:nvPr/>
            </p:nvSpPr>
            <p:spPr bwMode="auto">
              <a:xfrm>
                <a:off x="5054" y="3021"/>
                <a:ext cx="2" cy="39"/>
              </a:xfrm>
              <a:custGeom>
                <a:avLst/>
                <a:gdLst>
                  <a:gd name="T0" fmla="*/ 0 w 2"/>
                  <a:gd name="T1" fmla="*/ 0 h 39"/>
                  <a:gd name="T2" fmla="*/ 0 w 2"/>
                  <a:gd name="T3" fmla="*/ 0 h 39"/>
                  <a:gd name="T4" fmla="*/ 0 w 2"/>
                  <a:gd name="T5" fmla="*/ 3 h 39"/>
                  <a:gd name="T6" fmla="*/ 1 w 2"/>
                  <a:gd name="T7" fmla="*/ 16 h 39"/>
                  <a:gd name="T8" fmla="*/ 1 w 2"/>
                  <a:gd name="T9" fmla="*/ 29 h 39"/>
                  <a:gd name="T10" fmla="*/ 2 w 2"/>
                  <a:gd name="T11" fmla="*/ 39 h 39"/>
                  <a:gd name="T12" fmla="*/ 0 60000 65536"/>
                  <a:gd name="T13" fmla="*/ 0 60000 65536"/>
                  <a:gd name="T14" fmla="*/ 0 60000 65536"/>
                  <a:gd name="T15" fmla="*/ 0 60000 65536"/>
                  <a:gd name="T16" fmla="*/ 0 60000 65536"/>
                  <a:gd name="T17" fmla="*/ 0 60000 65536"/>
                  <a:gd name="T18" fmla="*/ 0 w 2"/>
                  <a:gd name="T19" fmla="*/ 0 h 39"/>
                  <a:gd name="T20" fmla="*/ 2 w 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 h="39">
                    <a:moveTo>
                      <a:pt x="0" y="0"/>
                    </a:moveTo>
                    <a:lnTo>
                      <a:pt x="0" y="0"/>
                    </a:lnTo>
                    <a:lnTo>
                      <a:pt x="0" y="3"/>
                    </a:lnTo>
                    <a:lnTo>
                      <a:pt x="1" y="16"/>
                    </a:lnTo>
                    <a:lnTo>
                      <a:pt x="1" y="29"/>
                    </a:lnTo>
                    <a:lnTo>
                      <a:pt x="2" y="3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7" name="Freeform 2569"/>
              <p:cNvSpPr>
                <a:spLocks/>
              </p:cNvSpPr>
              <p:nvPr/>
            </p:nvSpPr>
            <p:spPr bwMode="auto">
              <a:xfrm>
                <a:off x="5056" y="3060"/>
                <a:ext cx="5" cy="27"/>
              </a:xfrm>
              <a:custGeom>
                <a:avLst/>
                <a:gdLst>
                  <a:gd name="T0" fmla="*/ 0 w 5"/>
                  <a:gd name="T1" fmla="*/ 0 h 27"/>
                  <a:gd name="T2" fmla="*/ 2 w 5"/>
                  <a:gd name="T3" fmla="*/ 14 h 27"/>
                  <a:gd name="T4" fmla="*/ 5 w 5"/>
                  <a:gd name="T5" fmla="*/ 27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0" y="0"/>
                    </a:moveTo>
                    <a:lnTo>
                      <a:pt x="2" y="14"/>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8" name="Freeform 2570"/>
              <p:cNvSpPr>
                <a:spLocks/>
              </p:cNvSpPr>
              <p:nvPr/>
            </p:nvSpPr>
            <p:spPr bwMode="auto">
              <a:xfrm>
                <a:off x="5061" y="3087"/>
                <a:ext cx="3" cy="36"/>
              </a:xfrm>
              <a:custGeom>
                <a:avLst/>
                <a:gdLst>
                  <a:gd name="T0" fmla="*/ 0 w 3"/>
                  <a:gd name="T1" fmla="*/ 0 h 36"/>
                  <a:gd name="T2" fmla="*/ 1 w 3"/>
                  <a:gd name="T3" fmla="*/ 16 h 36"/>
                  <a:gd name="T4" fmla="*/ 3 w 3"/>
                  <a:gd name="T5" fmla="*/ 36 h 36"/>
                  <a:gd name="T6" fmla="*/ 0 60000 65536"/>
                  <a:gd name="T7" fmla="*/ 0 60000 65536"/>
                  <a:gd name="T8" fmla="*/ 0 60000 65536"/>
                  <a:gd name="T9" fmla="*/ 0 w 3"/>
                  <a:gd name="T10" fmla="*/ 0 h 36"/>
                  <a:gd name="T11" fmla="*/ 3 w 3"/>
                  <a:gd name="T12" fmla="*/ 36 h 36"/>
                </a:gdLst>
                <a:ahLst/>
                <a:cxnLst>
                  <a:cxn ang="T6">
                    <a:pos x="T0" y="T1"/>
                  </a:cxn>
                  <a:cxn ang="T7">
                    <a:pos x="T2" y="T3"/>
                  </a:cxn>
                  <a:cxn ang="T8">
                    <a:pos x="T4" y="T5"/>
                  </a:cxn>
                </a:cxnLst>
                <a:rect l="T9" t="T10" r="T11" b="T12"/>
                <a:pathLst>
                  <a:path w="3" h="36">
                    <a:moveTo>
                      <a:pt x="0" y="0"/>
                    </a:moveTo>
                    <a:lnTo>
                      <a:pt x="1" y="16"/>
                    </a:lnTo>
                    <a:lnTo>
                      <a:pt x="3" y="3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59" name="Freeform 2571"/>
              <p:cNvSpPr>
                <a:spLocks/>
              </p:cNvSpPr>
              <p:nvPr/>
            </p:nvSpPr>
            <p:spPr bwMode="auto">
              <a:xfrm>
                <a:off x="5064" y="3123"/>
                <a:ext cx="2" cy="57"/>
              </a:xfrm>
              <a:custGeom>
                <a:avLst/>
                <a:gdLst>
                  <a:gd name="T0" fmla="*/ 0 w 2"/>
                  <a:gd name="T1" fmla="*/ 0 h 57"/>
                  <a:gd name="T2" fmla="*/ 0 w 2"/>
                  <a:gd name="T3" fmla="*/ 7 h 57"/>
                  <a:gd name="T4" fmla="*/ 0 w 2"/>
                  <a:gd name="T5" fmla="*/ 17 h 57"/>
                  <a:gd name="T6" fmla="*/ 1 w 2"/>
                  <a:gd name="T7" fmla="*/ 33 h 57"/>
                  <a:gd name="T8" fmla="*/ 2 w 2"/>
                  <a:gd name="T9" fmla="*/ 50 h 57"/>
                  <a:gd name="T10" fmla="*/ 2 w 2"/>
                  <a:gd name="T11" fmla="*/ 57 h 57"/>
                  <a:gd name="T12" fmla="*/ 2 w 2"/>
                  <a:gd name="T13" fmla="*/ 57 h 57"/>
                  <a:gd name="T14" fmla="*/ 0 60000 65536"/>
                  <a:gd name="T15" fmla="*/ 0 60000 65536"/>
                  <a:gd name="T16" fmla="*/ 0 60000 65536"/>
                  <a:gd name="T17" fmla="*/ 0 60000 65536"/>
                  <a:gd name="T18" fmla="*/ 0 60000 65536"/>
                  <a:gd name="T19" fmla="*/ 0 60000 65536"/>
                  <a:gd name="T20" fmla="*/ 0 60000 65536"/>
                  <a:gd name="T21" fmla="*/ 0 w 2"/>
                  <a:gd name="T22" fmla="*/ 0 h 57"/>
                  <a:gd name="T23" fmla="*/ 2 w 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7">
                    <a:moveTo>
                      <a:pt x="0" y="0"/>
                    </a:moveTo>
                    <a:lnTo>
                      <a:pt x="0" y="7"/>
                    </a:lnTo>
                    <a:lnTo>
                      <a:pt x="0" y="17"/>
                    </a:lnTo>
                    <a:lnTo>
                      <a:pt x="1" y="33"/>
                    </a:lnTo>
                    <a:lnTo>
                      <a:pt x="2" y="50"/>
                    </a:lnTo>
                    <a:lnTo>
                      <a:pt x="2" y="5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0" name="Freeform 2572"/>
              <p:cNvSpPr>
                <a:spLocks/>
              </p:cNvSpPr>
              <p:nvPr/>
            </p:nvSpPr>
            <p:spPr bwMode="auto">
              <a:xfrm>
                <a:off x="5066" y="3113"/>
                <a:ext cx="3" cy="67"/>
              </a:xfrm>
              <a:custGeom>
                <a:avLst/>
                <a:gdLst>
                  <a:gd name="T0" fmla="*/ 0 w 3"/>
                  <a:gd name="T1" fmla="*/ 67 h 67"/>
                  <a:gd name="T2" fmla="*/ 0 w 3"/>
                  <a:gd name="T3" fmla="*/ 63 h 67"/>
                  <a:gd name="T4" fmla="*/ 0 w 3"/>
                  <a:gd name="T5" fmla="*/ 57 h 67"/>
                  <a:gd name="T6" fmla="*/ 2 w 3"/>
                  <a:gd name="T7" fmla="*/ 50 h 67"/>
                  <a:gd name="T8" fmla="*/ 2 w 3"/>
                  <a:gd name="T9" fmla="*/ 40 h 67"/>
                  <a:gd name="T10" fmla="*/ 3 w 3"/>
                  <a:gd name="T11" fmla="*/ 17 h 67"/>
                  <a:gd name="T12" fmla="*/ 3 w 3"/>
                  <a:gd name="T13" fmla="*/ 7 h 67"/>
                  <a:gd name="T14" fmla="*/ 3 w 3"/>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7"/>
                  <a:gd name="T26" fmla="*/ 3 w 3"/>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7">
                    <a:moveTo>
                      <a:pt x="0" y="67"/>
                    </a:moveTo>
                    <a:lnTo>
                      <a:pt x="0" y="63"/>
                    </a:lnTo>
                    <a:lnTo>
                      <a:pt x="0" y="57"/>
                    </a:lnTo>
                    <a:lnTo>
                      <a:pt x="2" y="50"/>
                    </a:lnTo>
                    <a:lnTo>
                      <a:pt x="2" y="40"/>
                    </a:lnTo>
                    <a:lnTo>
                      <a:pt x="3" y="17"/>
                    </a:lnTo>
                    <a:lnTo>
                      <a:pt x="3"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1" name="Freeform 2573"/>
              <p:cNvSpPr>
                <a:spLocks/>
              </p:cNvSpPr>
              <p:nvPr/>
            </p:nvSpPr>
            <p:spPr bwMode="auto">
              <a:xfrm>
                <a:off x="5069" y="3087"/>
                <a:ext cx="3" cy="26"/>
              </a:xfrm>
              <a:custGeom>
                <a:avLst/>
                <a:gdLst>
                  <a:gd name="T0" fmla="*/ 0 w 3"/>
                  <a:gd name="T1" fmla="*/ 26 h 26"/>
                  <a:gd name="T2" fmla="*/ 0 w 3"/>
                  <a:gd name="T3" fmla="*/ 16 h 26"/>
                  <a:gd name="T4" fmla="*/ 2 w 3"/>
                  <a:gd name="T5" fmla="*/ 10 h 26"/>
                  <a:gd name="T6" fmla="*/ 3 w 3"/>
                  <a:gd name="T7" fmla="*/ 0 h 26"/>
                  <a:gd name="T8" fmla="*/ 0 60000 65536"/>
                  <a:gd name="T9" fmla="*/ 0 60000 65536"/>
                  <a:gd name="T10" fmla="*/ 0 60000 65536"/>
                  <a:gd name="T11" fmla="*/ 0 60000 65536"/>
                  <a:gd name="T12" fmla="*/ 0 w 3"/>
                  <a:gd name="T13" fmla="*/ 0 h 26"/>
                  <a:gd name="T14" fmla="*/ 3 w 3"/>
                  <a:gd name="T15" fmla="*/ 26 h 26"/>
                </a:gdLst>
                <a:ahLst/>
                <a:cxnLst>
                  <a:cxn ang="T8">
                    <a:pos x="T0" y="T1"/>
                  </a:cxn>
                  <a:cxn ang="T9">
                    <a:pos x="T2" y="T3"/>
                  </a:cxn>
                  <a:cxn ang="T10">
                    <a:pos x="T4" y="T5"/>
                  </a:cxn>
                  <a:cxn ang="T11">
                    <a:pos x="T6" y="T7"/>
                  </a:cxn>
                </a:cxnLst>
                <a:rect l="T12" t="T13" r="T14" b="T15"/>
                <a:pathLst>
                  <a:path w="3" h="26">
                    <a:moveTo>
                      <a:pt x="0" y="26"/>
                    </a:moveTo>
                    <a:lnTo>
                      <a:pt x="0" y="16"/>
                    </a:lnTo>
                    <a:lnTo>
                      <a:pt x="2"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2" name="Freeform 2574"/>
              <p:cNvSpPr>
                <a:spLocks/>
              </p:cNvSpPr>
              <p:nvPr/>
            </p:nvSpPr>
            <p:spPr bwMode="auto">
              <a:xfrm>
                <a:off x="5072" y="3060"/>
                <a:ext cx="3" cy="27"/>
              </a:xfrm>
              <a:custGeom>
                <a:avLst/>
                <a:gdLst>
                  <a:gd name="T0" fmla="*/ 0 w 3"/>
                  <a:gd name="T1" fmla="*/ 27 h 27"/>
                  <a:gd name="T2" fmla="*/ 2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3" name="Freeform 2575"/>
              <p:cNvSpPr>
                <a:spLocks/>
              </p:cNvSpPr>
              <p:nvPr/>
            </p:nvSpPr>
            <p:spPr bwMode="auto">
              <a:xfrm>
                <a:off x="5075" y="3014"/>
                <a:ext cx="3" cy="46"/>
              </a:xfrm>
              <a:custGeom>
                <a:avLst/>
                <a:gdLst>
                  <a:gd name="T0" fmla="*/ 0 w 3"/>
                  <a:gd name="T1" fmla="*/ 46 h 46"/>
                  <a:gd name="T2" fmla="*/ 0 w 3"/>
                  <a:gd name="T3" fmla="*/ 33 h 46"/>
                  <a:gd name="T4" fmla="*/ 1 w 3"/>
                  <a:gd name="T5" fmla="*/ 20 h 46"/>
                  <a:gd name="T6" fmla="*/ 1 w 3"/>
                  <a:gd name="T7" fmla="*/ 7 h 46"/>
                  <a:gd name="T8" fmla="*/ 3 w 3"/>
                  <a:gd name="T9" fmla="*/ 0 h 46"/>
                  <a:gd name="T10" fmla="*/ 3 w 3"/>
                  <a:gd name="T11" fmla="*/ 0 h 46"/>
                  <a:gd name="T12" fmla="*/ 0 60000 65536"/>
                  <a:gd name="T13" fmla="*/ 0 60000 65536"/>
                  <a:gd name="T14" fmla="*/ 0 60000 65536"/>
                  <a:gd name="T15" fmla="*/ 0 60000 65536"/>
                  <a:gd name="T16" fmla="*/ 0 60000 65536"/>
                  <a:gd name="T17" fmla="*/ 0 60000 65536"/>
                  <a:gd name="T18" fmla="*/ 0 w 3"/>
                  <a:gd name="T19" fmla="*/ 0 h 46"/>
                  <a:gd name="T20" fmla="*/ 3 w 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 h="46">
                    <a:moveTo>
                      <a:pt x="0" y="46"/>
                    </a:moveTo>
                    <a:lnTo>
                      <a:pt x="0" y="33"/>
                    </a:lnTo>
                    <a:lnTo>
                      <a:pt x="1" y="20"/>
                    </a:lnTo>
                    <a:lnTo>
                      <a:pt x="1"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4" name="Freeform 2576"/>
              <p:cNvSpPr>
                <a:spLocks/>
              </p:cNvSpPr>
              <p:nvPr/>
            </p:nvSpPr>
            <p:spPr bwMode="auto">
              <a:xfrm>
                <a:off x="5078" y="3014"/>
                <a:ext cx="4" cy="46"/>
              </a:xfrm>
              <a:custGeom>
                <a:avLst/>
                <a:gdLst>
                  <a:gd name="T0" fmla="*/ 0 w 4"/>
                  <a:gd name="T1" fmla="*/ 0 h 46"/>
                  <a:gd name="T2" fmla="*/ 0 w 4"/>
                  <a:gd name="T3" fmla="*/ 0 h 46"/>
                  <a:gd name="T4" fmla="*/ 1 w 4"/>
                  <a:gd name="T5" fmla="*/ 7 h 46"/>
                  <a:gd name="T6" fmla="*/ 1 w 4"/>
                  <a:gd name="T7" fmla="*/ 20 h 46"/>
                  <a:gd name="T8" fmla="*/ 3 w 4"/>
                  <a:gd name="T9" fmla="*/ 33 h 46"/>
                  <a:gd name="T10" fmla="*/ 4 w 4"/>
                  <a:gd name="T11" fmla="*/ 46 h 46"/>
                  <a:gd name="T12" fmla="*/ 0 60000 65536"/>
                  <a:gd name="T13" fmla="*/ 0 60000 65536"/>
                  <a:gd name="T14" fmla="*/ 0 60000 65536"/>
                  <a:gd name="T15" fmla="*/ 0 60000 65536"/>
                  <a:gd name="T16" fmla="*/ 0 60000 65536"/>
                  <a:gd name="T17" fmla="*/ 0 60000 65536"/>
                  <a:gd name="T18" fmla="*/ 0 w 4"/>
                  <a:gd name="T19" fmla="*/ 0 h 46"/>
                  <a:gd name="T20" fmla="*/ 4 w 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 h="46">
                    <a:moveTo>
                      <a:pt x="0" y="0"/>
                    </a:moveTo>
                    <a:lnTo>
                      <a:pt x="0" y="0"/>
                    </a:lnTo>
                    <a:lnTo>
                      <a:pt x="1" y="7"/>
                    </a:lnTo>
                    <a:lnTo>
                      <a:pt x="1" y="20"/>
                    </a:lnTo>
                    <a:lnTo>
                      <a:pt x="3" y="33"/>
                    </a:lnTo>
                    <a:lnTo>
                      <a:pt x="4" y="4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5" name="Freeform 2577"/>
              <p:cNvSpPr>
                <a:spLocks/>
              </p:cNvSpPr>
              <p:nvPr/>
            </p:nvSpPr>
            <p:spPr bwMode="auto">
              <a:xfrm>
                <a:off x="5082" y="3060"/>
                <a:ext cx="3" cy="27"/>
              </a:xfrm>
              <a:custGeom>
                <a:avLst/>
                <a:gdLst>
                  <a:gd name="T0" fmla="*/ 0 w 3"/>
                  <a:gd name="T1" fmla="*/ 0 h 27"/>
                  <a:gd name="T2" fmla="*/ 2 w 3"/>
                  <a:gd name="T3" fmla="*/ 14 h 27"/>
                  <a:gd name="T4" fmla="*/ 3 w 3"/>
                  <a:gd name="T5" fmla="*/ 27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0"/>
                    </a:moveTo>
                    <a:lnTo>
                      <a:pt x="2" y="14"/>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6" name="Freeform 2578"/>
              <p:cNvSpPr>
                <a:spLocks/>
              </p:cNvSpPr>
              <p:nvPr/>
            </p:nvSpPr>
            <p:spPr bwMode="auto">
              <a:xfrm>
                <a:off x="5085" y="3087"/>
                <a:ext cx="3" cy="26"/>
              </a:xfrm>
              <a:custGeom>
                <a:avLst/>
                <a:gdLst>
                  <a:gd name="T0" fmla="*/ 0 w 3"/>
                  <a:gd name="T1" fmla="*/ 0 h 26"/>
                  <a:gd name="T2" fmla="*/ 1 w 3"/>
                  <a:gd name="T3" fmla="*/ 13 h 26"/>
                  <a:gd name="T4" fmla="*/ 3 w 3"/>
                  <a:gd name="T5" fmla="*/ 26 h 26"/>
                  <a:gd name="T6" fmla="*/ 0 60000 65536"/>
                  <a:gd name="T7" fmla="*/ 0 60000 65536"/>
                  <a:gd name="T8" fmla="*/ 0 60000 65536"/>
                  <a:gd name="T9" fmla="*/ 0 w 3"/>
                  <a:gd name="T10" fmla="*/ 0 h 26"/>
                  <a:gd name="T11" fmla="*/ 3 w 3"/>
                  <a:gd name="T12" fmla="*/ 26 h 26"/>
                </a:gdLst>
                <a:ahLst/>
                <a:cxnLst>
                  <a:cxn ang="T6">
                    <a:pos x="T0" y="T1"/>
                  </a:cxn>
                  <a:cxn ang="T7">
                    <a:pos x="T2" y="T3"/>
                  </a:cxn>
                  <a:cxn ang="T8">
                    <a:pos x="T4" y="T5"/>
                  </a:cxn>
                </a:cxnLst>
                <a:rect l="T9" t="T10" r="T11" b="T12"/>
                <a:pathLst>
                  <a:path w="3" h="26">
                    <a:moveTo>
                      <a:pt x="0" y="0"/>
                    </a:moveTo>
                    <a:lnTo>
                      <a:pt x="1" y="13"/>
                    </a:lnTo>
                    <a:lnTo>
                      <a:pt x="3"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7" name="Freeform 2579"/>
              <p:cNvSpPr>
                <a:spLocks/>
              </p:cNvSpPr>
              <p:nvPr/>
            </p:nvSpPr>
            <p:spPr bwMode="auto">
              <a:xfrm>
                <a:off x="5088" y="3113"/>
                <a:ext cx="3" cy="37"/>
              </a:xfrm>
              <a:custGeom>
                <a:avLst/>
                <a:gdLst>
                  <a:gd name="T0" fmla="*/ 0 w 3"/>
                  <a:gd name="T1" fmla="*/ 0 h 37"/>
                  <a:gd name="T2" fmla="*/ 0 w 3"/>
                  <a:gd name="T3" fmla="*/ 10 h 37"/>
                  <a:gd name="T4" fmla="*/ 1 w 3"/>
                  <a:gd name="T5" fmla="*/ 24 h 37"/>
                  <a:gd name="T6" fmla="*/ 3 w 3"/>
                  <a:gd name="T7" fmla="*/ 34 h 37"/>
                  <a:gd name="T8" fmla="*/ 3 w 3"/>
                  <a:gd name="T9" fmla="*/ 37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0"/>
                    </a:moveTo>
                    <a:lnTo>
                      <a:pt x="0" y="10"/>
                    </a:lnTo>
                    <a:lnTo>
                      <a:pt x="1" y="24"/>
                    </a:lnTo>
                    <a:lnTo>
                      <a:pt x="3" y="34"/>
                    </a:lnTo>
                    <a:lnTo>
                      <a:pt x="3" y="3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8" name="Freeform 2580"/>
              <p:cNvSpPr>
                <a:spLocks/>
              </p:cNvSpPr>
              <p:nvPr/>
            </p:nvSpPr>
            <p:spPr bwMode="auto">
              <a:xfrm>
                <a:off x="5091" y="3113"/>
                <a:ext cx="3" cy="37"/>
              </a:xfrm>
              <a:custGeom>
                <a:avLst/>
                <a:gdLst>
                  <a:gd name="T0" fmla="*/ 0 w 3"/>
                  <a:gd name="T1" fmla="*/ 37 h 37"/>
                  <a:gd name="T2" fmla="*/ 0 w 3"/>
                  <a:gd name="T3" fmla="*/ 34 h 37"/>
                  <a:gd name="T4" fmla="*/ 1 w 3"/>
                  <a:gd name="T5" fmla="*/ 24 h 37"/>
                  <a:gd name="T6" fmla="*/ 3 w 3"/>
                  <a:gd name="T7" fmla="*/ 10 h 37"/>
                  <a:gd name="T8" fmla="*/ 3 w 3"/>
                  <a:gd name="T9" fmla="*/ 0 h 37"/>
                  <a:gd name="T10" fmla="*/ 0 60000 65536"/>
                  <a:gd name="T11" fmla="*/ 0 60000 65536"/>
                  <a:gd name="T12" fmla="*/ 0 60000 65536"/>
                  <a:gd name="T13" fmla="*/ 0 60000 65536"/>
                  <a:gd name="T14" fmla="*/ 0 60000 65536"/>
                  <a:gd name="T15" fmla="*/ 0 w 3"/>
                  <a:gd name="T16" fmla="*/ 0 h 37"/>
                  <a:gd name="T17" fmla="*/ 3 w 3"/>
                  <a:gd name="T18" fmla="*/ 37 h 37"/>
                </a:gdLst>
                <a:ahLst/>
                <a:cxnLst>
                  <a:cxn ang="T10">
                    <a:pos x="T0" y="T1"/>
                  </a:cxn>
                  <a:cxn ang="T11">
                    <a:pos x="T2" y="T3"/>
                  </a:cxn>
                  <a:cxn ang="T12">
                    <a:pos x="T4" y="T5"/>
                  </a:cxn>
                  <a:cxn ang="T13">
                    <a:pos x="T6" y="T7"/>
                  </a:cxn>
                  <a:cxn ang="T14">
                    <a:pos x="T8" y="T9"/>
                  </a:cxn>
                </a:cxnLst>
                <a:rect l="T15" t="T16" r="T17" b="T18"/>
                <a:pathLst>
                  <a:path w="3" h="37">
                    <a:moveTo>
                      <a:pt x="0" y="37"/>
                    </a:moveTo>
                    <a:lnTo>
                      <a:pt x="0" y="34"/>
                    </a:lnTo>
                    <a:lnTo>
                      <a:pt x="1" y="24"/>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69" name="Freeform 2581"/>
              <p:cNvSpPr>
                <a:spLocks/>
              </p:cNvSpPr>
              <p:nvPr/>
            </p:nvSpPr>
            <p:spPr bwMode="auto">
              <a:xfrm>
                <a:off x="5094" y="3087"/>
                <a:ext cx="2" cy="26"/>
              </a:xfrm>
              <a:custGeom>
                <a:avLst/>
                <a:gdLst>
                  <a:gd name="T0" fmla="*/ 0 w 2"/>
                  <a:gd name="T1" fmla="*/ 26 h 26"/>
                  <a:gd name="T2" fmla="*/ 1 w 2"/>
                  <a:gd name="T3" fmla="*/ 13 h 26"/>
                  <a:gd name="T4" fmla="*/ 2 w 2"/>
                  <a:gd name="T5" fmla="*/ 0 h 26"/>
                  <a:gd name="T6" fmla="*/ 0 60000 65536"/>
                  <a:gd name="T7" fmla="*/ 0 60000 65536"/>
                  <a:gd name="T8" fmla="*/ 0 60000 65536"/>
                  <a:gd name="T9" fmla="*/ 0 w 2"/>
                  <a:gd name="T10" fmla="*/ 0 h 26"/>
                  <a:gd name="T11" fmla="*/ 2 w 2"/>
                  <a:gd name="T12" fmla="*/ 26 h 26"/>
                </a:gdLst>
                <a:ahLst/>
                <a:cxnLst>
                  <a:cxn ang="T6">
                    <a:pos x="T0" y="T1"/>
                  </a:cxn>
                  <a:cxn ang="T7">
                    <a:pos x="T2" y="T3"/>
                  </a:cxn>
                  <a:cxn ang="T8">
                    <a:pos x="T4" y="T5"/>
                  </a:cxn>
                </a:cxnLst>
                <a:rect l="T9" t="T10" r="T11" b="T12"/>
                <a:pathLst>
                  <a:path w="2" h="26">
                    <a:moveTo>
                      <a:pt x="0" y="26"/>
                    </a:moveTo>
                    <a:lnTo>
                      <a:pt x="1" y="1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0" name="Freeform 2582"/>
              <p:cNvSpPr>
                <a:spLocks/>
              </p:cNvSpPr>
              <p:nvPr/>
            </p:nvSpPr>
            <p:spPr bwMode="auto">
              <a:xfrm>
                <a:off x="5096" y="3060"/>
                <a:ext cx="3" cy="27"/>
              </a:xfrm>
              <a:custGeom>
                <a:avLst/>
                <a:gdLst>
                  <a:gd name="T0" fmla="*/ 0 w 3"/>
                  <a:gd name="T1" fmla="*/ 27 h 27"/>
                  <a:gd name="T2" fmla="*/ 2 w 3"/>
                  <a:gd name="T3" fmla="*/ 14 h 27"/>
                  <a:gd name="T4" fmla="*/ 3 w 3"/>
                  <a:gd name="T5" fmla="*/ 0 h 27"/>
                  <a:gd name="T6" fmla="*/ 0 60000 65536"/>
                  <a:gd name="T7" fmla="*/ 0 60000 65536"/>
                  <a:gd name="T8" fmla="*/ 0 60000 65536"/>
                  <a:gd name="T9" fmla="*/ 0 w 3"/>
                  <a:gd name="T10" fmla="*/ 0 h 27"/>
                  <a:gd name="T11" fmla="*/ 3 w 3"/>
                  <a:gd name="T12" fmla="*/ 27 h 27"/>
                </a:gdLst>
                <a:ahLst/>
                <a:cxnLst>
                  <a:cxn ang="T6">
                    <a:pos x="T0" y="T1"/>
                  </a:cxn>
                  <a:cxn ang="T7">
                    <a:pos x="T2" y="T3"/>
                  </a:cxn>
                  <a:cxn ang="T8">
                    <a:pos x="T4" y="T5"/>
                  </a:cxn>
                </a:cxnLst>
                <a:rect l="T9" t="T10" r="T11" b="T12"/>
                <a:pathLst>
                  <a:path w="3" h="27">
                    <a:moveTo>
                      <a:pt x="0" y="27"/>
                    </a:moveTo>
                    <a:lnTo>
                      <a:pt x="2"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1" name="Freeform 2583"/>
              <p:cNvSpPr>
                <a:spLocks/>
              </p:cNvSpPr>
              <p:nvPr/>
            </p:nvSpPr>
            <p:spPr bwMode="auto">
              <a:xfrm>
                <a:off x="5099" y="3021"/>
                <a:ext cx="4" cy="39"/>
              </a:xfrm>
              <a:custGeom>
                <a:avLst/>
                <a:gdLst>
                  <a:gd name="T0" fmla="*/ 0 w 4"/>
                  <a:gd name="T1" fmla="*/ 39 h 39"/>
                  <a:gd name="T2" fmla="*/ 2 w 4"/>
                  <a:gd name="T3" fmla="*/ 29 h 39"/>
                  <a:gd name="T4" fmla="*/ 2 w 4"/>
                  <a:gd name="T5" fmla="*/ 16 h 39"/>
                  <a:gd name="T6" fmla="*/ 3 w 4"/>
                  <a:gd name="T7" fmla="*/ 6 h 39"/>
                  <a:gd name="T8" fmla="*/ 4 w 4"/>
                  <a:gd name="T9" fmla="*/ 0 h 39"/>
                  <a:gd name="T10" fmla="*/ 4 w 4"/>
                  <a:gd name="T11" fmla="*/ 0 h 39"/>
                  <a:gd name="T12" fmla="*/ 0 60000 65536"/>
                  <a:gd name="T13" fmla="*/ 0 60000 65536"/>
                  <a:gd name="T14" fmla="*/ 0 60000 65536"/>
                  <a:gd name="T15" fmla="*/ 0 60000 65536"/>
                  <a:gd name="T16" fmla="*/ 0 60000 65536"/>
                  <a:gd name="T17" fmla="*/ 0 60000 65536"/>
                  <a:gd name="T18" fmla="*/ 0 w 4"/>
                  <a:gd name="T19" fmla="*/ 0 h 39"/>
                  <a:gd name="T20" fmla="*/ 4 w 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 h="39">
                    <a:moveTo>
                      <a:pt x="0" y="39"/>
                    </a:moveTo>
                    <a:lnTo>
                      <a:pt x="2" y="29"/>
                    </a:lnTo>
                    <a:lnTo>
                      <a:pt x="2" y="16"/>
                    </a:lnTo>
                    <a:lnTo>
                      <a:pt x="3" y="6"/>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2" name="Freeform 2584"/>
              <p:cNvSpPr>
                <a:spLocks/>
              </p:cNvSpPr>
              <p:nvPr/>
            </p:nvSpPr>
            <p:spPr bwMode="auto">
              <a:xfrm>
                <a:off x="5103" y="3021"/>
                <a:ext cx="3" cy="33"/>
              </a:xfrm>
              <a:custGeom>
                <a:avLst/>
                <a:gdLst>
                  <a:gd name="T0" fmla="*/ 0 w 3"/>
                  <a:gd name="T1" fmla="*/ 0 h 33"/>
                  <a:gd name="T2" fmla="*/ 2 w 3"/>
                  <a:gd name="T3" fmla="*/ 3 h 33"/>
                  <a:gd name="T4" fmla="*/ 2 w 3"/>
                  <a:gd name="T5" fmla="*/ 10 h 33"/>
                  <a:gd name="T6" fmla="*/ 3 w 3"/>
                  <a:gd name="T7" fmla="*/ 19 h 33"/>
                  <a:gd name="T8" fmla="*/ 3 w 3"/>
                  <a:gd name="T9" fmla="*/ 33 h 33"/>
                  <a:gd name="T10" fmla="*/ 0 60000 65536"/>
                  <a:gd name="T11" fmla="*/ 0 60000 65536"/>
                  <a:gd name="T12" fmla="*/ 0 60000 65536"/>
                  <a:gd name="T13" fmla="*/ 0 60000 65536"/>
                  <a:gd name="T14" fmla="*/ 0 60000 65536"/>
                  <a:gd name="T15" fmla="*/ 0 w 3"/>
                  <a:gd name="T16" fmla="*/ 0 h 33"/>
                  <a:gd name="T17" fmla="*/ 3 w 3"/>
                  <a:gd name="T18" fmla="*/ 33 h 33"/>
                </a:gdLst>
                <a:ahLst/>
                <a:cxnLst>
                  <a:cxn ang="T10">
                    <a:pos x="T0" y="T1"/>
                  </a:cxn>
                  <a:cxn ang="T11">
                    <a:pos x="T2" y="T3"/>
                  </a:cxn>
                  <a:cxn ang="T12">
                    <a:pos x="T4" y="T5"/>
                  </a:cxn>
                  <a:cxn ang="T13">
                    <a:pos x="T6" y="T7"/>
                  </a:cxn>
                  <a:cxn ang="T14">
                    <a:pos x="T8" y="T9"/>
                  </a:cxn>
                </a:cxnLst>
                <a:rect l="T15" t="T16" r="T17" b="T18"/>
                <a:pathLst>
                  <a:path w="3" h="33">
                    <a:moveTo>
                      <a:pt x="0" y="0"/>
                    </a:moveTo>
                    <a:lnTo>
                      <a:pt x="2" y="3"/>
                    </a:lnTo>
                    <a:lnTo>
                      <a:pt x="2" y="10"/>
                    </a:lnTo>
                    <a:lnTo>
                      <a:pt x="3" y="19"/>
                    </a:lnTo>
                    <a:lnTo>
                      <a:pt x="3" y="33"/>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3" name="Freeform 2585"/>
              <p:cNvSpPr>
                <a:spLocks/>
              </p:cNvSpPr>
              <p:nvPr/>
            </p:nvSpPr>
            <p:spPr bwMode="auto">
              <a:xfrm>
                <a:off x="5106" y="3054"/>
                <a:ext cx="3" cy="66"/>
              </a:xfrm>
              <a:custGeom>
                <a:avLst/>
                <a:gdLst>
                  <a:gd name="T0" fmla="*/ 0 w 3"/>
                  <a:gd name="T1" fmla="*/ 0 h 66"/>
                  <a:gd name="T2" fmla="*/ 0 w 3"/>
                  <a:gd name="T3" fmla="*/ 13 h 66"/>
                  <a:gd name="T4" fmla="*/ 2 w 3"/>
                  <a:gd name="T5" fmla="*/ 33 h 66"/>
                  <a:gd name="T6" fmla="*/ 3 w 3"/>
                  <a:gd name="T7" fmla="*/ 49 h 66"/>
                  <a:gd name="T8" fmla="*/ 3 w 3"/>
                  <a:gd name="T9" fmla="*/ 66 h 66"/>
                  <a:gd name="T10" fmla="*/ 0 60000 65536"/>
                  <a:gd name="T11" fmla="*/ 0 60000 65536"/>
                  <a:gd name="T12" fmla="*/ 0 60000 65536"/>
                  <a:gd name="T13" fmla="*/ 0 60000 65536"/>
                  <a:gd name="T14" fmla="*/ 0 60000 65536"/>
                  <a:gd name="T15" fmla="*/ 0 w 3"/>
                  <a:gd name="T16" fmla="*/ 0 h 66"/>
                  <a:gd name="T17" fmla="*/ 3 w 3"/>
                  <a:gd name="T18" fmla="*/ 66 h 66"/>
                </a:gdLst>
                <a:ahLst/>
                <a:cxnLst>
                  <a:cxn ang="T10">
                    <a:pos x="T0" y="T1"/>
                  </a:cxn>
                  <a:cxn ang="T11">
                    <a:pos x="T2" y="T3"/>
                  </a:cxn>
                  <a:cxn ang="T12">
                    <a:pos x="T4" y="T5"/>
                  </a:cxn>
                  <a:cxn ang="T13">
                    <a:pos x="T6" y="T7"/>
                  </a:cxn>
                  <a:cxn ang="T14">
                    <a:pos x="T8" y="T9"/>
                  </a:cxn>
                </a:cxnLst>
                <a:rect l="T15" t="T16" r="T17" b="T18"/>
                <a:pathLst>
                  <a:path w="3" h="66">
                    <a:moveTo>
                      <a:pt x="0" y="0"/>
                    </a:moveTo>
                    <a:lnTo>
                      <a:pt x="0" y="13"/>
                    </a:lnTo>
                    <a:lnTo>
                      <a:pt x="2" y="33"/>
                    </a:lnTo>
                    <a:lnTo>
                      <a:pt x="3" y="49"/>
                    </a:lnTo>
                    <a:lnTo>
                      <a:pt x="3" y="6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4" name="Freeform 2586"/>
              <p:cNvSpPr>
                <a:spLocks/>
              </p:cNvSpPr>
              <p:nvPr/>
            </p:nvSpPr>
            <p:spPr bwMode="auto">
              <a:xfrm>
                <a:off x="5109" y="3120"/>
                <a:ext cx="3" cy="60"/>
              </a:xfrm>
              <a:custGeom>
                <a:avLst/>
                <a:gdLst>
                  <a:gd name="T0" fmla="*/ 0 w 3"/>
                  <a:gd name="T1" fmla="*/ 0 h 60"/>
                  <a:gd name="T2" fmla="*/ 0 w 3"/>
                  <a:gd name="T3" fmla="*/ 17 h 60"/>
                  <a:gd name="T4" fmla="*/ 2 w 3"/>
                  <a:gd name="T5" fmla="*/ 36 h 60"/>
                  <a:gd name="T6" fmla="*/ 3 w 3"/>
                  <a:gd name="T7" fmla="*/ 53 h 60"/>
                  <a:gd name="T8" fmla="*/ 3 w 3"/>
                  <a:gd name="T9" fmla="*/ 56 h 60"/>
                  <a:gd name="T10" fmla="*/ 3 w 3"/>
                  <a:gd name="T11" fmla="*/ 60 h 60"/>
                  <a:gd name="T12" fmla="*/ 0 60000 65536"/>
                  <a:gd name="T13" fmla="*/ 0 60000 65536"/>
                  <a:gd name="T14" fmla="*/ 0 60000 65536"/>
                  <a:gd name="T15" fmla="*/ 0 60000 65536"/>
                  <a:gd name="T16" fmla="*/ 0 60000 65536"/>
                  <a:gd name="T17" fmla="*/ 0 60000 65536"/>
                  <a:gd name="T18" fmla="*/ 0 w 3"/>
                  <a:gd name="T19" fmla="*/ 0 h 60"/>
                  <a:gd name="T20" fmla="*/ 3 w 3"/>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 h="60">
                    <a:moveTo>
                      <a:pt x="0" y="0"/>
                    </a:moveTo>
                    <a:lnTo>
                      <a:pt x="0" y="17"/>
                    </a:lnTo>
                    <a:lnTo>
                      <a:pt x="2" y="36"/>
                    </a:lnTo>
                    <a:lnTo>
                      <a:pt x="3" y="53"/>
                    </a:lnTo>
                    <a:lnTo>
                      <a:pt x="3" y="56"/>
                    </a:lnTo>
                    <a:lnTo>
                      <a:pt x="3" y="6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5" name="Freeform 2587"/>
              <p:cNvSpPr>
                <a:spLocks/>
              </p:cNvSpPr>
              <p:nvPr/>
            </p:nvSpPr>
            <p:spPr bwMode="auto">
              <a:xfrm>
                <a:off x="5112" y="3143"/>
                <a:ext cx="3" cy="37"/>
              </a:xfrm>
              <a:custGeom>
                <a:avLst/>
                <a:gdLst>
                  <a:gd name="T0" fmla="*/ 0 w 3"/>
                  <a:gd name="T1" fmla="*/ 37 h 37"/>
                  <a:gd name="T2" fmla="*/ 0 w 3"/>
                  <a:gd name="T3" fmla="*/ 37 h 37"/>
                  <a:gd name="T4" fmla="*/ 0 w 3"/>
                  <a:gd name="T5" fmla="*/ 33 h 37"/>
                  <a:gd name="T6" fmla="*/ 1 w 3"/>
                  <a:gd name="T7" fmla="*/ 23 h 37"/>
                  <a:gd name="T8" fmla="*/ 3 w 3"/>
                  <a:gd name="T9" fmla="*/ 10 h 37"/>
                  <a:gd name="T10" fmla="*/ 3 w 3"/>
                  <a:gd name="T11" fmla="*/ 0 h 37"/>
                  <a:gd name="T12" fmla="*/ 0 60000 65536"/>
                  <a:gd name="T13" fmla="*/ 0 60000 65536"/>
                  <a:gd name="T14" fmla="*/ 0 60000 65536"/>
                  <a:gd name="T15" fmla="*/ 0 60000 65536"/>
                  <a:gd name="T16" fmla="*/ 0 60000 65536"/>
                  <a:gd name="T17" fmla="*/ 0 60000 65536"/>
                  <a:gd name="T18" fmla="*/ 0 w 3"/>
                  <a:gd name="T19" fmla="*/ 0 h 37"/>
                  <a:gd name="T20" fmla="*/ 3 w 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 h="37">
                    <a:moveTo>
                      <a:pt x="0" y="37"/>
                    </a:moveTo>
                    <a:lnTo>
                      <a:pt x="0" y="37"/>
                    </a:lnTo>
                    <a:lnTo>
                      <a:pt x="0" y="33"/>
                    </a:lnTo>
                    <a:lnTo>
                      <a:pt x="1" y="23"/>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76" name="Line 2588"/>
              <p:cNvSpPr>
                <a:spLocks noChangeShapeType="1"/>
              </p:cNvSpPr>
              <p:nvPr/>
            </p:nvSpPr>
            <p:spPr bwMode="auto">
              <a:xfrm flipV="1">
                <a:off x="5115" y="3113"/>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77" name="Line 2589"/>
              <p:cNvSpPr>
                <a:spLocks noChangeShapeType="1"/>
              </p:cNvSpPr>
              <p:nvPr/>
            </p:nvSpPr>
            <p:spPr bwMode="auto">
              <a:xfrm flipV="1">
                <a:off x="5118"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78" name="Line 2590"/>
              <p:cNvSpPr>
                <a:spLocks noChangeShapeType="1"/>
              </p:cNvSpPr>
              <p:nvPr/>
            </p:nvSpPr>
            <p:spPr bwMode="auto">
              <a:xfrm flipV="1">
                <a:off x="5121" y="3060"/>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79" name="Freeform 2591"/>
              <p:cNvSpPr>
                <a:spLocks/>
              </p:cNvSpPr>
              <p:nvPr/>
            </p:nvSpPr>
            <p:spPr bwMode="auto">
              <a:xfrm>
                <a:off x="5123" y="3031"/>
                <a:ext cx="5" cy="29"/>
              </a:xfrm>
              <a:custGeom>
                <a:avLst/>
                <a:gdLst>
                  <a:gd name="T0" fmla="*/ 0 w 5"/>
                  <a:gd name="T1" fmla="*/ 29 h 29"/>
                  <a:gd name="T2" fmla="*/ 2 w 5"/>
                  <a:gd name="T3" fmla="*/ 19 h 29"/>
                  <a:gd name="T4" fmla="*/ 2 w 5"/>
                  <a:gd name="T5" fmla="*/ 9 h 29"/>
                  <a:gd name="T6" fmla="*/ 3 w 5"/>
                  <a:gd name="T7" fmla="*/ 3 h 29"/>
                  <a:gd name="T8" fmla="*/ 5 w 5"/>
                  <a:gd name="T9" fmla="*/ 0 h 29"/>
                  <a:gd name="T10" fmla="*/ 0 60000 65536"/>
                  <a:gd name="T11" fmla="*/ 0 60000 65536"/>
                  <a:gd name="T12" fmla="*/ 0 60000 65536"/>
                  <a:gd name="T13" fmla="*/ 0 60000 65536"/>
                  <a:gd name="T14" fmla="*/ 0 60000 65536"/>
                  <a:gd name="T15" fmla="*/ 0 w 5"/>
                  <a:gd name="T16" fmla="*/ 0 h 29"/>
                  <a:gd name="T17" fmla="*/ 5 w 5"/>
                  <a:gd name="T18" fmla="*/ 29 h 29"/>
                </a:gdLst>
                <a:ahLst/>
                <a:cxnLst>
                  <a:cxn ang="T10">
                    <a:pos x="T0" y="T1"/>
                  </a:cxn>
                  <a:cxn ang="T11">
                    <a:pos x="T2" y="T3"/>
                  </a:cxn>
                  <a:cxn ang="T12">
                    <a:pos x="T4" y="T5"/>
                  </a:cxn>
                  <a:cxn ang="T13">
                    <a:pos x="T6" y="T7"/>
                  </a:cxn>
                  <a:cxn ang="T14">
                    <a:pos x="T8" y="T9"/>
                  </a:cxn>
                </a:cxnLst>
                <a:rect l="T15" t="T16" r="T17" b="T18"/>
                <a:pathLst>
                  <a:path w="5" h="29">
                    <a:moveTo>
                      <a:pt x="0" y="29"/>
                    </a:moveTo>
                    <a:lnTo>
                      <a:pt x="2" y="19"/>
                    </a:lnTo>
                    <a:lnTo>
                      <a:pt x="2" y="9"/>
                    </a:lnTo>
                    <a:lnTo>
                      <a:pt x="3" y="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0" name="Freeform 2592"/>
              <p:cNvSpPr>
                <a:spLocks/>
              </p:cNvSpPr>
              <p:nvPr/>
            </p:nvSpPr>
            <p:spPr bwMode="auto">
              <a:xfrm>
                <a:off x="5128" y="3031"/>
                <a:ext cx="3" cy="29"/>
              </a:xfrm>
              <a:custGeom>
                <a:avLst/>
                <a:gdLst>
                  <a:gd name="T0" fmla="*/ 0 w 3"/>
                  <a:gd name="T1" fmla="*/ 0 h 29"/>
                  <a:gd name="T2" fmla="*/ 1 w 3"/>
                  <a:gd name="T3" fmla="*/ 3 h 29"/>
                  <a:gd name="T4" fmla="*/ 1 w 3"/>
                  <a:gd name="T5" fmla="*/ 9 h 29"/>
                  <a:gd name="T6" fmla="*/ 3 w 3"/>
                  <a:gd name="T7" fmla="*/ 19 h 29"/>
                  <a:gd name="T8" fmla="*/ 3 w 3"/>
                  <a:gd name="T9" fmla="*/ 29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0"/>
                    </a:moveTo>
                    <a:lnTo>
                      <a:pt x="1" y="3"/>
                    </a:lnTo>
                    <a:lnTo>
                      <a:pt x="1" y="9"/>
                    </a:lnTo>
                    <a:lnTo>
                      <a:pt x="3" y="19"/>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1" name="Line 2593"/>
              <p:cNvSpPr>
                <a:spLocks noChangeShapeType="1"/>
              </p:cNvSpPr>
              <p:nvPr/>
            </p:nvSpPr>
            <p:spPr bwMode="auto">
              <a:xfrm>
                <a:off x="5131" y="3060"/>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82" name="Line 2594"/>
              <p:cNvSpPr>
                <a:spLocks noChangeShapeType="1"/>
              </p:cNvSpPr>
              <p:nvPr/>
            </p:nvSpPr>
            <p:spPr bwMode="auto">
              <a:xfrm>
                <a:off x="5133"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83" name="Freeform 2595"/>
              <p:cNvSpPr>
                <a:spLocks/>
              </p:cNvSpPr>
              <p:nvPr/>
            </p:nvSpPr>
            <p:spPr bwMode="auto">
              <a:xfrm>
                <a:off x="5136" y="3113"/>
                <a:ext cx="3" cy="30"/>
              </a:xfrm>
              <a:custGeom>
                <a:avLst/>
                <a:gdLst>
                  <a:gd name="T0" fmla="*/ 0 w 3"/>
                  <a:gd name="T1" fmla="*/ 0 h 30"/>
                  <a:gd name="T2" fmla="*/ 0 w 3"/>
                  <a:gd name="T3" fmla="*/ 10 h 30"/>
                  <a:gd name="T4" fmla="*/ 2 w 3"/>
                  <a:gd name="T5" fmla="*/ 20 h 30"/>
                  <a:gd name="T6" fmla="*/ 3 w 3"/>
                  <a:gd name="T7" fmla="*/ 27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2" y="20"/>
                    </a:lnTo>
                    <a:lnTo>
                      <a:pt x="3" y="27"/>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4" name="Freeform 2596"/>
              <p:cNvSpPr>
                <a:spLocks/>
              </p:cNvSpPr>
              <p:nvPr/>
            </p:nvSpPr>
            <p:spPr bwMode="auto">
              <a:xfrm>
                <a:off x="5139" y="3113"/>
                <a:ext cx="3" cy="30"/>
              </a:xfrm>
              <a:custGeom>
                <a:avLst/>
                <a:gdLst>
                  <a:gd name="T0" fmla="*/ 0 w 3"/>
                  <a:gd name="T1" fmla="*/ 30 h 30"/>
                  <a:gd name="T2" fmla="*/ 0 w 3"/>
                  <a:gd name="T3" fmla="*/ 27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7"/>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5" name="Line 2597"/>
              <p:cNvSpPr>
                <a:spLocks noChangeShapeType="1"/>
              </p:cNvSpPr>
              <p:nvPr/>
            </p:nvSpPr>
            <p:spPr bwMode="auto">
              <a:xfrm flipV="1">
                <a:off x="5142"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86" name="Freeform 2598"/>
              <p:cNvSpPr>
                <a:spLocks/>
              </p:cNvSpPr>
              <p:nvPr/>
            </p:nvSpPr>
            <p:spPr bwMode="auto">
              <a:xfrm>
                <a:off x="5145" y="3060"/>
                <a:ext cx="4" cy="27"/>
              </a:xfrm>
              <a:custGeom>
                <a:avLst/>
                <a:gdLst>
                  <a:gd name="T0" fmla="*/ 0 w 4"/>
                  <a:gd name="T1" fmla="*/ 27 h 27"/>
                  <a:gd name="T2" fmla="*/ 1 w 4"/>
                  <a:gd name="T3" fmla="*/ 14 h 27"/>
                  <a:gd name="T4" fmla="*/ 4 w 4"/>
                  <a:gd name="T5" fmla="*/ 0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27"/>
                    </a:moveTo>
                    <a:lnTo>
                      <a:pt x="1" y="14"/>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7" name="Freeform 2599"/>
              <p:cNvSpPr>
                <a:spLocks/>
              </p:cNvSpPr>
              <p:nvPr/>
            </p:nvSpPr>
            <p:spPr bwMode="auto">
              <a:xfrm>
                <a:off x="5149" y="3031"/>
                <a:ext cx="3" cy="29"/>
              </a:xfrm>
              <a:custGeom>
                <a:avLst/>
                <a:gdLst>
                  <a:gd name="T0" fmla="*/ 0 w 3"/>
                  <a:gd name="T1" fmla="*/ 29 h 29"/>
                  <a:gd name="T2" fmla="*/ 1 w 3"/>
                  <a:gd name="T3" fmla="*/ 19 h 29"/>
                  <a:gd name="T4" fmla="*/ 1 w 3"/>
                  <a:gd name="T5" fmla="*/ 9 h 29"/>
                  <a:gd name="T6" fmla="*/ 3 w 3"/>
                  <a:gd name="T7" fmla="*/ 3 h 29"/>
                  <a:gd name="T8" fmla="*/ 3 w 3"/>
                  <a:gd name="T9" fmla="*/ 0 h 29"/>
                  <a:gd name="T10" fmla="*/ 0 60000 65536"/>
                  <a:gd name="T11" fmla="*/ 0 60000 65536"/>
                  <a:gd name="T12" fmla="*/ 0 60000 65536"/>
                  <a:gd name="T13" fmla="*/ 0 60000 65536"/>
                  <a:gd name="T14" fmla="*/ 0 60000 65536"/>
                  <a:gd name="T15" fmla="*/ 0 w 3"/>
                  <a:gd name="T16" fmla="*/ 0 h 29"/>
                  <a:gd name="T17" fmla="*/ 3 w 3"/>
                  <a:gd name="T18" fmla="*/ 29 h 29"/>
                </a:gdLst>
                <a:ahLst/>
                <a:cxnLst>
                  <a:cxn ang="T10">
                    <a:pos x="T0" y="T1"/>
                  </a:cxn>
                  <a:cxn ang="T11">
                    <a:pos x="T2" y="T3"/>
                  </a:cxn>
                  <a:cxn ang="T12">
                    <a:pos x="T4" y="T5"/>
                  </a:cxn>
                  <a:cxn ang="T13">
                    <a:pos x="T6" y="T7"/>
                  </a:cxn>
                  <a:cxn ang="T14">
                    <a:pos x="T8" y="T9"/>
                  </a:cxn>
                </a:cxnLst>
                <a:rect l="T15" t="T16" r="T17" b="T18"/>
                <a:pathLst>
                  <a:path w="3" h="29">
                    <a:moveTo>
                      <a:pt x="0" y="29"/>
                    </a:moveTo>
                    <a:lnTo>
                      <a:pt x="1" y="19"/>
                    </a:lnTo>
                    <a:lnTo>
                      <a:pt x="1" y="9"/>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8" name="Freeform 2600"/>
              <p:cNvSpPr>
                <a:spLocks/>
              </p:cNvSpPr>
              <p:nvPr/>
            </p:nvSpPr>
            <p:spPr bwMode="auto">
              <a:xfrm>
                <a:off x="5152" y="3031"/>
                <a:ext cx="3" cy="29"/>
              </a:xfrm>
              <a:custGeom>
                <a:avLst/>
                <a:gdLst>
                  <a:gd name="T0" fmla="*/ 0 w 3"/>
                  <a:gd name="T1" fmla="*/ 0 h 29"/>
                  <a:gd name="T2" fmla="*/ 0 w 3"/>
                  <a:gd name="T3" fmla="*/ 0 h 29"/>
                  <a:gd name="T4" fmla="*/ 0 w 3"/>
                  <a:gd name="T5" fmla="*/ 3 h 29"/>
                  <a:gd name="T6" fmla="*/ 1 w 3"/>
                  <a:gd name="T7" fmla="*/ 13 h 29"/>
                  <a:gd name="T8" fmla="*/ 3 w 3"/>
                  <a:gd name="T9" fmla="*/ 26 h 29"/>
                  <a:gd name="T10" fmla="*/ 3 w 3"/>
                  <a:gd name="T11" fmla="*/ 29 h 29"/>
                  <a:gd name="T12" fmla="*/ 3 w 3"/>
                  <a:gd name="T13" fmla="*/ 29 h 29"/>
                  <a:gd name="T14" fmla="*/ 0 60000 65536"/>
                  <a:gd name="T15" fmla="*/ 0 60000 65536"/>
                  <a:gd name="T16" fmla="*/ 0 60000 65536"/>
                  <a:gd name="T17" fmla="*/ 0 60000 65536"/>
                  <a:gd name="T18" fmla="*/ 0 60000 65536"/>
                  <a:gd name="T19" fmla="*/ 0 60000 65536"/>
                  <a:gd name="T20" fmla="*/ 0 60000 65536"/>
                  <a:gd name="T21" fmla="*/ 0 w 3"/>
                  <a:gd name="T22" fmla="*/ 0 h 29"/>
                  <a:gd name="T23" fmla="*/ 3 w 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9">
                    <a:moveTo>
                      <a:pt x="0" y="0"/>
                    </a:moveTo>
                    <a:lnTo>
                      <a:pt x="0" y="0"/>
                    </a:lnTo>
                    <a:lnTo>
                      <a:pt x="0" y="3"/>
                    </a:lnTo>
                    <a:lnTo>
                      <a:pt x="1" y="13"/>
                    </a:lnTo>
                    <a:lnTo>
                      <a:pt x="3" y="26"/>
                    </a:lnTo>
                    <a:lnTo>
                      <a:pt x="3"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89" name="Freeform 2601"/>
              <p:cNvSpPr>
                <a:spLocks/>
              </p:cNvSpPr>
              <p:nvPr/>
            </p:nvSpPr>
            <p:spPr bwMode="auto">
              <a:xfrm>
                <a:off x="5155" y="3031"/>
                <a:ext cx="3" cy="29"/>
              </a:xfrm>
              <a:custGeom>
                <a:avLst/>
                <a:gdLst>
                  <a:gd name="T0" fmla="*/ 0 w 3"/>
                  <a:gd name="T1" fmla="*/ 29 h 29"/>
                  <a:gd name="T2" fmla="*/ 0 w 3"/>
                  <a:gd name="T3" fmla="*/ 29 h 29"/>
                  <a:gd name="T4" fmla="*/ 0 w 3"/>
                  <a:gd name="T5" fmla="*/ 26 h 29"/>
                  <a:gd name="T6" fmla="*/ 1 w 3"/>
                  <a:gd name="T7" fmla="*/ 13 h 29"/>
                  <a:gd name="T8" fmla="*/ 3 w 3"/>
                  <a:gd name="T9" fmla="*/ 3 h 29"/>
                  <a:gd name="T10" fmla="*/ 3 w 3"/>
                  <a:gd name="T11" fmla="*/ 0 h 29"/>
                  <a:gd name="T12" fmla="*/ 3 w 3"/>
                  <a:gd name="T13" fmla="*/ 0 h 29"/>
                  <a:gd name="T14" fmla="*/ 0 60000 65536"/>
                  <a:gd name="T15" fmla="*/ 0 60000 65536"/>
                  <a:gd name="T16" fmla="*/ 0 60000 65536"/>
                  <a:gd name="T17" fmla="*/ 0 60000 65536"/>
                  <a:gd name="T18" fmla="*/ 0 60000 65536"/>
                  <a:gd name="T19" fmla="*/ 0 60000 65536"/>
                  <a:gd name="T20" fmla="*/ 0 60000 65536"/>
                  <a:gd name="T21" fmla="*/ 0 w 3"/>
                  <a:gd name="T22" fmla="*/ 0 h 29"/>
                  <a:gd name="T23" fmla="*/ 3 w 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9">
                    <a:moveTo>
                      <a:pt x="0" y="29"/>
                    </a:moveTo>
                    <a:lnTo>
                      <a:pt x="0" y="29"/>
                    </a:lnTo>
                    <a:lnTo>
                      <a:pt x="0" y="26"/>
                    </a:lnTo>
                    <a:lnTo>
                      <a:pt x="1"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0" name="Freeform 2602"/>
              <p:cNvSpPr>
                <a:spLocks/>
              </p:cNvSpPr>
              <p:nvPr/>
            </p:nvSpPr>
            <p:spPr bwMode="auto">
              <a:xfrm>
                <a:off x="5158" y="3031"/>
                <a:ext cx="2" cy="29"/>
              </a:xfrm>
              <a:custGeom>
                <a:avLst/>
                <a:gdLst>
                  <a:gd name="T0" fmla="*/ 0 w 2"/>
                  <a:gd name="T1" fmla="*/ 0 h 29"/>
                  <a:gd name="T2" fmla="*/ 0 w 2"/>
                  <a:gd name="T3" fmla="*/ 3 h 29"/>
                  <a:gd name="T4" fmla="*/ 1 w 2"/>
                  <a:gd name="T5" fmla="*/ 9 h 29"/>
                  <a:gd name="T6" fmla="*/ 2 w 2"/>
                  <a:gd name="T7" fmla="*/ 19 h 29"/>
                  <a:gd name="T8" fmla="*/ 2 w 2"/>
                  <a:gd name="T9" fmla="*/ 29 h 29"/>
                  <a:gd name="T10" fmla="*/ 0 60000 65536"/>
                  <a:gd name="T11" fmla="*/ 0 60000 65536"/>
                  <a:gd name="T12" fmla="*/ 0 60000 65536"/>
                  <a:gd name="T13" fmla="*/ 0 60000 65536"/>
                  <a:gd name="T14" fmla="*/ 0 60000 65536"/>
                  <a:gd name="T15" fmla="*/ 0 w 2"/>
                  <a:gd name="T16" fmla="*/ 0 h 29"/>
                  <a:gd name="T17" fmla="*/ 2 w 2"/>
                  <a:gd name="T18" fmla="*/ 29 h 29"/>
                </a:gdLst>
                <a:ahLst/>
                <a:cxnLst>
                  <a:cxn ang="T10">
                    <a:pos x="T0" y="T1"/>
                  </a:cxn>
                  <a:cxn ang="T11">
                    <a:pos x="T2" y="T3"/>
                  </a:cxn>
                  <a:cxn ang="T12">
                    <a:pos x="T4" y="T5"/>
                  </a:cxn>
                  <a:cxn ang="T13">
                    <a:pos x="T6" y="T7"/>
                  </a:cxn>
                  <a:cxn ang="T14">
                    <a:pos x="T8" y="T9"/>
                  </a:cxn>
                </a:cxnLst>
                <a:rect l="T15" t="T16" r="T17" b="T18"/>
                <a:pathLst>
                  <a:path w="2" h="29">
                    <a:moveTo>
                      <a:pt x="0" y="0"/>
                    </a:moveTo>
                    <a:lnTo>
                      <a:pt x="0" y="3"/>
                    </a:lnTo>
                    <a:lnTo>
                      <a:pt x="1" y="9"/>
                    </a:lnTo>
                    <a:lnTo>
                      <a:pt x="2" y="19"/>
                    </a:lnTo>
                    <a:lnTo>
                      <a:pt x="2"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1" name="Line 2603"/>
              <p:cNvSpPr>
                <a:spLocks noChangeShapeType="1"/>
              </p:cNvSpPr>
              <p:nvPr/>
            </p:nvSpPr>
            <p:spPr bwMode="auto">
              <a:xfrm>
                <a:off x="5160"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92" name="Line 2604"/>
              <p:cNvSpPr>
                <a:spLocks noChangeShapeType="1"/>
              </p:cNvSpPr>
              <p:nvPr/>
            </p:nvSpPr>
            <p:spPr bwMode="auto">
              <a:xfrm>
                <a:off x="5163"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93" name="Freeform 2605"/>
              <p:cNvSpPr>
                <a:spLocks/>
              </p:cNvSpPr>
              <p:nvPr/>
            </p:nvSpPr>
            <p:spPr bwMode="auto">
              <a:xfrm>
                <a:off x="5166" y="3113"/>
                <a:ext cx="4" cy="30"/>
              </a:xfrm>
              <a:custGeom>
                <a:avLst/>
                <a:gdLst>
                  <a:gd name="T0" fmla="*/ 0 w 4"/>
                  <a:gd name="T1" fmla="*/ 0 h 30"/>
                  <a:gd name="T2" fmla="*/ 2 w 4"/>
                  <a:gd name="T3" fmla="*/ 10 h 30"/>
                  <a:gd name="T4" fmla="*/ 2 w 4"/>
                  <a:gd name="T5" fmla="*/ 20 h 30"/>
                  <a:gd name="T6" fmla="*/ 3 w 4"/>
                  <a:gd name="T7" fmla="*/ 27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7"/>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4" name="Freeform 2606"/>
              <p:cNvSpPr>
                <a:spLocks/>
              </p:cNvSpPr>
              <p:nvPr/>
            </p:nvSpPr>
            <p:spPr bwMode="auto">
              <a:xfrm>
                <a:off x="5170" y="3113"/>
                <a:ext cx="3" cy="30"/>
              </a:xfrm>
              <a:custGeom>
                <a:avLst/>
                <a:gdLst>
                  <a:gd name="T0" fmla="*/ 0 w 3"/>
                  <a:gd name="T1" fmla="*/ 30 h 30"/>
                  <a:gd name="T2" fmla="*/ 0 w 3"/>
                  <a:gd name="T3" fmla="*/ 30 h 30"/>
                  <a:gd name="T4" fmla="*/ 2 w 3"/>
                  <a:gd name="T5" fmla="*/ 27 h 30"/>
                  <a:gd name="T6" fmla="*/ 2 w 3"/>
                  <a:gd name="T7" fmla="*/ 14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2" y="27"/>
                    </a:lnTo>
                    <a:lnTo>
                      <a:pt x="2" y="14"/>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5" name="Freeform 2607"/>
              <p:cNvSpPr>
                <a:spLocks/>
              </p:cNvSpPr>
              <p:nvPr/>
            </p:nvSpPr>
            <p:spPr bwMode="auto">
              <a:xfrm>
                <a:off x="5173" y="3113"/>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6" name="Line 2608"/>
              <p:cNvSpPr>
                <a:spLocks noChangeShapeType="1"/>
              </p:cNvSpPr>
              <p:nvPr/>
            </p:nvSpPr>
            <p:spPr bwMode="auto">
              <a:xfrm>
                <a:off x="5176" y="314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497" name="Freeform 2609"/>
              <p:cNvSpPr>
                <a:spLocks/>
              </p:cNvSpPr>
              <p:nvPr/>
            </p:nvSpPr>
            <p:spPr bwMode="auto">
              <a:xfrm>
                <a:off x="5179" y="3170"/>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8" name="Freeform 2610"/>
              <p:cNvSpPr>
                <a:spLocks/>
              </p:cNvSpPr>
              <p:nvPr/>
            </p:nvSpPr>
            <p:spPr bwMode="auto">
              <a:xfrm>
                <a:off x="5182" y="3170"/>
                <a:ext cx="3" cy="30"/>
              </a:xfrm>
              <a:custGeom>
                <a:avLst/>
                <a:gdLst>
                  <a:gd name="T0" fmla="*/ 0 w 3"/>
                  <a:gd name="T1" fmla="*/ 30 h 30"/>
                  <a:gd name="T2" fmla="*/ 0 w 3"/>
                  <a:gd name="T3" fmla="*/ 30 h 30"/>
                  <a:gd name="T4" fmla="*/ 0 w 3"/>
                  <a:gd name="T5" fmla="*/ 26 h 30"/>
                  <a:gd name="T6" fmla="*/ 1 w 3"/>
                  <a:gd name="T7" fmla="*/ 13 h 30"/>
                  <a:gd name="T8" fmla="*/ 3 w 3"/>
                  <a:gd name="T9" fmla="*/ 3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6"/>
                    </a:lnTo>
                    <a:lnTo>
                      <a:pt x="1" y="13"/>
                    </a:lnTo>
                    <a:lnTo>
                      <a:pt x="3"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499" name="Freeform 2611"/>
              <p:cNvSpPr>
                <a:spLocks/>
              </p:cNvSpPr>
              <p:nvPr/>
            </p:nvSpPr>
            <p:spPr bwMode="auto">
              <a:xfrm>
                <a:off x="5185" y="3170"/>
                <a:ext cx="2" cy="30"/>
              </a:xfrm>
              <a:custGeom>
                <a:avLst/>
                <a:gdLst>
                  <a:gd name="T0" fmla="*/ 0 w 2"/>
                  <a:gd name="T1" fmla="*/ 0 h 30"/>
                  <a:gd name="T2" fmla="*/ 0 w 2"/>
                  <a:gd name="T3" fmla="*/ 3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3"/>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0" name="Line 2612"/>
              <p:cNvSpPr>
                <a:spLocks noChangeShapeType="1"/>
              </p:cNvSpPr>
              <p:nvPr/>
            </p:nvSpPr>
            <p:spPr bwMode="auto">
              <a:xfrm>
                <a:off x="5187" y="320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01" name="Freeform 2613"/>
              <p:cNvSpPr>
                <a:spLocks/>
              </p:cNvSpPr>
              <p:nvPr/>
            </p:nvSpPr>
            <p:spPr bwMode="auto">
              <a:xfrm>
                <a:off x="5190" y="3226"/>
                <a:ext cx="5" cy="27"/>
              </a:xfrm>
              <a:custGeom>
                <a:avLst/>
                <a:gdLst>
                  <a:gd name="T0" fmla="*/ 0 w 5"/>
                  <a:gd name="T1" fmla="*/ 0 h 27"/>
                  <a:gd name="T2" fmla="*/ 2 w 5"/>
                  <a:gd name="T3" fmla="*/ 7 h 27"/>
                  <a:gd name="T4" fmla="*/ 2 w 5"/>
                  <a:gd name="T5" fmla="*/ 17 h 27"/>
                  <a:gd name="T6" fmla="*/ 3 w 5"/>
                  <a:gd name="T7" fmla="*/ 23 h 27"/>
                  <a:gd name="T8" fmla="*/ 5 w 5"/>
                  <a:gd name="T9" fmla="*/ 27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0" y="0"/>
                    </a:moveTo>
                    <a:lnTo>
                      <a:pt x="2" y="7"/>
                    </a:lnTo>
                    <a:lnTo>
                      <a:pt x="2" y="17"/>
                    </a:lnTo>
                    <a:lnTo>
                      <a:pt x="3" y="23"/>
                    </a:lnTo>
                    <a:lnTo>
                      <a:pt x="5"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2" name="Freeform 2614"/>
              <p:cNvSpPr>
                <a:spLocks/>
              </p:cNvSpPr>
              <p:nvPr/>
            </p:nvSpPr>
            <p:spPr bwMode="auto">
              <a:xfrm>
                <a:off x="5195" y="3226"/>
                <a:ext cx="2" cy="27"/>
              </a:xfrm>
              <a:custGeom>
                <a:avLst/>
                <a:gdLst>
                  <a:gd name="T0" fmla="*/ 0 w 2"/>
                  <a:gd name="T1" fmla="*/ 27 h 27"/>
                  <a:gd name="T2" fmla="*/ 1 w 2"/>
                  <a:gd name="T3" fmla="*/ 23 h 27"/>
                  <a:gd name="T4" fmla="*/ 1 w 2"/>
                  <a:gd name="T5" fmla="*/ 17 h 27"/>
                  <a:gd name="T6" fmla="*/ 2 w 2"/>
                  <a:gd name="T7" fmla="*/ 7 h 27"/>
                  <a:gd name="T8" fmla="*/ 2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1" y="23"/>
                    </a:lnTo>
                    <a:lnTo>
                      <a:pt x="1" y="17"/>
                    </a:lnTo>
                    <a:lnTo>
                      <a:pt x="2" y="7"/>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3" name="Line 2615"/>
              <p:cNvSpPr>
                <a:spLocks noChangeShapeType="1"/>
              </p:cNvSpPr>
              <p:nvPr/>
            </p:nvSpPr>
            <p:spPr bwMode="auto">
              <a:xfrm flipV="1">
                <a:off x="5197" y="320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04" name="Freeform 2616"/>
              <p:cNvSpPr>
                <a:spLocks/>
              </p:cNvSpPr>
              <p:nvPr/>
            </p:nvSpPr>
            <p:spPr bwMode="auto">
              <a:xfrm>
                <a:off x="5200" y="3170"/>
                <a:ext cx="3" cy="30"/>
              </a:xfrm>
              <a:custGeom>
                <a:avLst/>
                <a:gdLst>
                  <a:gd name="T0" fmla="*/ 0 w 3"/>
                  <a:gd name="T1" fmla="*/ 30 h 30"/>
                  <a:gd name="T2" fmla="*/ 2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5" name="Line 2617"/>
              <p:cNvSpPr>
                <a:spLocks noChangeShapeType="1"/>
              </p:cNvSpPr>
              <p:nvPr/>
            </p:nvSpPr>
            <p:spPr bwMode="auto">
              <a:xfrm flipV="1">
                <a:off x="5203" y="314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06" name="Freeform 2618"/>
              <p:cNvSpPr>
                <a:spLocks/>
              </p:cNvSpPr>
              <p:nvPr/>
            </p:nvSpPr>
            <p:spPr bwMode="auto">
              <a:xfrm>
                <a:off x="5206" y="3113"/>
                <a:ext cx="3" cy="30"/>
              </a:xfrm>
              <a:custGeom>
                <a:avLst/>
                <a:gdLst>
                  <a:gd name="T0" fmla="*/ 0 w 3"/>
                  <a:gd name="T1" fmla="*/ 30 h 30"/>
                  <a:gd name="T2" fmla="*/ 1 w 3"/>
                  <a:gd name="T3" fmla="*/ 14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7" name="Freeform 2619"/>
              <p:cNvSpPr>
                <a:spLocks/>
              </p:cNvSpPr>
              <p:nvPr/>
            </p:nvSpPr>
            <p:spPr bwMode="auto">
              <a:xfrm>
                <a:off x="5209" y="3087"/>
                <a:ext cx="3" cy="26"/>
              </a:xfrm>
              <a:custGeom>
                <a:avLst/>
                <a:gdLst>
                  <a:gd name="T0" fmla="*/ 0 w 3"/>
                  <a:gd name="T1" fmla="*/ 26 h 26"/>
                  <a:gd name="T2" fmla="*/ 0 w 3"/>
                  <a:gd name="T3" fmla="*/ 20 h 26"/>
                  <a:gd name="T4" fmla="*/ 1 w 3"/>
                  <a:gd name="T5" fmla="*/ 10 h 26"/>
                  <a:gd name="T6" fmla="*/ 1 w 3"/>
                  <a:gd name="T7" fmla="*/ 3 h 26"/>
                  <a:gd name="T8" fmla="*/ 3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0" y="26"/>
                    </a:moveTo>
                    <a:lnTo>
                      <a:pt x="0" y="20"/>
                    </a:lnTo>
                    <a:lnTo>
                      <a:pt x="1" y="10"/>
                    </a:lnTo>
                    <a:lnTo>
                      <a:pt x="1" y="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8" name="Freeform 2620"/>
              <p:cNvSpPr>
                <a:spLocks/>
              </p:cNvSpPr>
              <p:nvPr/>
            </p:nvSpPr>
            <p:spPr bwMode="auto">
              <a:xfrm>
                <a:off x="5212" y="3087"/>
                <a:ext cx="4" cy="26"/>
              </a:xfrm>
              <a:custGeom>
                <a:avLst/>
                <a:gdLst>
                  <a:gd name="T0" fmla="*/ 0 w 4"/>
                  <a:gd name="T1" fmla="*/ 0 h 26"/>
                  <a:gd name="T2" fmla="*/ 1 w 4"/>
                  <a:gd name="T3" fmla="*/ 3 h 26"/>
                  <a:gd name="T4" fmla="*/ 1 w 4"/>
                  <a:gd name="T5" fmla="*/ 10 h 26"/>
                  <a:gd name="T6" fmla="*/ 3 w 4"/>
                  <a:gd name="T7" fmla="*/ 20 h 26"/>
                  <a:gd name="T8" fmla="*/ 4 w 4"/>
                  <a:gd name="T9" fmla="*/ 26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0" y="0"/>
                    </a:moveTo>
                    <a:lnTo>
                      <a:pt x="1" y="3"/>
                    </a:lnTo>
                    <a:lnTo>
                      <a:pt x="1" y="10"/>
                    </a:lnTo>
                    <a:lnTo>
                      <a:pt x="3" y="20"/>
                    </a:lnTo>
                    <a:lnTo>
                      <a:pt x="4" y="26"/>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09" name="Freeform 2621"/>
              <p:cNvSpPr>
                <a:spLocks/>
              </p:cNvSpPr>
              <p:nvPr/>
            </p:nvSpPr>
            <p:spPr bwMode="auto">
              <a:xfrm>
                <a:off x="5216" y="3113"/>
                <a:ext cx="3" cy="30"/>
              </a:xfrm>
              <a:custGeom>
                <a:avLst/>
                <a:gdLst>
                  <a:gd name="T0" fmla="*/ 0 w 3"/>
                  <a:gd name="T1" fmla="*/ 0 h 30"/>
                  <a:gd name="T2" fmla="*/ 1 w 3"/>
                  <a:gd name="T3" fmla="*/ 14 h 30"/>
                  <a:gd name="T4" fmla="*/ 3 w 3"/>
                  <a:gd name="T5" fmla="*/ 3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0"/>
                    </a:moveTo>
                    <a:lnTo>
                      <a:pt x="1" y="14"/>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0" name="Line 2622"/>
              <p:cNvSpPr>
                <a:spLocks noChangeShapeType="1"/>
              </p:cNvSpPr>
              <p:nvPr/>
            </p:nvSpPr>
            <p:spPr bwMode="auto">
              <a:xfrm>
                <a:off x="5219" y="314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11" name="Freeform 2623"/>
              <p:cNvSpPr>
                <a:spLocks/>
              </p:cNvSpPr>
              <p:nvPr/>
            </p:nvSpPr>
            <p:spPr bwMode="auto">
              <a:xfrm>
                <a:off x="5222" y="3170"/>
                <a:ext cx="2" cy="30"/>
              </a:xfrm>
              <a:custGeom>
                <a:avLst/>
                <a:gdLst>
                  <a:gd name="T0" fmla="*/ 0 w 2"/>
                  <a:gd name="T1" fmla="*/ 0 h 30"/>
                  <a:gd name="T2" fmla="*/ 1 w 2"/>
                  <a:gd name="T3" fmla="*/ 13 h 30"/>
                  <a:gd name="T4" fmla="*/ 2 w 2"/>
                  <a:gd name="T5" fmla="*/ 30 h 30"/>
                  <a:gd name="T6" fmla="*/ 0 60000 65536"/>
                  <a:gd name="T7" fmla="*/ 0 60000 65536"/>
                  <a:gd name="T8" fmla="*/ 0 60000 65536"/>
                  <a:gd name="T9" fmla="*/ 0 w 2"/>
                  <a:gd name="T10" fmla="*/ 0 h 30"/>
                  <a:gd name="T11" fmla="*/ 2 w 2"/>
                  <a:gd name="T12" fmla="*/ 30 h 30"/>
                </a:gdLst>
                <a:ahLst/>
                <a:cxnLst>
                  <a:cxn ang="T6">
                    <a:pos x="T0" y="T1"/>
                  </a:cxn>
                  <a:cxn ang="T7">
                    <a:pos x="T2" y="T3"/>
                  </a:cxn>
                  <a:cxn ang="T8">
                    <a:pos x="T4" y="T5"/>
                  </a:cxn>
                </a:cxnLst>
                <a:rect l="T9" t="T10" r="T11" b="T12"/>
                <a:pathLst>
                  <a:path w="2" h="30">
                    <a:moveTo>
                      <a:pt x="0" y="0"/>
                    </a:moveTo>
                    <a:lnTo>
                      <a:pt x="1" y="13"/>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2" name="Line 2624"/>
              <p:cNvSpPr>
                <a:spLocks noChangeShapeType="1"/>
              </p:cNvSpPr>
              <p:nvPr/>
            </p:nvSpPr>
            <p:spPr bwMode="auto">
              <a:xfrm>
                <a:off x="5224" y="3200"/>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13" name="Freeform 2625"/>
              <p:cNvSpPr>
                <a:spLocks/>
              </p:cNvSpPr>
              <p:nvPr/>
            </p:nvSpPr>
            <p:spPr bwMode="auto">
              <a:xfrm>
                <a:off x="5227" y="3226"/>
                <a:ext cx="3" cy="27"/>
              </a:xfrm>
              <a:custGeom>
                <a:avLst/>
                <a:gdLst>
                  <a:gd name="T0" fmla="*/ 0 w 3"/>
                  <a:gd name="T1" fmla="*/ 0 h 27"/>
                  <a:gd name="T2" fmla="*/ 0 w 3"/>
                  <a:gd name="T3" fmla="*/ 7 h 27"/>
                  <a:gd name="T4" fmla="*/ 2 w 3"/>
                  <a:gd name="T5" fmla="*/ 17 h 27"/>
                  <a:gd name="T6" fmla="*/ 3 w 3"/>
                  <a:gd name="T7" fmla="*/ 23 h 27"/>
                  <a:gd name="T8" fmla="*/ 3 w 3"/>
                  <a:gd name="T9" fmla="*/ 27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0"/>
                    </a:moveTo>
                    <a:lnTo>
                      <a:pt x="0" y="7"/>
                    </a:lnTo>
                    <a:lnTo>
                      <a:pt x="2" y="17"/>
                    </a:lnTo>
                    <a:lnTo>
                      <a:pt x="3" y="23"/>
                    </a:lnTo>
                    <a:lnTo>
                      <a:pt x="3"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4" name="Freeform 2626"/>
              <p:cNvSpPr>
                <a:spLocks/>
              </p:cNvSpPr>
              <p:nvPr/>
            </p:nvSpPr>
            <p:spPr bwMode="auto">
              <a:xfrm>
                <a:off x="5230" y="3226"/>
                <a:ext cx="3" cy="27"/>
              </a:xfrm>
              <a:custGeom>
                <a:avLst/>
                <a:gdLst>
                  <a:gd name="T0" fmla="*/ 0 w 3"/>
                  <a:gd name="T1" fmla="*/ 27 h 27"/>
                  <a:gd name="T2" fmla="*/ 0 w 3"/>
                  <a:gd name="T3" fmla="*/ 23 h 27"/>
                  <a:gd name="T4" fmla="*/ 2 w 3"/>
                  <a:gd name="T5" fmla="*/ 17 h 27"/>
                  <a:gd name="T6" fmla="*/ 2 w 3"/>
                  <a:gd name="T7" fmla="*/ 7 h 27"/>
                  <a:gd name="T8" fmla="*/ 3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0" y="27"/>
                    </a:moveTo>
                    <a:lnTo>
                      <a:pt x="0" y="23"/>
                    </a:lnTo>
                    <a:lnTo>
                      <a:pt x="2" y="17"/>
                    </a:lnTo>
                    <a:lnTo>
                      <a:pt x="2" y="7"/>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5" name="Freeform 2627"/>
              <p:cNvSpPr>
                <a:spLocks/>
              </p:cNvSpPr>
              <p:nvPr/>
            </p:nvSpPr>
            <p:spPr bwMode="auto">
              <a:xfrm>
                <a:off x="5233" y="3200"/>
                <a:ext cx="4" cy="26"/>
              </a:xfrm>
              <a:custGeom>
                <a:avLst/>
                <a:gdLst>
                  <a:gd name="T0" fmla="*/ 0 w 4"/>
                  <a:gd name="T1" fmla="*/ 26 h 26"/>
                  <a:gd name="T2" fmla="*/ 1 w 4"/>
                  <a:gd name="T3" fmla="*/ 13 h 26"/>
                  <a:gd name="T4" fmla="*/ 4 w 4"/>
                  <a:gd name="T5" fmla="*/ 0 h 26"/>
                  <a:gd name="T6" fmla="*/ 0 60000 65536"/>
                  <a:gd name="T7" fmla="*/ 0 60000 65536"/>
                  <a:gd name="T8" fmla="*/ 0 60000 65536"/>
                  <a:gd name="T9" fmla="*/ 0 w 4"/>
                  <a:gd name="T10" fmla="*/ 0 h 26"/>
                  <a:gd name="T11" fmla="*/ 4 w 4"/>
                  <a:gd name="T12" fmla="*/ 26 h 26"/>
                </a:gdLst>
                <a:ahLst/>
                <a:cxnLst>
                  <a:cxn ang="T6">
                    <a:pos x="T0" y="T1"/>
                  </a:cxn>
                  <a:cxn ang="T7">
                    <a:pos x="T2" y="T3"/>
                  </a:cxn>
                  <a:cxn ang="T8">
                    <a:pos x="T4" y="T5"/>
                  </a:cxn>
                </a:cxnLst>
                <a:rect l="T9" t="T10" r="T11" b="T12"/>
                <a:pathLst>
                  <a:path w="4" h="26">
                    <a:moveTo>
                      <a:pt x="0" y="26"/>
                    </a:moveTo>
                    <a:lnTo>
                      <a:pt x="1" y="13"/>
                    </a:lnTo>
                    <a:lnTo>
                      <a:pt x="4"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6" name="Freeform 2628"/>
              <p:cNvSpPr>
                <a:spLocks/>
              </p:cNvSpPr>
              <p:nvPr/>
            </p:nvSpPr>
            <p:spPr bwMode="auto">
              <a:xfrm>
                <a:off x="5237" y="3170"/>
                <a:ext cx="3" cy="30"/>
              </a:xfrm>
              <a:custGeom>
                <a:avLst/>
                <a:gdLst>
                  <a:gd name="T0" fmla="*/ 0 w 3"/>
                  <a:gd name="T1" fmla="*/ 30 h 30"/>
                  <a:gd name="T2" fmla="*/ 2 w 3"/>
                  <a:gd name="T3" fmla="*/ 13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2" y="13"/>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7" name="Line 2629"/>
              <p:cNvSpPr>
                <a:spLocks noChangeShapeType="1"/>
              </p:cNvSpPr>
              <p:nvPr/>
            </p:nvSpPr>
            <p:spPr bwMode="auto">
              <a:xfrm flipV="1">
                <a:off x="5240" y="3143"/>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18" name="Freeform 2630"/>
              <p:cNvSpPr>
                <a:spLocks/>
              </p:cNvSpPr>
              <p:nvPr/>
            </p:nvSpPr>
            <p:spPr bwMode="auto">
              <a:xfrm>
                <a:off x="5243" y="3113"/>
                <a:ext cx="3" cy="30"/>
              </a:xfrm>
              <a:custGeom>
                <a:avLst/>
                <a:gdLst>
                  <a:gd name="T0" fmla="*/ 0 w 3"/>
                  <a:gd name="T1" fmla="*/ 30 h 30"/>
                  <a:gd name="T2" fmla="*/ 1 w 3"/>
                  <a:gd name="T3" fmla="*/ 14 h 30"/>
                  <a:gd name="T4" fmla="*/ 3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0" y="30"/>
                    </a:moveTo>
                    <a:lnTo>
                      <a:pt x="1" y="1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19" name="Line 2631"/>
              <p:cNvSpPr>
                <a:spLocks noChangeShapeType="1"/>
              </p:cNvSpPr>
              <p:nvPr/>
            </p:nvSpPr>
            <p:spPr bwMode="auto">
              <a:xfrm flipV="1">
                <a:off x="5246" y="3087"/>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20" name="Line 2632"/>
              <p:cNvSpPr>
                <a:spLocks noChangeShapeType="1"/>
              </p:cNvSpPr>
              <p:nvPr/>
            </p:nvSpPr>
            <p:spPr bwMode="auto">
              <a:xfrm flipV="1">
                <a:off x="5249"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21" name="Freeform 2633"/>
              <p:cNvSpPr>
                <a:spLocks/>
              </p:cNvSpPr>
              <p:nvPr/>
            </p:nvSpPr>
            <p:spPr bwMode="auto">
              <a:xfrm>
                <a:off x="5252" y="3031"/>
                <a:ext cx="2" cy="29"/>
              </a:xfrm>
              <a:custGeom>
                <a:avLst/>
                <a:gdLst>
                  <a:gd name="T0" fmla="*/ 0 w 2"/>
                  <a:gd name="T1" fmla="*/ 29 h 29"/>
                  <a:gd name="T2" fmla="*/ 0 w 2"/>
                  <a:gd name="T3" fmla="*/ 19 h 29"/>
                  <a:gd name="T4" fmla="*/ 1 w 2"/>
                  <a:gd name="T5" fmla="*/ 9 h 29"/>
                  <a:gd name="T6" fmla="*/ 1 w 2"/>
                  <a:gd name="T7" fmla="*/ 3 h 29"/>
                  <a:gd name="T8" fmla="*/ 2 w 2"/>
                  <a:gd name="T9" fmla="*/ 0 h 29"/>
                  <a:gd name="T10" fmla="*/ 0 60000 65536"/>
                  <a:gd name="T11" fmla="*/ 0 60000 65536"/>
                  <a:gd name="T12" fmla="*/ 0 60000 65536"/>
                  <a:gd name="T13" fmla="*/ 0 60000 65536"/>
                  <a:gd name="T14" fmla="*/ 0 60000 65536"/>
                  <a:gd name="T15" fmla="*/ 0 w 2"/>
                  <a:gd name="T16" fmla="*/ 0 h 29"/>
                  <a:gd name="T17" fmla="*/ 2 w 2"/>
                  <a:gd name="T18" fmla="*/ 29 h 29"/>
                </a:gdLst>
                <a:ahLst/>
                <a:cxnLst>
                  <a:cxn ang="T10">
                    <a:pos x="T0" y="T1"/>
                  </a:cxn>
                  <a:cxn ang="T11">
                    <a:pos x="T2" y="T3"/>
                  </a:cxn>
                  <a:cxn ang="T12">
                    <a:pos x="T4" y="T5"/>
                  </a:cxn>
                  <a:cxn ang="T13">
                    <a:pos x="T6" y="T7"/>
                  </a:cxn>
                  <a:cxn ang="T14">
                    <a:pos x="T8" y="T9"/>
                  </a:cxn>
                </a:cxnLst>
                <a:rect l="T15" t="T16" r="T17" b="T18"/>
                <a:pathLst>
                  <a:path w="2" h="29">
                    <a:moveTo>
                      <a:pt x="0" y="29"/>
                    </a:moveTo>
                    <a:lnTo>
                      <a:pt x="0" y="19"/>
                    </a:lnTo>
                    <a:lnTo>
                      <a:pt x="1" y="9"/>
                    </a:lnTo>
                    <a:lnTo>
                      <a:pt x="1" y="3"/>
                    </a:lnTo>
                    <a:lnTo>
                      <a:pt x="2"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22" name="Freeform 2634"/>
              <p:cNvSpPr>
                <a:spLocks/>
              </p:cNvSpPr>
              <p:nvPr/>
            </p:nvSpPr>
            <p:spPr bwMode="auto">
              <a:xfrm>
                <a:off x="5254" y="3031"/>
                <a:ext cx="5" cy="29"/>
              </a:xfrm>
              <a:custGeom>
                <a:avLst/>
                <a:gdLst>
                  <a:gd name="T0" fmla="*/ 0 w 5"/>
                  <a:gd name="T1" fmla="*/ 0 h 29"/>
                  <a:gd name="T2" fmla="*/ 2 w 5"/>
                  <a:gd name="T3" fmla="*/ 3 h 29"/>
                  <a:gd name="T4" fmla="*/ 2 w 5"/>
                  <a:gd name="T5" fmla="*/ 9 h 29"/>
                  <a:gd name="T6" fmla="*/ 3 w 5"/>
                  <a:gd name="T7" fmla="*/ 19 h 29"/>
                  <a:gd name="T8" fmla="*/ 5 w 5"/>
                  <a:gd name="T9" fmla="*/ 29 h 29"/>
                  <a:gd name="T10" fmla="*/ 0 60000 65536"/>
                  <a:gd name="T11" fmla="*/ 0 60000 65536"/>
                  <a:gd name="T12" fmla="*/ 0 60000 65536"/>
                  <a:gd name="T13" fmla="*/ 0 60000 65536"/>
                  <a:gd name="T14" fmla="*/ 0 60000 65536"/>
                  <a:gd name="T15" fmla="*/ 0 w 5"/>
                  <a:gd name="T16" fmla="*/ 0 h 29"/>
                  <a:gd name="T17" fmla="*/ 5 w 5"/>
                  <a:gd name="T18" fmla="*/ 29 h 29"/>
                </a:gdLst>
                <a:ahLst/>
                <a:cxnLst>
                  <a:cxn ang="T10">
                    <a:pos x="T0" y="T1"/>
                  </a:cxn>
                  <a:cxn ang="T11">
                    <a:pos x="T2" y="T3"/>
                  </a:cxn>
                  <a:cxn ang="T12">
                    <a:pos x="T4" y="T5"/>
                  </a:cxn>
                  <a:cxn ang="T13">
                    <a:pos x="T6" y="T7"/>
                  </a:cxn>
                  <a:cxn ang="T14">
                    <a:pos x="T8" y="T9"/>
                  </a:cxn>
                </a:cxnLst>
                <a:rect l="T15" t="T16" r="T17" b="T18"/>
                <a:pathLst>
                  <a:path w="5" h="29">
                    <a:moveTo>
                      <a:pt x="0" y="0"/>
                    </a:moveTo>
                    <a:lnTo>
                      <a:pt x="2" y="3"/>
                    </a:lnTo>
                    <a:lnTo>
                      <a:pt x="2" y="9"/>
                    </a:lnTo>
                    <a:lnTo>
                      <a:pt x="3" y="19"/>
                    </a:lnTo>
                    <a:lnTo>
                      <a:pt x="5" y="29"/>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23" name="Line 2635"/>
              <p:cNvSpPr>
                <a:spLocks noChangeShapeType="1"/>
              </p:cNvSpPr>
              <p:nvPr/>
            </p:nvSpPr>
            <p:spPr bwMode="auto">
              <a:xfrm>
                <a:off x="5259" y="3060"/>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24" name="Line 2636"/>
              <p:cNvSpPr>
                <a:spLocks noChangeShapeType="1"/>
              </p:cNvSpPr>
              <p:nvPr/>
            </p:nvSpPr>
            <p:spPr bwMode="auto">
              <a:xfrm>
                <a:off x="5262" y="3087"/>
                <a:ext cx="2"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25" name="Line 2637"/>
              <p:cNvSpPr>
                <a:spLocks noChangeShapeType="1"/>
              </p:cNvSpPr>
              <p:nvPr/>
            </p:nvSpPr>
            <p:spPr bwMode="auto">
              <a:xfrm>
                <a:off x="5264" y="3113"/>
                <a:ext cx="3" cy="30"/>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26" name="Line 2883"/>
              <p:cNvSpPr>
                <a:spLocks noChangeShapeType="1"/>
              </p:cNvSpPr>
              <p:nvPr/>
            </p:nvSpPr>
            <p:spPr bwMode="auto">
              <a:xfrm>
                <a:off x="3796"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27" name="Freeform 2884"/>
              <p:cNvSpPr>
                <a:spLocks/>
              </p:cNvSpPr>
              <p:nvPr/>
            </p:nvSpPr>
            <p:spPr bwMode="auto">
              <a:xfrm>
                <a:off x="3799" y="3168"/>
                <a:ext cx="3" cy="30"/>
              </a:xfrm>
              <a:custGeom>
                <a:avLst/>
                <a:gdLst>
                  <a:gd name="T0" fmla="*/ 0 w 3"/>
                  <a:gd name="T1" fmla="*/ 0 h 30"/>
                  <a:gd name="T2" fmla="*/ 0 w 3"/>
                  <a:gd name="T3" fmla="*/ 10 h 30"/>
                  <a:gd name="T4" fmla="*/ 1 w 3"/>
                  <a:gd name="T5" fmla="*/ 20 h 30"/>
                  <a:gd name="T6" fmla="*/ 3 w 3"/>
                  <a:gd name="T7" fmla="*/ 26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10"/>
                    </a:lnTo>
                    <a:lnTo>
                      <a:pt x="1" y="20"/>
                    </a:lnTo>
                    <a:lnTo>
                      <a:pt x="3" y="26"/>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28" name="Freeform 2885"/>
              <p:cNvSpPr>
                <a:spLocks/>
              </p:cNvSpPr>
              <p:nvPr/>
            </p:nvSpPr>
            <p:spPr bwMode="auto">
              <a:xfrm>
                <a:off x="3802" y="3168"/>
                <a:ext cx="3" cy="30"/>
              </a:xfrm>
              <a:custGeom>
                <a:avLst/>
                <a:gdLst>
                  <a:gd name="T0" fmla="*/ 0 w 3"/>
                  <a:gd name="T1" fmla="*/ 30 h 30"/>
                  <a:gd name="T2" fmla="*/ 0 w 3"/>
                  <a:gd name="T3" fmla="*/ 26 h 30"/>
                  <a:gd name="T4" fmla="*/ 1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6"/>
                    </a:lnTo>
                    <a:lnTo>
                      <a:pt x="1"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29" name="Line 2886"/>
              <p:cNvSpPr>
                <a:spLocks noChangeShapeType="1"/>
              </p:cNvSpPr>
              <p:nvPr/>
            </p:nvSpPr>
            <p:spPr bwMode="auto">
              <a:xfrm flipV="1">
                <a:off x="3805" y="3141"/>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30" name="Freeform 2887"/>
              <p:cNvSpPr>
                <a:spLocks/>
              </p:cNvSpPr>
              <p:nvPr/>
            </p:nvSpPr>
            <p:spPr bwMode="auto">
              <a:xfrm>
                <a:off x="3807" y="3115"/>
                <a:ext cx="5" cy="26"/>
              </a:xfrm>
              <a:custGeom>
                <a:avLst/>
                <a:gdLst>
                  <a:gd name="T0" fmla="*/ 0 w 5"/>
                  <a:gd name="T1" fmla="*/ 26 h 26"/>
                  <a:gd name="T2" fmla="*/ 2 w 5"/>
                  <a:gd name="T3" fmla="*/ 13 h 26"/>
                  <a:gd name="T4" fmla="*/ 5 w 5"/>
                  <a:gd name="T5" fmla="*/ 0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26"/>
                    </a:moveTo>
                    <a:lnTo>
                      <a:pt x="2" y="1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1" name="Freeform 2888"/>
              <p:cNvSpPr>
                <a:spLocks/>
              </p:cNvSpPr>
              <p:nvPr/>
            </p:nvSpPr>
            <p:spPr bwMode="auto">
              <a:xfrm>
                <a:off x="3812" y="3085"/>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2" name="Freeform 2889"/>
              <p:cNvSpPr>
                <a:spLocks/>
              </p:cNvSpPr>
              <p:nvPr/>
            </p:nvSpPr>
            <p:spPr bwMode="auto">
              <a:xfrm>
                <a:off x="3815" y="3085"/>
                <a:ext cx="2" cy="30"/>
              </a:xfrm>
              <a:custGeom>
                <a:avLst/>
                <a:gdLst>
                  <a:gd name="T0" fmla="*/ 0 w 2"/>
                  <a:gd name="T1" fmla="*/ 0 h 30"/>
                  <a:gd name="T2" fmla="*/ 0 w 2"/>
                  <a:gd name="T3" fmla="*/ 0 h 30"/>
                  <a:gd name="T4" fmla="*/ 0 w 2"/>
                  <a:gd name="T5" fmla="*/ 4 h 30"/>
                  <a:gd name="T6" fmla="*/ 1 w 2"/>
                  <a:gd name="T7" fmla="*/ 13 h 30"/>
                  <a:gd name="T8" fmla="*/ 2 w 2"/>
                  <a:gd name="T9" fmla="*/ 27 h 30"/>
                  <a:gd name="T10" fmla="*/ 2 w 2"/>
                  <a:gd name="T11" fmla="*/ 30 h 30"/>
                  <a:gd name="T12" fmla="*/ 2 w 2"/>
                  <a:gd name="T13" fmla="*/ 30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0" y="0"/>
                    </a:moveTo>
                    <a:lnTo>
                      <a:pt x="0" y="0"/>
                    </a:lnTo>
                    <a:lnTo>
                      <a:pt x="0" y="4"/>
                    </a:lnTo>
                    <a:lnTo>
                      <a:pt x="1" y="13"/>
                    </a:lnTo>
                    <a:lnTo>
                      <a:pt x="2" y="27"/>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3" name="Freeform 2890"/>
              <p:cNvSpPr>
                <a:spLocks/>
              </p:cNvSpPr>
              <p:nvPr/>
            </p:nvSpPr>
            <p:spPr bwMode="auto">
              <a:xfrm>
                <a:off x="3817" y="3085"/>
                <a:ext cx="3" cy="30"/>
              </a:xfrm>
              <a:custGeom>
                <a:avLst/>
                <a:gdLst>
                  <a:gd name="T0" fmla="*/ 0 w 3"/>
                  <a:gd name="T1" fmla="*/ 30 h 30"/>
                  <a:gd name="T2" fmla="*/ 0 w 3"/>
                  <a:gd name="T3" fmla="*/ 30 h 30"/>
                  <a:gd name="T4" fmla="*/ 0 w 3"/>
                  <a:gd name="T5" fmla="*/ 27 h 30"/>
                  <a:gd name="T6" fmla="*/ 2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4" name="Freeform 2891"/>
              <p:cNvSpPr>
                <a:spLocks/>
              </p:cNvSpPr>
              <p:nvPr/>
            </p:nvSpPr>
            <p:spPr bwMode="auto">
              <a:xfrm>
                <a:off x="3820" y="3085"/>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5" name="Line 2892"/>
              <p:cNvSpPr>
                <a:spLocks noChangeShapeType="1"/>
              </p:cNvSpPr>
              <p:nvPr/>
            </p:nvSpPr>
            <p:spPr bwMode="auto">
              <a:xfrm>
                <a:off x="3823"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36" name="Line 2893"/>
              <p:cNvSpPr>
                <a:spLocks noChangeShapeType="1"/>
              </p:cNvSpPr>
              <p:nvPr/>
            </p:nvSpPr>
            <p:spPr bwMode="auto">
              <a:xfrm>
                <a:off x="3826"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37" name="Freeform 2894"/>
              <p:cNvSpPr>
                <a:spLocks/>
              </p:cNvSpPr>
              <p:nvPr/>
            </p:nvSpPr>
            <p:spPr bwMode="auto">
              <a:xfrm>
                <a:off x="3829" y="3168"/>
                <a:ext cx="4" cy="30"/>
              </a:xfrm>
              <a:custGeom>
                <a:avLst/>
                <a:gdLst>
                  <a:gd name="T0" fmla="*/ 0 w 4"/>
                  <a:gd name="T1" fmla="*/ 0 h 30"/>
                  <a:gd name="T2" fmla="*/ 1 w 4"/>
                  <a:gd name="T3" fmla="*/ 10 h 30"/>
                  <a:gd name="T4" fmla="*/ 1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8" name="Freeform 2895"/>
              <p:cNvSpPr>
                <a:spLocks/>
              </p:cNvSpPr>
              <p:nvPr/>
            </p:nvSpPr>
            <p:spPr bwMode="auto">
              <a:xfrm>
                <a:off x="3833" y="3168"/>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39" name="Line 2896"/>
              <p:cNvSpPr>
                <a:spLocks noChangeShapeType="1"/>
              </p:cNvSpPr>
              <p:nvPr/>
            </p:nvSpPr>
            <p:spPr bwMode="auto">
              <a:xfrm flipV="1">
                <a:off x="3836"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40" name="Line 2897"/>
              <p:cNvSpPr>
                <a:spLocks noChangeShapeType="1"/>
              </p:cNvSpPr>
              <p:nvPr/>
            </p:nvSpPr>
            <p:spPr bwMode="auto">
              <a:xfrm flipV="1">
                <a:off x="3839"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41" name="Freeform 2898"/>
              <p:cNvSpPr>
                <a:spLocks/>
              </p:cNvSpPr>
              <p:nvPr/>
            </p:nvSpPr>
            <p:spPr bwMode="auto">
              <a:xfrm>
                <a:off x="3842" y="3085"/>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42" name="Freeform 2899"/>
              <p:cNvSpPr>
                <a:spLocks/>
              </p:cNvSpPr>
              <p:nvPr/>
            </p:nvSpPr>
            <p:spPr bwMode="auto">
              <a:xfrm>
                <a:off x="3845" y="3085"/>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43" name="Line 2900"/>
              <p:cNvSpPr>
                <a:spLocks noChangeShapeType="1"/>
              </p:cNvSpPr>
              <p:nvPr/>
            </p:nvSpPr>
            <p:spPr bwMode="auto">
              <a:xfrm>
                <a:off x="3847"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44" name="Line 2901"/>
              <p:cNvSpPr>
                <a:spLocks noChangeShapeType="1"/>
              </p:cNvSpPr>
              <p:nvPr/>
            </p:nvSpPr>
            <p:spPr bwMode="auto">
              <a:xfrm>
                <a:off x="3850"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45" name="Freeform 2902"/>
              <p:cNvSpPr>
                <a:spLocks/>
              </p:cNvSpPr>
              <p:nvPr/>
            </p:nvSpPr>
            <p:spPr bwMode="auto">
              <a:xfrm>
                <a:off x="3853" y="3168"/>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46" name="Freeform 2903"/>
              <p:cNvSpPr>
                <a:spLocks/>
              </p:cNvSpPr>
              <p:nvPr/>
            </p:nvSpPr>
            <p:spPr bwMode="auto">
              <a:xfrm>
                <a:off x="3857" y="3168"/>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47" name="Line 2904"/>
              <p:cNvSpPr>
                <a:spLocks noChangeShapeType="1"/>
              </p:cNvSpPr>
              <p:nvPr/>
            </p:nvSpPr>
            <p:spPr bwMode="auto">
              <a:xfrm flipV="1">
                <a:off x="3860" y="3141"/>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48" name="Line 2905"/>
              <p:cNvSpPr>
                <a:spLocks noChangeShapeType="1"/>
              </p:cNvSpPr>
              <p:nvPr/>
            </p:nvSpPr>
            <p:spPr bwMode="auto">
              <a:xfrm flipV="1">
                <a:off x="3863"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49" name="Freeform 2906"/>
              <p:cNvSpPr>
                <a:spLocks/>
              </p:cNvSpPr>
              <p:nvPr/>
            </p:nvSpPr>
            <p:spPr bwMode="auto">
              <a:xfrm>
                <a:off x="3866" y="3085"/>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0" name="Freeform 2907"/>
              <p:cNvSpPr>
                <a:spLocks/>
              </p:cNvSpPr>
              <p:nvPr/>
            </p:nvSpPr>
            <p:spPr bwMode="auto">
              <a:xfrm>
                <a:off x="3869" y="3085"/>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1" name="Line 2908"/>
              <p:cNvSpPr>
                <a:spLocks noChangeShapeType="1"/>
              </p:cNvSpPr>
              <p:nvPr/>
            </p:nvSpPr>
            <p:spPr bwMode="auto">
              <a:xfrm>
                <a:off x="3872" y="3115"/>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52" name="Freeform 2909"/>
              <p:cNvSpPr>
                <a:spLocks/>
              </p:cNvSpPr>
              <p:nvPr/>
            </p:nvSpPr>
            <p:spPr bwMode="auto">
              <a:xfrm>
                <a:off x="3875" y="3141"/>
                <a:ext cx="4" cy="27"/>
              </a:xfrm>
              <a:custGeom>
                <a:avLst/>
                <a:gdLst>
                  <a:gd name="T0" fmla="*/ 0 w 4"/>
                  <a:gd name="T1" fmla="*/ 0 h 27"/>
                  <a:gd name="T2" fmla="*/ 1 w 4"/>
                  <a:gd name="T3" fmla="*/ 14 h 27"/>
                  <a:gd name="T4" fmla="*/ 4 w 4"/>
                  <a:gd name="T5" fmla="*/ 27 h 27"/>
                  <a:gd name="T6" fmla="*/ 0 60000 65536"/>
                  <a:gd name="T7" fmla="*/ 0 60000 65536"/>
                  <a:gd name="T8" fmla="*/ 0 60000 65536"/>
                  <a:gd name="T9" fmla="*/ 0 w 4"/>
                  <a:gd name="T10" fmla="*/ 0 h 27"/>
                  <a:gd name="T11" fmla="*/ 4 w 4"/>
                  <a:gd name="T12" fmla="*/ 27 h 27"/>
                </a:gdLst>
                <a:ahLst/>
                <a:cxnLst>
                  <a:cxn ang="T6">
                    <a:pos x="T0" y="T1"/>
                  </a:cxn>
                  <a:cxn ang="T7">
                    <a:pos x="T2" y="T3"/>
                  </a:cxn>
                  <a:cxn ang="T8">
                    <a:pos x="T4" y="T5"/>
                  </a:cxn>
                </a:cxnLst>
                <a:rect l="T9" t="T10" r="T11" b="T12"/>
                <a:pathLst>
                  <a:path w="4" h="27">
                    <a:moveTo>
                      <a:pt x="0" y="0"/>
                    </a:moveTo>
                    <a:lnTo>
                      <a:pt x="1" y="14"/>
                    </a:lnTo>
                    <a:lnTo>
                      <a:pt x="4" y="27"/>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3" name="Line 2910"/>
              <p:cNvSpPr>
                <a:spLocks noChangeShapeType="1"/>
              </p:cNvSpPr>
              <p:nvPr/>
            </p:nvSpPr>
            <p:spPr bwMode="auto">
              <a:xfrm flipV="1">
                <a:off x="3525" y="3129"/>
                <a:ext cx="2"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54" name="Freeform 2911"/>
              <p:cNvSpPr>
                <a:spLocks/>
              </p:cNvSpPr>
              <p:nvPr/>
            </p:nvSpPr>
            <p:spPr bwMode="auto">
              <a:xfrm>
                <a:off x="3527" y="3103"/>
                <a:ext cx="5" cy="26"/>
              </a:xfrm>
              <a:custGeom>
                <a:avLst/>
                <a:gdLst>
                  <a:gd name="T0" fmla="*/ 0 w 5"/>
                  <a:gd name="T1" fmla="*/ 26 h 26"/>
                  <a:gd name="T2" fmla="*/ 2 w 5"/>
                  <a:gd name="T3" fmla="*/ 13 h 26"/>
                  <a:gd name="T4" fmla="*/ 5 w 5"/>
                  <a:gd name="T5" fmla="*/ 0 h 26"/>
                  <a:gd name="T6" fmla="*/ 0 60000 65536"/>
                  <a:gd name="T7" fmla="*/ 0 60000 65536"/>
                  <a:gd name="T8" fmla="*/ 0 60000 65536"/>
                  <a:gd name="T9" fmla="*/ 0 w 5"/>
                  <a:gd name="T10" fmla="*/ 0 h 26"/>
                  <a:gd name="T11" fmla="*/ 5 w 5"/>
                  <a:gd name="T12" fmla="*/ 26 h 26"/>
                </a:gdLst>
                <a:ahLst/>
                <a:cxnLst>
                  <a:cxn ang="T6">
                    <a:pos x="T0" y="T1"/>
                  </a:cxn>
                  <a:cxn ang="T7">
                    <a:pos x="T2" y="T3"/>
                  </a:cxn>
                  <a:cxn ang="T8">
                    <a:pos x="T4" y="T5"/>
                  </a:cxn>
                </a:cxnLst>
                <a:rect l="T9" t="T10" r="T11" b="T12"/>
                <a:pathLst>
                  <a:path w="5" h="26">
                    <a:moveTo>
                      <a:pt x="0" y="26"/>
                    </a:moveTo>
                    <a:lnTo>
                      <a:pt x="2" y="13"/>
                    </a:lnTo>
                    <a:lnTo>
                      <a:pt x="5"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5" name="Freeform 2912"/>
              <p:cNvSpPr>
                <a:spLocks/>
              </p:cNvSpPr>
              <p:nvPr/>
            </p:nvSpPr>
            <p:spPr bwMode="auto">
              <a:xfrm>
                <a:off x="3532" y="3073"/>
                <a:ext cx="3" cy="30"/>
              </a:xfrm>
              <a:custGeom>
                <a:avLst/>
                <a:gdLst>
                  <a:gd name="T0" fmla="*/ 0 w 3"/>
                  <a:gd name="T1" fmla="*/ 30 h 30"/>
                  <a:gd name="T2" fmla="*/ 1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1"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6" name="Freeform 2913"/>
              <p:cNvSpPr>
                <a:spLocks/>
              </p:cNvSpPr>
              <p:nvPr/>
            </p:nvSpPr>
            <p:spPr bwMode="auto">
              <a:xfrm>
                <a:off x="3535" y="3073"/>
                <a:ext cx="2" cy="30"/>
              </a:xfrm>
              <a:custGeom>
                <a:avLst/>
                <a:gdLst>
                  <a:gd name="T0" fmla="*/ 0 w 2"/>
                  <a:gd name="T1" fmla="*/ 0 h 30"/>
                  <a:gd name="T2" fmla="*/ 0 w 2"/>
                  <a:gd name="T3" fmla="*/ 0 h 30"/>
                  <a:gd name="T4" fmla="*/ 0 w 2"/>
                  <a:gd name="T5" fmla="*/ 4 h 30"/>
                  <a:gd name="T6" fmla="*/ 1 w 2"/>
                  <a:gd name="T7" fmla="*/ 13 h 30"/>
                  <a:gd name="T8" fmla="*/ 2 w 2"/>
                  <a:gd name="T9" fmla="*/ 27 h 30"/>
                  <a:gd name="T10" fmla="*/ 2 w 2"/>
                  <a:gd name="T11" fmla="*/ 30 h 30"/>
                  <a:gd name="T12" fmla="*/ 2 w 2"/>
                  <a:gd name="T13" fmla="*/ 30 h 30"/>
                  <a:gd name="T14" fmla="*/ 0 60000 65536"/>
                  <a:gd name="T15" fmla="*/ 0 60000 65536"/>
                  <a:gd name="T16" fmla="*/ 0 60000 65536"/>
                  <a:gd name="T17" fmla="*/ 0 60000 65536"/>
                  <a:gd name="T18" fmla="*/ 0 60000 65536"/>
                  <a:gd name="T19" fmla="*/ 0 60000 65536"/>
                  <a:gd name="T20" fmla="*/ 0 60000 65536"/>
                  <a:gd name="T21" fmla="*/ 0 w 2"/>
                  <a:gd name="T22" fmla="*/ 0 h 30"/>
                  <a:gd name="T23" fmla="*/ 2 w 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0">
                    <a:moveTo>
                      <a:pt x="0" y="0"/>
                    </a:moveTo>
                    <a:lnTo>
                      <a:pt x="0" y="0"/>
                    </a:lnTo>
                    <a:lnTo>
                      <a:pt x="0" y="4"/>
                    </a:lnTo>
                    <a:lnTo>
                      <a:pt x="1" y="13"/>
                    </a:lnTo>
                    <a:lnTo>
                      <a:pt x="2" y="27"/>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7" name="Freeform 2914"/>
              <p:cNvSpPr>
                <a:spLocks/>
              </p:cNvSpPr>
              <p:nvPr/>
            </p:nvSpPr>
            <p:spPr bwMode="auto">
              <a:xfrm>
                <a:off x="3537" y="3073"/>
                <a:ext cx="3" cy="30"/>
              </a:xfrm>
              <a:custGeom>
                <a:avLst/>
                <a:gdLst>
                  <a:gd name="T0" fmla="*/ 0 w 3"/>
                  <a:gd name="T1" fmla="*/ 30 h 30"/>
                  <a:gd name="T2" fmla="*/ 0 w 3"/>
                  <a:gd name="T3" fmla="*/ 30 h 30"/>
                  <a:gd name="T4" fmla="*/ 0 w 3"/>
                  <a:gd name="T5" fmla="*/ 27 h 30"/>
                  <a:gd name="T6" fmla="*/ 2 w 3"/>
                  <a:gd name="T7" fmla="*/ 13 h 30"/>
                  <a:gd name="T8" fmla="*/ 3 w 3"/>
                  <a:gd name="T9" fmla="*/ 4 h 30"/>
                  <a:gd name="T10" fmla="*/ 3 w 3"/>
                  <a:gd name="T11" fmla="*/ 0 h 30"/>
                  <a:gd name="T12" fmla="*/ 3 w 3"/>
                  <a:gd name="T13" fmla="*/ 0 h 30"/>
                  <a:gd name="T14" fmla="*/ 0 60000 65536"/>
                  <a:gd name="T15" fmla="*/ 0 60000 65536"/>
                  <a:gd name="T16" fmla="*/ 0 60000 65536"/>
                  <a:gd name="T17" fmla="*/ 0 60000 65536"/>
                  <a:gd name="T18" fmla="*/ 0 60000 65536"/>
                  <a:gd name="T19" fmla="*/ 0 60000 65536"/>
                  <a:gd name="T20" fmla="*/ 0 60000 65536"/>
                  <a:gd name="T21" fmla="*/ 0 w 3"/>
                  <a:gd name="T22" fmla="*/ 0 h 30"/>
                  <a:gd name="T23" fmla="*/ 3 w 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0">
                    <a:moveTo>
                      <a:pt x="0" y="30"/>
                    </a:moveTo>
                    <a:lnTo>
                      <a:pt x="0" y="30"/>
                    </a:lnTo>
                    <a:lnTo>
                      <a:pt x="0" y="27"/>
                    </a:lnTo>
                    <a:lnTo>
                      <a:pt x="2" y="13"/>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8" name="Freeform 2915"/>
              <p:cNvSpPr>
                <a:spLocks/>
              </p:cNvSpPr>
              <p:nvPr/>
            </p:nvSpPr>
            <p:spPr bwMode="auto">
              <a:xfrm>
                <a:off x="3540" y="3073"/>
                <a:ext cx="3" cy="30"/>
              </a:xfrm>
              <a:custGeom>
                <a:avLst/>
                <a:gdLst>
                  <a:gd name="T0" fmla="*/ 0 w 3"/>
                  <a:gd name="T1" fmla="*/ 0 h 30"/>
                  <a:gd name="T2" fmla="*/ 0 w 3"/>
                  <a:gd name="T3" fmla="*/ 4 h 30"/>
                  <a:gd name="T4" fmla="*/ 2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2"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59" name="Line 2916"/>
              <p:cNvSpPr>
                <a:spLocks noChangeShapeType="1"/>
              </p:cNvSpPr>
              <p:nvPr/>
            </p:nvSpPr>
            <p:spPr bwMode="auto">
              <a:xfrm>
                <a:off x="3543" y="3103"/>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60" name="Line 2917"/>
              <p:cNvSpPr>
                <a:spLocks noChangeShapeType="1"/>
              </p:cNvSpPr>
              <p:nvPr/>
            </p:nvSpPr>
            <p:spPr bwMode="auto">
              <a:xfrm>
                <a:off x="3546" y="3129"/>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61" name="Freeform 2918"/>
              <p:cNvSpPr>
                <a:spLocks/>
              </p:cNvSpPr>
              <p:nvPr/>
            </p:nvSpPr>
            <p:spPr bwMode="auto">
              <a:xfrm>
                <a:off x="3549" y="3156"/>
                <a:ext cx="4" cy="30"/>
              </a:xfrm>
              <a:custGeom>
                <a:avLst/>
                <a:gdLst>
                  <a:gd name="T0" fmla="*/ 0 w 4"/>
                  <a:gd name="T1" fmla="*/ 0 h 30"/>
                  <a:gd name="T2" fmla="*/ 1 w 4"/>
                  <a:gd name="T3" fmla="*/ 10 h 30"/>
                  <a:gd name="T4" fmla="*/ 1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1" y="10"/>
                    </a:lnTo>
                    <a:lnTo>
                      <a:pt x="1"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62" name="Freeform 2919"/>
              <p:cNvSpPr>
                <a:spLocks/>
              </p:cNvSpPr>
              <p:nvPr/>
            </p:nvSpPr>
            <p:spPr bwMode="auto">
              <a:xfrm>
                <a:off x="3553" y="3156"/>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63" name="Line 2920"/>
              <p:cNvSpPr>
                <a:spLocks noChangeShapeType="1"/>
              </p:cNvSpPr>
              <p:nvPr/>
            </p:nvSpPr>
            <p:spPr bwMode="auto">
              <a:xfrm flipV="1">
                <a:off x="3556" y="3129"/>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64" name="Line 2921"/>
              <p:cNvSpPr>
                <a:spLocks noChangeShapeType="1"/>
              </p:cNvSpPr>
              <p:nvPr/>
            </p:nvSpPr>
            <p:spPr bwMode="auto">
              <a:xfrm flipV="1">
                <a:off x="3559" y="3103"/>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65" name="Freeform 2922"/>
              <p:cNvSpPr>
                <a:spLocks/>
              </p:cNvSpPr>
              <p:nvPr/>
            </p:nvSpPr>
            <p:spPr bwMode="auto">
              <a:xfrm>
                <a:off x="3562" y="3073"/>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66" name="Freeform 2923"/>
              <p:cNvSpPr>
                <a:spLocks/>
              </p:cNvSpPr>
              <p:nvPr/>
            </p:nvSpPr>
            <p:spPr bwMode="auto">
              <a:xfrm>
                <a:off x="3565" y="3073"/>
                <a:ext cx="2" cy="30"/>
              </a:xfrm>
              <a:custGeom>
                <a:avLst/>
                <a:gdLst>
                  <a:gd name="T0" fmla="*/ 0 w 2"/>
                  <a:gd name="T1" fmla="*/ 0 h 30"/>
                  <a:gd name="T2" fmla="*/ 0 w 2"/>
                  <a:gd name="T3" fmla="*/ 4 h 30"/>
                  <a:gd name="T4" fmla="*/ 1 w 2"/>
                  <a:gd name="T5" fmla="*/ 10 h 30"/>
                  <a:gd name="T6" fmla="*/ 2 w 2"/>
                  <a:gd name="T7" fmla="*/ 20 h 30"/>
                  <a:gd name="T8" fmla="*/ 2 w 2"/>
                  <a:gd name="T9" fmla="*/ 30 h 30"/>
                  <a:gd name="T10" fmla="*/ 0 60000 65536"/>
                  <a:gd name="T11" fmla="*/ 0 60000 65536"/>
                  <a:gd name="T12" fmla="*/ 0 60000 65536"/>
                  <a:gd name="T13" fmla="*/ 0 60000 65536"/>
                  <a:gd name="T14" fmla="*/ 0 60000 65536"/>
                  <a:gd name="T15" fmla="*/ 0 w 2"/>
                  <a:gd name="T16" fmla="*/ 0 h 30"/>
                  <a:gd name="T17" fmla="*/ 2 w 2"/>
                  <a:gd name="T18" fmla="*/ 30 h 30"/>
                </a:gdLst>
                <a:ahLst/>
                <a:cxnLst>
                  <a:cxn ang="T10">
                    <a:pos x="T0" y="T1"/>
                  </a:cxn>
                  <a:cxn ang="T11">
                    <a:pos x="T2" y="T3"/>
                  </a:cxn>
                  <a:cxn ang="T12">
                    <a:pos x="T4" y="T5"/>
                  </a:cxn>
                  <a:cxn ang="T13">
                    <a:pos x="T6" y="T7"/>
                  </a:cxn>
                  <a:cxn ang="T14">
                    <a:pos x="T8" y="T9"/>
                  </a:cxn>
                </a:cxnLst>
                <a:rect l="T15" t="T16" r="T17" b="T18"/>
                <a:pathLst>
                  <a:path w="2" h="30">
                    <a:moveTo>
                      <a:pt x="0" y="0"/>
                    </a:moveTo>
                    <a:lnTo>
                      <a:pt x="0" y="4"/>
                    </a:lnTo>
                    <a:lnTo>
                      <a:pt x="1" y="10"/>
                    </a:lnTo>
                    <a:lnTo>
                      <a:pt x="2" y="20"/>
                    </a:lnTo>
                    <a:lnTo>
                      <a:pt x="2"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67" name="Line 2924"/>
              <p:cNvSpPr>
                <a:spLocks noChangeShapeType="1"/>
              </p:cNvSpPr>
              <p:nvPr/>
            </p:nvSpPr>
            <p:spPr bwMode="auto">
              <a:xfrm>
                <a:off x="3567" y="3103"/>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68" name="Line 2925"/>
              <p:cNvSpPr>
                <a:spLocks noChangeShapeType="1"/>
              </p:cNvSpPr>
              <p:nvPr/>
            </p:nvSpPr>
            <p:spPr bwMode="auto">
              <a:xfrm>
                <a:off x="3570" y="3129"/>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69" name="Freeform 2926"/>
              <p:cNvSpPr>
                <a:spLocks/>
              </p:cNvSpPr>
              <p:nvPr/>
            </p:nvSpPr>
            <p:spPr bwMode="auto">
              <a:xfrm>
                <a:off x="3573" y="3156"/>
                <a:ext cx="4" cy="30"/>
              </a:xfrm>
              <a:custGeom>
                <a:avLst/>
                <a:gdLst>
                  <a:gd name="T0" fmla="*/ 0 w 4"/>
                  <a:gd name="T1" fmla="*/ 0 h 30"/>
                  <a:gd name="T2" fmla="*/ 2 w 4"/>
                  <a:gd name="T3" fmla="*/ 10 h 30"/>
                  <a:gd name="T4" fmla="*/ 2 w 4"/>
                  <a:gd name="T5" fmla="*/ 20 h 30"/>
                  <a:gd name="T6" fmla="*/ 3 w 4"/>
                  <a:gd name="T7" fmla="*/ 26 h 30"/>
                  <a:gd name="T8" fmla="*/ 4 w 4"/>
                  <a:gd name="T9" fmla="*/ 30 h 30"/>
                  <a:gd name="T10" fmla="*/ 0 60000 65536"/>
                  <a:gd name="T11" fmla="*/ 0 60000 65536"/>
                  <a:gd name="T12" fmla="*/ 0 60000 65536"/>
                  <a:gd name="T13" fmla="*/ 0 60000 65536"/>
                  <a:gd name="T14" fmla="*/ 0 60000 65536"/>
                  <a:gd name="T15" fmla="*/ 0 w 4"/>
                  <a:gd name="T16" fmla="*/ 0 h 30"/>
                  <a:gd name="T17" fmla="*/ 4 w 4"/>
                  <a:gd name="T18" fmla="*/ 30 h 30"/>
                </a:gdLst>
                <a:ahLst/>
                <a:cxnLst>
                  <a:cxn ang="T10">
                    <a:pos x="T0" y="T1"/>
                  </a:cxn>
                  <a:cxn ang="T11">
                    <a:pos x="T2" y="T3"/>
                  </a:cxn>
                  <a:cxn ang="T12">
                    <a:pos x="T4" y="T5"/>
                  </a:cxn>
                  <a:cxn ang="T13">
                    <a:pos x="T6" y="T7"/>
                  </a:cxn>
                  <a:cxn ang="T14">
                    <a:pos x="T8" y="T9"/>
                  </a:cxn>
                </a:cxnLst>
                <a:rect l="T15" t="T16" r="T17" b="T18"/>
                <a:pathLst>
                  <a:path w="4" h="30">
                    <a:moveTo>
                      <a:pt x="0" y="0"/>
                    </a:moveTo>
                    <a:lnTo>
                      <a:pt x="2" y="10"/>
                    </a:lnTo>
                    <a:lnTo>
                      <a:pt x="2" y="20"/>
                    </a:lnTo>
                    <a:lnTo>
                      <a:pt x="3" y="26"/>
                    </a:lnTo>
                    <a:lnTo>
                      <a:pt x="4"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70" name="Freeform 2927"/>
              <p:cNvSpPr>
                <a:spLocks/>
              </p:cNvSpPr>
              <p:nvPr/>
            </p:nvSpPr>
            <p:spPr bwMode="auto">
              <a:xfrm>
                <a:off x="3577" y="3156"/>
                <a:ext cx="3" cy="30"/>
              </a:xfrm>
              <a:custGeom>
                <a:avLst/>
                <a:gdLst>
                  <a:gd name="T0" fmla="*/ 0 w 3"/>
                  <a:gd name="T1" fmla="*/ 30 h 30"/>
                  <a:gd name="T2" fmla="*/ 2 w 3"/>
                  <a:gd name="T3" fmla="*/ 26 h 30"/>
                  <a:gd name="T4" fmla="*/ 2 w 3"/>
                  <a:gd name="T5" fmla="*/ 20 h 30"/>
                  <a:gd name="T6" fmla="*/ 3 w 3"/>
                  <a:gd name="T7" fmla="*/ 10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2" y="26"/>
                    </a:lnTo>
                    <a:lnTo>
                      <a:pt x="2" y="20"/>
                    </a:lnTo>
                    <a:lnTo>
                      <a:pt x="3" y="10"/>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71" name="Line 2928"/>
              <p:cNvSpPr>
                <a:spLocks noChangeShapeType="1"/>
              </p:cNvSpPr>
              <p:nvPr/>
            </p:nvSpPr>
            <p:spPr bwMode="auto">
              <a:xfrm flipV="1">
                <a:off x="3580" y="3129"/>
                <a:ext cx="3" cy="27"/>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72" name="Line 2929"/>
              <p:cNvSpPr>
                <a:spLocks noChangeShapeType="1"/>
              </p:cNvSpPr>
              <p:nvPr/>
            </p:nvSpPr>
            <p:spPr bwMode="auto">
              <a:xfrm flipV="1">
                <a:off x="3583" y="3103"/>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0573" name="Freeform 2930"/>
              <p:cNvSpPr>
                <a:spLocks/>
              </p:cNvSpPr>
              <p:nvPr/>
            </p:nvSpPr>
            <p:spPr bwMode="auto">
              <a:xfrm>
                <a:off x="3586" y="3073"/>
                <a:ext cx="3" cy="30"/>
              </a:xfrm>
              <a:custGeom>
                <a:avLst/>
                <a:gdLst>
                  <a:gd name="T0" fmla="*/ 0 w 3"/>
                  <a:gd name="T1" fmla="*/ 30 h 30"/>
                  <a:gd name="T2" fmla="*/ 0 w 3"/>
                  <a:gd name="T3" fmla="*/ 20 h 30"/>
                  <a:gd name="T4" fmla="*/ 1 w 3"/>
                  <a:gd name="T5" fmla="*/ 10 h 30"/>
                  <a:gd name="T6" fmla="*/ 3 w 3"/>
                  <a:gd name="T7" fmla="*/ 4 h 30"/>
                  <a:gd name="T8" fmla="*/ 3 w 3"/>
                  <a:gd name="T9" fmla="*/ 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30"/>
                    </a:moveTo>
                    <a:lnTo>
                      <a:pt x="0" y="20"/>
                    </a:lnTo>
                    <a:lnTo>
                      <a:pt x="1" y="10"/>
                    </a:lnTo>
                    <a:lnTo>
                      <a:pt x="3" y="4"/>
                    </a:lnTo>
                    <a:lnTo>
                      <a:pt x="3" y="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74" name="Freeform 2931"/>
              <p:cNvSpPr>
                <a:spLocks/>
              </p:cNvSpPr>
              <p:nvPr/>
            </p:nvSpPr>
            <p:spPr bwMode="auto">
              <a:xfrm>
                <a:off x="3589" y="3073"/>
                <a:ext cx="3" cy="30"/>
              </a:xfrm>
              <a:custGeom>
                <a:avLst/>
                <a:gdLst>
                  <a:gd name="T0" fmla="*/ 0 w 3"/>
                  <a:gd name="T1" fmla="*/ 0 h 30"/>
                  <a:gd name="T2" fmla="*/ 0 w 3"/>
                  <a:gd name="T3" fmla="*/ 4 h 30"/>
                  <a:gd name="T4" fmla="*/ 1 w 3"/>
                  <a:gd name="T5" fmla="*/ 10 h 30"/>
                  <a:gd name="T6" fmla="*/ 3 w 3"/>
                  <a:gd name="T7" fmla="*/ 20 h 30"/>
                  <a:gd name="T8" fmla="*/ 3 w 3"/>
                  <a:gd name="T9" fmla="*/ 30 h 30"/>
                  <a:gd name="T10" fmla="*/ 0 60000 65536"/>
                  <a:gd name="T11" fmla="*/ 0 60000 65536"/>
                  <a:gd name="T12" fmla="*/ 0 60000 65536"/>
                  <a:gd name="T13" fmla="*/ 0 60000 65536"/>
                  <a:gd name="T14" fmla="*/ 0 60000 65536"/>
                  <a:gd name="T15" fmla="*/ 0 w 3"/>
                  <a:gd name="T16" fmla="*/ 0 h 30"/>
                  <a:gd name="T17" fmla="*/ 3 w 3"/>
                  <a:gd name="T18" fmla="*/ 30 h 30"/>
                </a:gdLst>
                <a:ahLst/>
                <a:cxnLst>
                  <a:cxn ang="T10">
                    <a:pos x="T0" y="T1"/>
                  </a:cxn>
                  <a:cxn ang="T11">
                    <a:pos x="T2" y="T3"/>
                  </a:cxn>
                  <a:cxn ang="T12">
                    <a:pos x="T4" y="T5"/>
                  </a:cxn>
                  <a:cxn ang="T13">
                    <a:pos x="T6" y="T7"/>
                  </a:cxn>
                  <a:cxn ang="T14">
                    <a:pos x="T8" y="T9"/>
                  </a:cxn>
                </a:cxnLst>
                <a:rect l="T15" t="T16" r="T17" b="T18"/>
                <a:pathLst>
                  <a:path w="3" h="30">
                    <a:moveTo>
                      <a:pt x="0" y="0"/>
                    </a:moveTo>
                    <a:lnTo>
                      <a:pt x="0" y="4"/>
                    </a:lnTo>
                    <a:lnTo>
                      <a:pt x="1" y="10"/>
                    </a:lnTo>
                    <a:lnTo>
                      <a:pt x="3" y="20"/>
                    </a:lnTo>
                    <a:lnTo>
                      <a:pt x="3" y="30"/>
                    </a:lnTo>
                  </a:path>
                </a:pathLst>
              </a:custGeom>
              <a:noFill/>
              <a:ln w="63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0575" name="Line 2932"/>
              <p:cNvSpPr>
                <a:spLocks noChangeShapeType="1"/>
              </p:cNvSpPr>
              <p:nvPr/>
            </p:nvSpPr>
            <p:spPr bwMode="auto">
              <a:xfrm>
                <a:off x="3592" y="3103"/>
                <a:ext cx="3" cy="26"/>
              </a:xfrm>
              <a:prstGeom prst="line">
                <a:avLst/>
              </a:prstGeom>
              <a:noFill/>
              <a:ln w="6350">
                <a:solidFill>
                  <a:srgbClr val="CC00CC"/>
                </a:solidFill>
                <a:round/>
                <a:headEnd/>
                <a:tailEnd/>
              </a:ln>
              <a:extLst>
                <a:ext uri="{909E8E84-426E-40dd-AFC4-6F175D3DCCD1}">
                  <a14:hiddenFill xmlns:a14="http://schemas.microsoft.com/office/drawing/2010/main">
                    <a:noFill/>
                  </a14:hiddenFill>
                </a:ext>
              </a:extLst>
            </p:spPr>
            <p:txBody>
              <a:bodyPr/>
              <a:lstStyle/>
              <a:p>
                <a:endParaRPr lang="es-ES"/>
              </a:p>
            </p:txBody>
          </p:sp>
        </p:grpSp>
      </p:grpSp>
      <p:pic>
        <p:nvPicPr>
          <p:cNvPr id="52230"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29A9D332-A59F-B743-A9D5-885DDBE00223}" type="slidenum">
              <a:rPr lang="es-ES" sz="1200" b="0">
                <a:solidFill>
                  <a:schemeClr val="tx1"/>
                </a:solidFill>
                <a:latin typeface="Verdana" charset="0"/>
              </a:rPr>
              <a:pPr eaLnBrk="1" hangingPunct="1"/>
              <a:t>18</a:t>
            </a:fld>
            <a:endParaRPr lang="es-ES" sz="1200" b="0">
              <a:solidFill>
                <a:schemeClr val="tx1"/>
              </a:solidFill>
              <a:latin typeface="Verdana" charset="0"/>
            </a:endParaRPr>
          </a:p>
        </p:txBody>
      </p:sp>
      <p:sp>
        <p:nvSpPr>
          <p:cNvPr id="54274" name="Rectangle 2"/>
          <p:cNvSpPr>
            <a:spLocks noGrp="1" noChangeArrowheads="1"/>
          </p:cNvSpPr>
          <p:nvPr>
            <p:ph type="title"/>
          </p:nvPr>
        </p:nvSpPr>
        <p:spPr>
          <a:xfrm>
            <a:off x="0" y="115888"/>
            <a:ext cx="9144000" cy="739775"/>
          </a:xfrm>
        </p:spPr>
        <p:txBody>
          <a:bodyPr/>
          <a:lstStyle/>
          <a:p>
            <a:pPr eaLnBrk="1" hangingPunct="1"/>
            <a:r>
              <a:rPr lang="eu-ES" sz="3300">
                <a:latin typeface="Verdana" charset="0"/>
              </a:rPr>
              <a:t>3.4. GBP Monitorizazioa: Baloreak</a:t>
            </a:r>
          </a:p>
        </p:txBody>
      </p:sp>
      <p:sp>
        <p:nvSpPr>
          <p:cNvPr id="54275" name="Rectangle 3"/>
          <p:cNvSpPr>
            <a:spLocks noGrp="1" noChangeArrowheads="1"/>
          </p:cNvSpPr>
          <p:nvPr>
            <p:ph type="body" idx="1"/>
          </p:nvPr>
        </p:nvSpPr>
        <p:spPr>
          <a:xfrm>
            <a:off x="250825" y="1196975"/>
            <a:ext cx="5834063" cy="576263"/>
          </a:xfrm>
        </p:spPr>
        <p:txBody>
          <a:bodyPr/>
          <a:lstStyle/>
          <a:p>
            <a:pPr eaLnBrk="1" hangingPunct="1"/>
            <a:r>
              <a:rPr lang="eu-ES" sz="3200">
                <a:solidFill>
                  <a:srgbClr val="990099"/>
                </a:solidFill>
                <a:latin typeface="Arial" charset="0"/>
              </a:rPr>
              <a:t>GBP-aren balore normalak </a:t>
            </a:r>
            <a:endParaRPr lang="eu-ES" sz="2800">
              <a:latin typeface="Arial" charset="0"/>
            </a:endParaRPr>
          </a:p>
        </p:txBody>
      </p:sp>
      <p:graphicFrame>
        <p:nvGraphicFramePr>
          <p:cNvPr id="31778" name="Group 34"/>
          <p:cNvGraphicFramePr>
            <a:graphicFrameLocks noGrp="1"/>
          </p:cNvGraphicFramePr>
          <p:nvPr/>
        </p:nvGraphicFramePr>
        <p:xfrm>
          <a:off x="323850" y="1844675"/>
          <a:ext cx="5040313" cy="1108076"/>
        </p:xfrm>
        <a:graphic>
          <a:graphicData uri="http://schemas.openxmlformats.org/drawingml/2006/table">
            <a:tbl>
              <a:tblPr/>
              <a:tblGrid>
                <a:gridCol w="3240088"/>
                <a:gridCol w="1800225"/>
              </a:tblGrid>
              <a:tr h="365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Heldua</a:t>
                      </a:r>
                    </a:p>
                  </a:txBody>
                  <a:tcPr marT="45686" marB="4568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&lt; 12 mmHg</a:t>
                      </a:r>
                    </a:p>
                  </a:txBody>
                  <a:tcPr marT="45686" marB="4568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0F2F4"/>
                    </a:solidFill>
                  </a:tcPr>
                </a:tc>
              </a:tr>
              <a:tr h="371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2 – 5 arteko umea</a:t>
                      </a:r>
                    </a:p>
                  </a:txBody>
                  <a:tcPr marT="45686" marB="4568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&lt; 10 mmHg</a:t>
                      </a:r>
                    </a:p>
                  </a:txBody>
                  <a:tcPr marT="45686" marB="4568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0E4E9"/>
                    </a:solidFill>
                  </a:tcPr>
                </a:tc>
              </a:tr>
              <a:tr h="371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2 urte baino gutxiagoko umea</a:t>
                      </a:r>
                    </a:p>
                  </a:txBody>
                  <a:tcPr marT="45686" marB="4568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u-ES" sz="1800" b="0" i="0" u="none" strike="noStrike" cap="none" normalizeH="0" baseline="0">
                          <a:ln>
                            <a:noFill/>
                          </a:ln>
                          <a:solidFill>
                            <a:srgbClr val="000000"/>
                          </a:solidFill>
                          <a:effectLst/>
                          <a:latin typeface="Arial" charset="0"/>
                          <a:ea typeface="ＭＳ Ｐゴシック" charset="0"/>
                          <a:cs typeface="Arial" charset="0"/>
                        </a:rPr>
                        <a:t>&lt; 5 mmHg</a:t>
                      </a:r>
                    </a:p>
                  </a:txBody>
                  <a:tcPr marT="45686" marB="4568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0F2F4"/>
                    </a:solidFill>
                  </a:tcPr>
                </a:tc>
              </a:tr>
            </a:tbl>
          </a:graphicData>
        </a:graphic>
      </p:graphicFrame>
      <p:pic>
        <p:nvPicPr>
          <p:cNvPr id="54290" name="Picture 4" descr="C:\Mis documentos\TEC\posicion.JPG"/>
          <p:cNvPicPr>
            <a:picLocks noChangeAspect="1" noChangeArrowheads="1"/>
          </p:cNvPicPr>
          <p:nvPr/>
        </p:nvPicPr>
        <p:blipFill>
          <a:blip r:embed="rId3">
            <a:extLst>
              <a:ext uri="{28A0092B-C50C-407E-A947-70E740481C1C}">
                <a14:useLocalDpi xmlns:a14="http://schemas.microsoft.com/office/drawing/2010/main" val="0"/>
              </a:ext>
            </a:extLst>
          </a:blip>
          <a:srcRect t="45032" r="36522" b="6561"/>
          <a:stretch>
            <a:fillRect/>
          </a:stretch>
        </p:blipFill>
        <p:spPr bwMode="auto">
          <a:xfrm>
            <a:off x="1189038" y="4489450"/>
            <a:ext cx="43783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1" name="Rectangle 5"/>
          <p:cNvSpPr>
            <a:spLocks noChangeArrowheads="1"/>
          </p:cNvSpPr>
          <p:nvPr/>
        </p:nvSpPr>
        <p:spPr bwMode="auto">
          <a:xfrm>
            <a:off x="1936750" y="4522788"/>
            <a:ext cx="361950" cy="700087"/>
          </a:xfrm>
          <a:prstGeom prst="rect">
            <a:avLst/>
          </a:prstGeom>
          <a:solidFill>
            <a:schemeClr val="tx1"/>
          </a:solidFill>
          <a:ln w="9525">
            <a:solidFill>
              <a:schemeClr val="tx1"/>
            </a:solidFill>
            <a:miter lim="800000"/>
            <a:headEnd/>
            <a:tailEnd/>
          </a:ln>
        </p:spPr>
        <p:txBody>
          <a:bodyPr wrap="none" anchor="ctr"/>
          <a:lstStyle/>
          <a:p>
            <a:pPr>
              <a:spcBef>
                <a:spcPct val="50000"/>
              </a:spcBef>
            </a:pPr>
            <a:endParaRPr lang="eu-ES"/>
          </a:p>
        </p:txBody>
      </p:sp>
      <p:sp>
        <p:nvSpPr>
          <p:cNvPr id="54292" name="Line 13"/>
          <p:cNvSpPr>
            <a:spLocks noChangeShapeType="1"/>
          </p:cNvSpPr>
          <p:nvPr/>
        </p:nvSpPr>
        <p:spPr bwMode="auto">
          <a:xfrm flipH="1">
            <a:off x="1614488" y="5680075"/>
            <a:ext cx="2479675" cy="0"/>
          </a:xfrm>
          <a:prstGeom prst="line">
            <a:avLst/>
          </a:prstGeom>
          <a:noFill/>
          <a:ln w="2698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pic>
        <p:nvPicPr>
          <p:cNvPr id="54293" name="Picture 14" descr="C:\Mis documentos\TEC\posicion.JPG"/>
          <p:cNvPicPr>
            <a:picLocks noChangeAspect="1" noChangeArrowheads="1"/>
          </p:cNvPicPr>
          <p:nvPr/>
        </p:nvPicPr>
        <p:blipFill>
          <a:blip r:embed="rId3">
            <a:extLst>
              <a:ext uri="{28A0092B-C50C-407E-A947-70E740481C1C}">
                <a14:useLocalDpi xmlns:a14="http://schemas.microsoft.com/office/drawing/2010/main" val="0"/>
              </a:ext>
            </a:extLst>
          </a:blip>
          <a:srcRect l="64348" t="3937" b="6561"/>
          <a:stretch>
            <a:fillRect/>
          </a:stretch>
        </p:blipFill>
        <p:spPr bwMode="auto">
          <a:xfrm>
            <a:off x="6434138" y="2516188"/>
            <a:ext cx="2459037"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4" name="Arc 15"/>
          <p:cNvSpPr>
            <a:spLocks/>
          </p:cNvSpPr>
          <p:nvPr/>
        </p:nvSpPr>
        <p:spPr bwMode="auto">
          <a:xfrm flipH="1">
            <a:off x="1663700" y="2916238"/>
            <a:ext cx="5619750" cy="2339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04775">
            <a:solidFill>
              <a:srgbClr val="00CCFF"/>
            </a:solidFill>
            <a:prstDash val="dashDot"/>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54295" name="AutoShape 16"/>
          <p:cNvSpPr>
            <a:spLocks noChangeArrowheads="1"/>
          </p:cNvSpPr>
          <p:nvPr/>
        </p:nvSpPr>
        <p:spPr bwMode="auto">
          <a:xfrm>
            <a:off x="7283450" y="3200400"/>
            <a:ext cx="544513" cy="2390775"/>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u-ES"/>
          </a:p>
        </p:txBody>
      </p:sp>
      <p:sp>
        <p:nvSpPr>
          <p:cNvPr id="54296" name="Text Box 17"/>
          <p:cNvSpPr txBox="1">
            <a:spLocks noChangeArrowheads="1"/>
          </p:cNvSpPr>
          <p:nvPr/>
        </p:nvSpPr>
        <p:spPr bwMode="auto">
          <a:xfrm>
            <a:off x="3419475" y="3644900"/>
            <a:ext cx="3071813" cy="4619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spcBef>
                <a:spcPct val="50000"/>
              </a:spcBef>
            </a:pPr>
            <a:r>
              <a:rPr lang="eu-ES"/>
              <a:t>Puntu hidrostatikoa</a:t>
            </a:r>
            <a:endParaRPr lang="eu-ES">
              <a:latin typeface="Times New Roman" charset="0"/>
            </a:endParaRPr>
          </a:p>
        </p:txBody>
      </p:sp>
      <p:sp>
        <p:nvSpPr>
          <p:cNvPr id="54297" name="Line 18"/>
          <p:cNvSpPr>
            <a:spLocks noChangeShapeType="1"/>
          </p:cNvSpPr>
          <p:nvPr/>
        </p:nvSpPr>
        <p:spPr bwMode="auto">
          <a:xfrm>
            <a:off x="6575425" y="3908425"/>
            <a:ext cx="8509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54298" name="Line 19"/>
          <p:cNvSpPr>
            <a:spLocks noChangeShapeType="1"/>
          </p:cNvSpPr>
          <p:nvPr/>
        </p:nvSpPr>
        <p:spPr bwMode="auto">
          <a:xfrm flipH="1">
            <a:off x="2606675" y="4403725"/>
            <a:ext cx="850900" cy="99218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pic>
        <p:nvPicPr>
          <p:cNvPr id="54299"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1 Título"/>
          <p:cNvSpPr>
            <a:spLocks noGrp="1"/>
          </p:cNvSpPr>
          <p:nvPr>
            <p:ph type="title"/>
          </p:nvPr>
        </p:nvSpPr>
        <p:spPr>
          <a:xfrm>
            <a:off x="395288" y="188913"/>
            <a:ext cx="8353425" cy="739775"/>
          </a:xfrm>
        </p:spPr>
        <p:txBody>
          <a:bodyPr/>
          <a:lstStyle/>
          <a:p>
            <a:r>
              <a:rPr lang="eu-ES" sz="3600">
                <a:solidFill>
                  <a:schemeClr val="bg1"/>
                </a:solidFill>
                <a:latin typeface="Verdana" charset="0"/>
              </a:rPr>
              <a:t>3.4. GBP Monitorizazioa: Uhinak</a:t>
            </a:r>
          </a:p>
        </p:txBody>
      </p:sp>
      <p:sp>
        <p:nvSpPr>
          <p:cNvPr id="56323" name="2 Marcador de contenido"/>
          <p:cNvSpPr>
            <a:spLocks noGrp="1"/>
          </p:cNvSpPr>
          <p:nvPr>
            <p:ph idx="1"/>
          </p:nvPr>
        </p:nvSpPr>
        <p:spPr>
          <a:xfrm>
            <a:off x="566738" y="1412875"/>
            <a:ext cx="8253412" cy="647700"/>
          </a:xfrm>
        </p:spPr>
        <p:txBody>
          <a:bodyPr/>
          <a:lstStyle/>
          <a:p>
            <a:r>
              <a:rPr lang="eu-ES" sz="3200" b="1">
                <a:solidFill>
                  <a:srgbClr val="990099"/>
                </a:solidFill>
                <a:latin typeface="Arial" charset="0"/>
              </a:rPr>
              <a:t>Lundberg-eko A uhinak “goi-ordokian”</a:t>
            </a:r>
            <a:endParaRPr lang="eu-ES" altLang="ja-JP" sz="2400" b="1">
              <a:solidFill>
                <a:srgbClr val="990099"/>
              </a:solidFill>
              <a:latin typeface="Brimfield" charset="0"/>
            </a:endParaRPr>
          </a:p>
          <a:p>
            <a:pPr>
              <a:buFont typeface="Wingdings" charset="0"/>
              <a:buNone/>
            </a:pPr>
            <a:endParaRPr lang="eu-ES">
              <a:latin typeface="Arial" charset="0"/>
            </a:endParaRPr>
          </a:p>
        </p:txBody>
      </p:sp>
      <p:sp>
        <p:nvSpPr>
          <p:cNvPr id="56324"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9CCFB472-C0D9-4E4D-8209-C8B5D8087A09}" type="slidenum">
              <a:rPr lang="es-ES" sz="1200" b="0">
                <a:solidFill>
                  <a:schemeClr val="tx1"/>
                </a:solidFill>
                <a:latin typeface="Verdana" charset="0"/>
              </a:rPr>
              <a:pPr eaLnBrk="1" hangingPunct="1"/>
              <a:t>19</a:t>
            </a:fld>
            <a:endParaRPr lang="es-ES" sz="1200" b="0">
              <a:solidFill>
                <a:schemeClr val="tx1"/>
              </a:solidFill>
              <a:latin typeface="Verdana" charset="0"/>
            </a:endParaRPr>
          </a:p>
        </p:txBody>
      </p:sp>
      <p:grpSp>
        <p:nvGrpSpPr>
          <p:cNvPr id="56325" name="88 Grupo"/>
          <p:cNvGrpSpPr>
            <a:grpSpLocks/>
          </p:cNvGrpSpPr>
          <p:nvPr/>
        </p:nvGrpSpPr>
        <p:grpSpPr bwMode="auto">
          <a:xfrm>
            <a:off x="0" y="1614488"/>
            <a:ext cx="9220200" cy="5243512"/>
            <a:chOff x="-76200" y="1219200"/>
            <a:chExt cx="9220200" cy="5243513"/>
          </a:xfrm>
        </p:grpSpPr>
        <p:sp>
          <p:nvSpPr>
            <p:cNvPr id="56327" name="Line 4"/>
            <p:cNvSpPr>
              <a:spLocks noChangeShapeType="1"/>
            </p:cNvSpPr>
            <p:nvPr/>
          </p:nvSpPr>
          <p:spPr bwMode="auto">
            <a:xfrm flipH="1">
              <a:off x="679450" y="1731963"/>
              <a:ext cx="6350" cy="3095625"/>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6328" name="Text Box 5"/>
            <p:cNvSpPr txBox="1">
              <a:spLocks noChangeArrowheads="1"/>
            </p:cNvSpPr>
            <p:nvPr/>
          </p:nvSpPr>
          <p:spPr bwMode="auto">
            <a:xfrm>
              <a:off x="298450" y="4602163"/>
              <a:ext cx="382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0</a:t>
              </a:r>
            </a:p>
          </p:txBody>
        </p:sp>
        <p:sp>
          <p:nvSpPr>
            <p:cNvPr id="56329" name="Text Box 6"/>
            <p:cNvSpPr txBox="1">
              <a:spLocks noChangeArrowheads="1"/>
            </p:cNvSpPr>
            <p:nvPr/>
          </p:nvSpPr>
          <p:spPr bwMode="auto">
            <a:xfrm>
              <a:off x="69850" y="3873500"/>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20</a:t>
              </a:r>
            </a:p>
          </p:txBody>
        </p:sp>
        <p:sp>
          <p:nvSpPr>
            <p:cNvPr id="56330" name="Text Box 7"/>
            <p:cNvSpPr txBox="1">
              <a:spLocks noChangeArrowheads="1"/>
            </p:cNvSpPr>
            <p:nvPr/>
          </p:nvSpPr>
          <p:spPr bwMode="auto">
            <a:xfrm>
              <a:off x="69850" y="330993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40</a:t>
              </a:r>
            </a:p>
          </p:txBody>
        </p:sp>
        <p:sp>
          <p:nvSpPr>
            <p:cNvPr id="56331" name="Line 8"/>
            <p:cNvSpPr>
              <a:spLocks noChangeShapeType="1"/>
            </p:cNvSpPr>
            <p:nvPr/>
          </p:nvSpPr>
          <p:spPr bwMode="auto">
            <a:xfrm>
              <a:off x="685800" y="4827588"/>
              <a:ext cx="84582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56332" name="Group 9"/>
            <p:cNvGrpSpPr>
              <a:grpSpLocks/>
            </p:cNvGrpSpPr>
            <p:nvPr/>
          </p:nvGrpSpPr>
          <p:grpSpPr bwMode="auto">
            <a:xfrm>
              <a:off x="3657600" y="5105400"/>
              <a:ext cx="2057400" cy="588963"/>
              <a:chOff x="1488" y="3949"/>
              <a:chExt cx="1296" cy="466"/>
            </a:xfrm>
          </p:grpSpPr>
          <p:sp>
            <p:nvSpPr>
              <p:cNvPr id="56351" name="Line 10"/>
              <p:cNvSpPr>
                <a:spLocks noChangeShapeType="1"/>
              </p:cNvSpPr>
              <p:nvPr/>
            </p:nvSpPr>
            <p:spPr bwMode="auto">
              <a:xfrm>
                <a:off x="1488" y="4189"/>
                <a:ext cx="1296" cy="0"/>
              </a:xfrm>
              <a:prstGeom prst="line">
                <a:avLst/>
              </a:prstGeom>
              <a:noFill/>
              <a:ln w="38100">
                <a:solidFill>
                  <a:srgbClr val="99CC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56352" name="Text Box 11"/>
              <p:cNvSpPr txBox="1">
                <a:spLocks noChangeArrowheads="1"/>
              </p:cNvSpPr>
              <p:nvPr/>
            </p:nvSpPr>
            <p:spPr bwMode="auto">
              <a:xfrm>
                <a:off x="1728" y="3949"/>
                <a:ext cx="932" cy="466"/>
              </a:xfrm>
              <a:prstGeom prst="rect">
                <a:avLst/>
              </a:prstGeom>
              <a:solidFill>
                <a:schemeClr val="tx1"/>
              </a:solidFill>
              <a:ln w="9525">
                <a:solidFill>
                  <a:schemeClr val="tx1"/>
                </a:solidFill>
                <a:miter lim="800000"/>
                <a:headEnd/>
                <a:tailEnd/>
              </a:ln>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3200">
                    <a:solidFill>
                      <a:srgbClr val="99CCFF"/>
                    </a:solidFill>
                    <a:latin typeface="Times New Roman" charset="0"/>
                  </a:rPr>
                  <a:t>10 min.</a:t>
                </a:r>
              </a:p>
            </p:txBody>
          </p:sp>
        </p:grpSp>
        <p:sp>
          <p:nvSpPr>
            <p:cNvPr id="56333" name="Text Box 12"/>
            <p:cNvSpPr txBox="1">
              <a:spLocks noChangeArrowheads="1"/>
            </p:cNvSpPr>
            <p:nvPr/>
          </p:nvSpPr>
          <p:spPr bwMode="auto">
            <a:xfrm>
              <a:off x="1752600" y="5943600"/>
              <a:ext cx="6296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000066"/>
                  </a:solidFill>
                </a:rPr>
                <a:t>GBP- aren 20 cm/orduko erregistroa</a:t>
              </a:r>
            </a:p>
          </p:txBody>
        </p:sp>
        <p:sp>
          <p:nvSpPr>
            <p:cNvPr id="56334" name="Text Box 13"/>
            <p:cNvSpPr txBox="1">
              <a:spLocks noChangeArrowheads="1"/>
            </p:cNvSpPr>
            <p:nvPr/>
          </p:nvSpPr>
          <p:spPr bwMode="auto">
            <a:xfrm>
              <a:off x="76200" y="270033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60</a:t>
              </a:r>
            </a:p>
          </p:txBody>
        </p:sp>
        <p:sp>
          <p:nvSpPr>
            <p:cNvPr id="56335" name="Text Box 14"/>
            <p:cNvSpPr txBox="1">
              <a:spLocks noChangeArrowheads="1"/>
            </p:cNvSpPr>
            <p:nvPr/>
          </p:nvSpPr>
          <p:spPr bwMode="auto">
            <a:xfrm>
              <a:off x="76200" y="2044700"/>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80</a:t>
              </a:r>
            </a:p>
          </p:txBody>
        </p:sp>
        <p:sp>
          <p:nvSpPr>
            <p:cNvPr id="56336" name="Text Box 15"/>
            <p:cNvSpPr txBox="1">
              <a:spLocks noChangeArrowheads="1"/>
            </p:cNvSpPr>
            <p:nvPr/>
          </p:nvSpPr>
          <p:spPr bwMode="auto">
            <a:xfrm>
              <a:off x="-76200" y="1441450"/>
              <a:ext cx="779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100</a:t>
              </a:r>
            </a:p>
          </p:txBody>
        </p:sp>
        <p:sp>
          <p:nvSpPr>
            <p:cNvPr id="56337" name="Oval 16"/>
            <p:cNvSpPr>
              <a:spLocks noChangeArrowheads="1"/>
            </p:cNvSpPr>
            <p:nvPr/>
          </p:nvSpPr>
          <p:spPr bwMode="auto">
            <a:xfrm>
              <a:off x="1524000" y="3124200"/>
              <a:ext cx="1600200" cy="1676400"/>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sp>
          <p:nvSpPr>
            <p:cNvPr id="56338" name="Oval 17"/>
            <p:cNvSpPr>
              <a:spLocks noChangeArrowheads="1"/>
            </p:cNvSpPr>
            <p:nvPr/>
          </p:nvSpPr>
          <p:spPr bwMode="auto">
            <a:xfrm>
              <a:off x="3886200" y="2971800"/>
              <a:ext cx="1600200" cy="1649413"/>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sp>
          <p:nvSpPr>
            <p:cNvPr id="56339" name="Oval 18"/>
            <p:cNvSpPr>
              <a:spLocks noChangeArrowheads="1"/>
            </p:cNvSpPr>
            <p:nvPr/>
          </p:nvSpPr>
          <p:spPr bwMode="auto">
            <a:xfrm>
              <a:off x="6858000" y="1981200"/>
              <a:ext cx="1219200" cy="2819400"/>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grpSp>
          <p:nvGrpSpPr>
            <p:cNvPr id="56340" name="Group 31"/>
            <p:cNvGrpSpPr>
              <a:grpSpLocks/>
            </p:cNvGrpSpPr>
            <p:nvPr/>
          </p:nvGrpSpPr>
          <p:grpSpPr bwMode="auto">
            <a:xfrm>
              <a:off x="1143000" y="1219200"/>
              <a:ext cx="7202488" cy="4038600"/>
              <a:chOff x="816" y="1152"/>
              <a:chExt cx="4537" cy="2064"/>
            </a:xfrm>
          </p:grpSpPr>
          <p:graphicFrame>
            <p:nvGraphicFramePr>
              <p:cNvPr id="56341" name="Object 32"/>
              <p:cNvGraphicFramePr>
                <a:graphicFrameLocks noChangeAspect="1"/>
              </p:cNvGraphicFramePr>
              <p:nvPr/>
            </p:nvGraphicFramePr>
            <p:xfrm>
              <a:off x="4848" y="1880"/>
              <a:ext cx="505" cy="1336"/>
            </p:xfrm>
            <a:graphic>
              <a:graphicData uri="http://schemas.openxmlformats.org/presentationml/2006/ole">
                <mc:AlternateContent xmlns:mc="http://schemas.openxmlformats.org/markup-compatibility/2006">
                  <mc:Choice xmlns:v="urn:schemas-microsoft-com:vml" Requires="v">
                    <p:oleObj spid="_x0000_s56405" name="Gráfico" r:id="rId4" imgW="3378200" imgH="1854200" progId="MSGraph.Chart.8">
                      <p:embed followColorScheme="full"/>
                    </p:oleObj>
                  </mc:Choice>
                  <mc:Fallback>
                    <p:oleObj name="Gráfico" r:id="rId4" imgW="3378200" imgH="1854200" progId="MSGraph.Chart.8">
                      <p:embed followColorScheme="full"/>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1880"/>
                            <a:ext cx="505"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2" name="Object 33"/>
              <p:cNvGraphicFramePr>
                <a:graphicFrameLocks noChangeAspect="1"/>
              </p:cNvGraphicFramePr>
              <p:nvPr/>
            </p:nvGraphicFramePr>
            <p:xfrm>
              <a:off x="2208" y="1776"/>
              <a:ext cx="504" cy="1374"/>
            </p:xfrm>
            <a:graphic>
              <a:graphicData uri="http://schemas.openxmlformats.org/presentationml/2006/ole">
                <mc:AlternateContent xmlns:mc="http://schemas.openxmlformats.org/markup-compatibility/2006">
                  <mc:Choice xmlns:v="urn:schemas-microsoft-com:vml" Requires="v">
                    <p:oleObj spid="_x0000_s56406" name="Gráfico" r:id="rId6" imgW="3378200" imgH="1854200" progId="MSGraph.Chart.8">
                      <p:embed followColorScheme="full"/>
                    </p:oleObj>
                  </mc:Choice>
                  <mc:Fallback>
                    <p:oleObj name="Gráfico" r:id="rId6" imgW="3378200" imgH="1854200" progId="MSGraph.Chart.8">
                      <p:embed followColorScheme="full"/>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1776"/>
                            <a:ext cx="504"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3" name="Object 34"/>
              <p:cNvGraphicFramePr>
                <a:graphicFrameLocks noChangeAspect="1"/>
              </p:cNvGraphicFramePr>
              <p:nvPr/>
            </p:nvGraphicFramePr>
            <p:xfrm>
              <a:off x="1008" y="1728"/>
              <a:ext cx="1327" cy="1488"/>
            </p:xfrm>
            <a:graphic>
              <a:graphicData uri="http://schemas.openxmlformats.org/presentationml/2006/ole">
                <mc:AlternateContent xmlns:mc="http://schemas.openxmlformats.org/markup-compatibility/2006">
                  <mc:Choice xmlns:v="urn:schemas-microsoft-com:vml" Requires="v">
                    <p:oleObj spid="_x0000_s56407" name="Gráfico" r:id="rId8" imgW="3403600" imgH="1854200" progId="MSGraph.Chart.8">
                      <p:embed followColorScheme="full"/>
                    </p:oleObj>
                  </mc:Choice>
                  <mc:Fallback>
                    <p:oleObj name="Gráfico" r:id="rId8" imgW="3403600" imgH="1854200" progId="MSGraph.Chart.8">
                      <p:embed followColorScheme="full"/>
                      <p:pic>
                        <p:nvPicPr>
                          <p:cNvPr id="0"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 y="1728"/>
                            <a:ext cx="1327"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4" name="Object 35"/>
              <p:cNvGraphicFramePr>
                <a:graphicFrameLocks noChangeAspect="1"/>
              </p:cNvGraphicFramePr>
              <p:nvPr/>
            </p:nvGraphicFramePr>
            <p:xfrm>
              <a:off x="3264" y="2400"/>
              <a:ext cx="528" cy="624"/>
            </p:xfrm>
            <a:graphic>
              <a:graphicData uri="http://schemas.openxmlformats.org/presentationml/2006/ole">
                <mc:AlternateContent xmlns:mc="http://schemas.openxmlformats.org/markup-compatibility/2006">
                  <mc:Choice xmlns:v="urn:schemas-microsoft-com:vml" Requires="v">
                    <p:oleObj spid="_x0000_s56408" name="Gráfico" r:id="rId10" imgW="3683000" imgH="1854200" progId="MSGraph.Chart.8">
                      <p:embed followColorScheme="full"/>
                    </p:oleObj>
                  </mc:Choice>
                  <mc:Fallback>
                    <p:oleObj name="Gráfico" r:id="rId10" imgW="3683000" imgH="1854200" progId="MSGraph.Chart.8">
                      <p:embed followColorScheme="full"/>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4" y="2400"/>
                            <a:ext cx="52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5" name="Object 36"/>
              <p:cNvGraphicFramePr>
                <a:graphicFrameLocks noChangeAspect="1"/>
              </p:cNvGraphicFramePr>
              <p:nvPr/>
            </p:nvGraphicFramePr>
            <p:xfrm>
              <a:off x="816" y="2400"/>
              <a:ext cx="504" cy="642"/>
            </p:xfrm>
            <a:graphic>
              <a:graphicData uri="http://schemas.openxmlformats.org/presentationml/2006/ole">
                <mc:AlternateContent xmlns:mc="http://schemas.openxmlformats.org/markup-compatibility/2006">
                  <mc:Choice xmlns:v="urn:schemas-microsoft-com:vml" Requires="v">
                    <p:oleObj spid="_x0000_s56409" name="Gráfico" r:id="rId12" imgW="3378200" imgH="1854200" progId="MSGraph.Chart.8">
                      <p:embed followColorScheme="full"/>
                    </p:oleObj>
                  </mc:Choice>
                  <mc:Fallback>
                    <p:oleObj name="Gráfico" r:id="rId12" imgW="3378200" imgH="1854200" progId="MSGraph.Chart.8">
                      <p:embed followColorScheme="full"/>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2400"/>
                            <a:ext cx="504"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6" name="Object 37"/>
              <p:cNvGraphicFramePr>
                <a:graphicFrameLocks noChangeAspect="1"/>
              </p:cNvGraphicFramePr>
              <p:nvPr/>
            </p:nvGraphicFramePr>
            <p:xfrm>
              <a:off x="1847" y="2400"/>
              <a:ext cx="505" cy="642"/>
            </p:xfrm>
            <a:graphic>
              <a:graphicData uri="http://schemas.openxmlformats.org/presentationml/2006/ole">
                <mc:AlternateContent xmlns:mc="http://schemas.openxmlformats.org/markup-compatibility/2006">
                  <mc:Choice xmlns:v="urn:schemas-microsoft-com:vml" Requires="v">
                    <p:oleObj spid="_x0000_s56410" name="Gráfico" r:id="rId14" imgW="3378200" imgH="1854200" progId="MSGraph.Chart.8">
                      <p:embed followColorScheme="full"/>
                    </p:oleObj>
                  </mc:Choice>
                  <mc:Fallback>
                    <p:oleObj name="Gráfico" r:id="rId14" imgW="3378200" imgH="1854200" progId="MSGraph.Chart.8">
                      <p:embed followColorScheme="full"/>
                      <p:pic>
                        <p:nvPicPr>
                          <p:cNvPr id="0"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7" y="2400"/>
                            <a:ext cx="505"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7" name="Object 38"/>
              <p:cNvGraphicFramePr>
                <a:graphicFrameLocks noChangeAspect="1"/>
              </p:cNvGraphicFramePr>
              <p:nvPr/>
            </p:nvGraphicFramePr>
            <p:xfrm>
              <a:off x="3696" y="2333"/>
              <a:ext cx="505" cy="643"/>
            </p:xfrm>
            <a:graphic>
              <a:graphicData uri="http://schemas.openxmlformats.org/presentationml/2006/ole">
                <mc:AlternateContent xmlns:mc="http://schemas.openxmlformats.org/markup-compatibility/2006">
                  <mc:Choice xmlns:v="urn:schemas-microsoft-com:vml" Requires="v">
                    <p:oleObj spid="_x0000_s56411" name="Gráfico" r:id="rId16" imgW="3378200" imgH="1854200" progId="MSGraph.Chart.8">
                      <p:embed followColorScheme="full"/>
                    </p:oleObj>
                  </mc:Choice>
                  <mc:Fallback>
                    <p:oleObj name="Gráfico" r:id="rId16" imgW="3378200" imgH="1854200" progId="MSGraph.Chart.8">
                      <p:embed followColorScheme="full"/>
                      <p:pic>
                        <p:nvPicPr>
                          <p:cNvPr id="0" name="Object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6" y="2333"/>
                            <a:ext cx="505"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8" name="Object 39"/>
              <p:cNvGraphicFramePr>
                <a:graphicFrameLocks noChangeAspect="1"/>
              </p:cNvGraphicFramePr>
              <p:nvPr/>
            </p:nvGraphicFramePr>
            <p:xfrm>
              <a:off x="4128" y="2400"/>
              <a:ext cx="504" cy="643"/>
            </p:xfrm>
            <a:graphic>
              <a:graphicData uri="http://schemas.openxmlformats.org/presentationml/2006/ole">
                <mc:AlternateContent xmlns:mc="http://schemas.openxmlformats.org/markup-compatibility/2006">
                  <mc:Choice xmlns:v="urn:schemas-microsoft-com:vml" Requires="v">
                    <p:oleObj spid="_x0000_s56412" name="Gráfico" r:id="rId18" imgW="3378200" imgH="1854200" progId="MSGraph.Chart.8">
                      <p:embed followColorScheme="full"/>
                    </p:oleObj>
                  </mc:Choice>
                  <mc:Fallback>
                    <p:oleObj name="Gráfico" r:id="rId18" imgW="3378200" imgH="1854200" progId="MSGraph.Chart.8">
                      <p:embed followColorScheme="full"/>
                      <p:pic>
                        <p:nvPicPr>
                          <p:cNvPr id="0" name="Object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28" y="2400"/>
                            <a:ext cx="504"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49" name="Object 40"/>
              <p:cNvGraphicFramePr>
                <a:graphicFrameLocks noChangeAspect="1"/>
              </p:cNvGraphicFramePr>
              <p:nvPr/>
            </p:nvGraphicFramePr>
            <p:xfrm>
              <a:off x="2465" y="1728"/>
              <a:ext cx="1327" cy="1488"/>
            </p:xfrm>
            <a:graphic>
              <a:graphicData uri="http://schemas.openxmlformats.org/presentationml/2006/ole">
                <mc:AlternateContent xmlns:mc="http://schemas.openxmlformats.org/markup-compatibility/2006">
                  <mc:Choice xmlns:v="urn:schemas-microsoft-com:vml" Requires="v">
                    <p:oleObj spid="_x0000_s56413" name="Gráfico" r:id="rId20" imgW="3416300" imgH="1854200" progId="MSGraph.Chart.8">
                      <p:embed followColorScheme="full"/>
                    </p:oleObj>
                  </mc:Choice>
                  <mc:Fallback>
                    <p:oleObj name="Gráfico" r:id="rId20" imgW="3416300" imgH="1854200" progId="MSGraph.Chart.8">
                      <p:embed followColorScheme="full"/>
                      <p:pic>
                        <p:nvPicPr>
                          <p:cNvPr id="0" name="Object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65" y="1728"/>
                            <a:ext cx="1327"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50" name="Object 41"/>
              <p:cNvGraphicFramePr>
                <a:graphicFrameLocks noChangeAspect="1"/>
              </p:cNvGraphicFramePr>
              <p:nvPr/>
            </p:nvGraphicFramePr>
            <p:xfrm>
              <a:off x="4512" y="1152"/>
              <a:ext cx="672" cy="2016"/>
            </p:xfrm>
            <a:graphic>
              <a:graphicData uri="http://schemas.openxmlformats.org/presentationml/2006/ole">
                <mc:AlternateContent xmlns:mc="http://schemas.openxmlformats.org/markup-compatibility/2006">
                  <mc:Choice xmlns:v="urn:schemas-microsoft-com:vml" Requires="v">
                    <p:oleObj spid="_x0000_s56414" name="Gráfico" r:id="rId22" imgW="3403600" imgH="1854200" progId="MSGraph.Chart.8">
                      <p:embed followColorScheme="full"/>
                    </p:oleObj>
                  </mc:Choice>
                  <mc:Fallback>
                    <p:oleObj name="Gráfico" r:id="rId22" imgW="3403600" imgH="1854200" progId="MSGraph.Chart.8">
                      <p:embed followColorScheme="full"/>
                      <p:pic>
                        <p:nvPicPr>
                          <p:cNvPr id="0" name="Object 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12" y="1152"/>
                            <a:ext cx="67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pic>
        <p:nvPicPr>
          <p:cNvPr id="56326" name="Sonido 1">
            <a:hlinkClick r:id="" action="ppaction://media"/>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08C24DE-203A-8643-B6A6-11D20A94FF4F}" type="slidenum">
              <a:rPr lang="eu-ES" sz="1200" b="0">
                <a:solidFill>
                  <a:schemeClr val="tx1"/>
                </a:solidFill>
                <a:latin typeface="Verdana" charset="0"/>
              </a:rPr>
              <a:pPr eaLnBrk="1" hangingPunct="1"/>
              <a:t>2</a:t>
            </a:fld>
            <a:endParaRPr lang="eu-ES" sz="1200" b="0">
              <a:solidFill>
                <a:schemeClr val="tx1"/>
              </a:solidFill>
              <a:latin typeface="Verdana" charset="0"/>
            </a:endParaRPr>
          </a:p>
        </p:txBody>
      </p:sp>
      <p:sp>
        <p:nvSpPr>
          <p:cNvPr id="21506" name="Rectangle 2"/>
          <p:cNvSpPr>
            <a:spLocks noGrp="1" noChangeArrowheads="1"/>
          </p:cNvSpPr>
          <p:nvPr>
            <p:ph type="title"/>
          </p:nvPr>
        </p:nvSpPr>
        <p:spPr/>
        <p:txBody>
          <a:bodyPr/>
          <a:lstStyle/>
          <a:p>
            <a:pPr eaLnBrk="1" hangingPunct="1"/>
            <a:r>
              <a:rPr lang="eu-ES">
                <a:latin typeface="Verdana" charset="0"/>
              </a:rPr>
              <a:t>1.- Sarrera</a:t>
            </a:r>
          </a:p>
        </p:txBody>
      </p:sp>
      <p:sp>
        <p:nvSpPr>
          <p:cNvPr id="21507" name="Rectangle 3"/>
          <p:cNvSpPr>
            <a:spLocks noGrp="1" noChangeArrowheads="1"/>
          </p:cNvSpPr>
          <p:nvPr>
            <p:ph type="body" idx="1"/>
          </p:nvPr>
        </p:nvSpPr>
        <p:spPr>
          <a:xfrm>
            <a:off x="539750" y="1268413"/>
            <a:ext cx="8001000" cy="4897437"/>
          </a:xfrm>
        </p:spPr>
        <p:txBody>
          <a:bodyPr/>
          <a:lstStyle/>
          <a:p>
            <a:pPr eaLnBrk="1" hangingPunct="1"/>
            <a:r>
              <a:rPr lang="eu-ES">
                <a:latin typeface="Arial" charset="0"/>
              </a:rPr>
              <a:t>Garezur </a:t>
            </a:r>
            <a:r>
              <a:rPr lang="eu-ES">
                <a:solidFill>
                  <a:schemeClr val="accent2"/>
                </a:solidFill>
                <a:latin typeface="Arial" charset="0"/>
              </a:rPr>
              <a:t>kutxa zurruna </a:t>
            </a:r>
            <a:r>
              <a:rPr lang="eu-ES">
                <a:latin typeface="Arial" charset="0"/>
              </a:rPr>
              <a:t>bezalakoa</a:t>
            </a:r>
          </a:p>
          <a:p>
            <a:pPr eaLnBrk="1" hangingPunct="1"/>
            <a:endParaRPr lang="eu-ES">
              <a:latin typeface="Arial" charset="0"/>
            </a:endParaRPr>
          </a:p>
          <a:p>
            <a:pPr eaLnBrk="1" hangingPunct="1"/>
            <a:endParaRPr lang="eu-ES">
              <a:latin typeface="Arial" charset="0"/>
            </a:endParaRPr>
          </a:p>
          <a:p>
            <a:pPr eaLnBrk="1" hangingPunct="1"/>
            <a:endParaRPr lang="eu-ES">
              <a:latin typeface="Arial" charset="0"/>
            </a:endParaRPr>
          </a:p>
          <a:p>
            <a:pPr eaLnBrk="1" hangingPunct="1"/>
            <a:endParaRPr lang="eu-ES">
              <a:latin typeface="Arial" charset="0"/>
            </a:endParaRPr>
          </a:p>
          <a:p>
            <a:pPr eaLnBrk="1" hangingPunct="1"/>
            <a:endParaRPr lang="eu-ES">
              <a:latin typeface="Arial" charset="0"/>
            </a:endParaRPr>
          </a:p>
          <a:p>
            <a:pPr eaLnBrk="1" hangingPunct="1"/>
            <a:endParaRPr lang="eu-ES">
              <a:latin typeface="Arial" charset="0"/>
            </a:endParaRPr>
          </a:p>
          <a:p>
            <a:r>
              <a:rPr lang="eu-ES" b="1">
                <a:solidFill>
                  <a:srgbClr val="990099"/>
                </a:solidFill>
                <a:latin typeface="Arial" charset="0"/>
              </a:rPr>
              <a:t>Edukiak:</a:t>
            </a:r>
            <a:r>
              <a:rPr lang="eu-ES" b="1">
                <a:solidFill>
                  <a:srgbClr val="000066"/>
                </a:solidFill>
                <a:latin typeface="Arial" charset="0"/>
              </a:rPr>
              <a:t> </a:t>
            </a:r>
            <a:r>
              <a:rPr lang="eu-ES">
                <a:latin typeface="Arial" charset="0"/>
              </a:rPr>
              <a:t>parenkima, odola eta likido zefalorrakideoa (LZR)</a:t>
            </a:r>
            <a:endParaRPr lang="eu-ES">
              <a:latin typeface="Times New Roman" charset="0"/>
            </a:endParaRPr>
          </a:p>
          <a:p>
            <a:pPr eaLnBrk="1" hangingPunct="1"/>
            <a:endParaRPr lang="eu-ES">
              <a:latin typeface="Arial" charset="0"/>
            </a:endParaRPr>
          </a:p>
        </p:txBody>
      </p:sp>
      <p:pic>
        <p:nvPicPr>
          <p:cNvPr id="21508" name="Picture 7" descr="img?s=MLM&amp;f=22459617_3658"/>
          <p:cNvPicPr>
            <a:picLocks noChangeAspect="1" noChangeArrowheads="1"/>
          </p:cNvPicPr>
          <p:nvPr/>
        </p:nvPicPr>
        <p:blipFill>
          <a:blip r:embed="rId3">
            <a:extLst>
              <a:ext uri="{28A0092B-C50C-407E-A947-70E740481C1C}">
                <a14:useLocalDpi xmlns:a14="http://schemas.microsoft.com/office/drawing/2010/main" val="0"/>
              </a:ext>
            </a:extLst>
          </a:blip>
          <a:srcRect l="3024" t="7559" r="3024" b="9071"/>
          <a:stretch>
            <a:fillRect/>
          </a:stretch>
        </p:blipFill>
        <p:spPr bwMode="auto">
          <a:xfrm>
            <a:off x="5048250" y="1844675"/>
            <a:ext cx="35845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216px-Gray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844675"/>
            <a:ext cx="36004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1 Título"/>
          <p:cNvSpPr>
            <a:spLocks noGrp="1"/>
          </p:cNvSpPr>
          <p:nvPr>
            <p:ph type="title"/>
          </p:nvPr>
        </p:nvSpPr>
        <p:spPr>
          <a:xfrm>
            <a:off x="395288" y="188913"/>
            <a:ext cx="8353425" cy="739775"/>
          </a:xfrm>
        </p:spPr>
        <p:txBody>
          <a:bodyPr/>
          <a:lstStyle/>
          <a:p>
            <a:r>
              <a:rPr lang="eu-ES" sz="3600">
                <a:solidFill>
                  <a:schemeClr val="bg1"/>
                </a:solidFill>
                <a:latin typeface="Verdana" charset="0"/>
              </a:rPr>
              <a:t>3.4. GBP Monitorizazioa: Uhinak</a:t>
            </a:r>
          </a:p>
        </p:txBody>
      </p:sp>
      <p:sp>
        <p:nvSpPr>
          <p:cNvPr id="58371" name="2 Marcador de contenido"/>
          <p:cNvSpPr>
            <a:spLocks noGrp="1"/>
          </p:cNvSpPr>
          <p:nvPr>
            <p:ph idx="1"/>
          </p:nvPr>
        </p:nvSpPr>
        <p:spPr>
          <a:xfrm>
            <a:off x="566738" y="1412875"/>
            <a:ext cx="8001000" cy="647700"/>
          </a:xfrm>
        </p:spPr>
        <p:txBody>
          <a:bodyPr/>
          <a:lstStyle/>
          <a:p>
            <a:r>
              <a:rPr lang="eu-ES" sz="3200" b="1">
                <a:solidFill>
                  <a:srgbClr val="990099"/>
                </a:solidFill>
                <a:latin typeface="Arial" charset="0"/>
              </a:rPr>
              <a:t>Lundberg-eko B uhinak</a:t>
            </a:r>
          </a:p>
        </p:txBody>
      </p:sp>
      <p:sp>
        <p:nvSpPr>
          <p:cNvPr id="58372"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F1A7C39-75DB-0146-B929-2EB40A9F7443}" type="slidenum">
              <a:rPr lang="es-ES" sz="1200" b="0">
                <a:solidFill>
                  <a:schemeClr val="tx1"/>
                </a:solidFill>
                <a:latin typeface="Verdana" charset="0"/>
              </a:rPr>
              <a:pPr eaLnBrk="1" hangingPunct="1"/>
              <a:t>20</a:t>
            </a:fld>
            <a:endParaRPr lang="es-ES" sz="1200" b="0">
              <a:solidFill>
                <a:schemeClr val="tx1"/>
              </a:solidFill>
              <a:latin typeface="Verdana" charset="0"/>
            </a:endParaRPr>
          </a:p>
        </p:txBody>
      </p:sp>
      <p:sp>
        <p:nvSpPr>
          <p:cNvPr id="58373" name="Line 4"/>
          <p:cNvSpPr>
            <a:spLocks noChangeShapeType="1"/>
          </p:cNvSpPr>
          <p:nvPr/>
        </p:nvSpPr>
        <p:spPr bwMode="auto">
          <a:xfrm>
            <a:off x="685800" y="5181600"/>
            <a:ext cx="84582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58374" name="Group 5"/>
          <p:cNvGrpSpPr>
            <a:grpSpLocks/>
          </p:cNvGrpSpPr>
          <p:nvPr/>
        </p:nvGrpSpPr>
        <p:grpSpPr bwMode="auto">
          <a:xfrm>
            <a:off x="3429000" y="4191000"/>
            <a:ext cx="2057400" cy="588963"/>
            <a:chOff x="1488" y="3949"/>
            <a:chExt cx="1296" cy="371"/>
          </a:xfrm>
        </p:grpSpPr>
        <p:sp>
          <p:nvSpPr>
            <p:cNvPr id="58396" name="Line 6"/>
            <p:cNvSpPr>
              <a:spLocks noChangeShapeType="1"/>
            </p:cNvSpPr>
            <p:nvPr/>
          </p:nvSpPr>
          <p:spPr bwMode="auto">
            <a:xfrm>
              <a:off x="1488" y="4189"/>
              <a:ext cx="1296" cy="0"/>
            </a:xfrm>
            <a:prstGeom prst="line">
              <a:avLst/>
            </a:prstGeom>
            <a:noFill/>
            <a:ln w="38100">
              <a:solidFill>
                <a:srgbClr val="99CC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58397" name="Text Box 7"/>
            <p:cNvSpPr txBox="1">
              <a:spLocks noChangeArrowheads="1"/>
            </p:cNvSpPr>
            <p:nvPr/>
          </p:nvSpPr>
          <p:spPr bwMode="auto">
            <a:xfrm>
              <a:off x="1728" y="3949"/>
              <a:ext cx="804" cy="371"/>
            </a:xfrm>
            <a:prstGeom prst="rect">
              <a:avLst/>
            </a:prstGeom>
            <a:solidFill>
              <a:schemeClr val="tx1"/>
            </a:solidFill>
            <a:ln w="9525">
              <a:solidFill>
                <a:schemeClr val="tx1"/>
              </a:solidFill>
              <a:miter lim="800000"/>
              <a:headEnd/>
              <a:tailEnd/>
            </a:ln>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3200">
                  <a:solidFill>
                    <a:srgbClr val="99CCFF"/>
                  </a:solidFill>
                  <a:latin typeface="Times New Roman" charset="0"/>
                </a:rPr>
                <a:t>6 min.</a:t>
              </a:r>
            </a:p>
          </p:txBody>
        </p:sp>
      </p:grpSp>
      <p:sp>
        <p:nvSpPr>
          <p:cNvPr id="58375" name="Text Box 8"/>
          <p:cNvSpPr txBox="1">
            <a:spLocks noChangeArrowheads="1"/>
          </p:cNvSpPr>
          <p:nvPr/>
        </p:nvSpPr>
        <p:spPr bwMode="auto">
          <a:xfrm>
            <a:off x="1371600" y="5470525"/>
            <a:ext cx="6315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3200">
                <a:solidFill>
                  <a:schemeClr val="bg1"/>
                </a:solidFill>
              </a:rPr>
              <a:t>0,5-2 ziklo/minutoko frekuentzia</a:t>
            </a:r>
          </a:p>
        </p:txBody>
      </p:sp>
      <p:grpSp>
        <p:nvGrpSpPr>
          <p:cNvPr id="3" name="Group 10"/>
          <p:cNvGrpSpPr>
            <a:grpSpLocks/>
          </p:cNvGrpSpPr>
          <p:nvPr/>
        </p:nvGrpSpPr>
        <p:grpSpPr bwMode="auto">
          <a:xfrm>
            <a:off x="838200" y="2047875"/>
            <a:ext cx="7659688" cy="2828925"/>
            <a:chOff x="528" y="2016"/>
            <a:chExt cx="4825" cy="1782"/>
          </a:xfrm>
        </p:grpSpPr>
        <p:graphicFrame>
          <p:nvGraphicFramePr>
            <p:cNvPr id="58386" name="Object 11"/>
            <p:cNvGraphicFramePr>
              <a:graphicFrameLocks noChangeAspect="1"/>
            </p:cNvGraphicFramePr>
            <p:nvPr/>
          </p:nvGraphicFramePr>
          <p:xfrm>
            <a:off x="1273" y="2496"/>
            <a:ext cx="1392" cy="1302"/>
          </p:xfrm>
          <a:graphic>
            <a:graphicData uri="http://schemas.openxmlformats.org/presentationml/2006/ole">
              <mc:AlternateContent xmlns:mc="http://schemas.openxmlformats.org/markup-compatibility/2006">
                <mc:Choice xmlns:v="urn:schemas-microsoft-com:vml" Requires="v">
                  <p:oleObj spid="_x0000_s58440" name="Gráfico" r:id="rId4" imgW="3416300" imgH="1854200" progId="MSGraph.Chart.8">
                    <p:embed followColorScheme="full"/>
                  </p:oleObj>
                </mc:Choice>
                <mc:Fallback>
                  <p:oleObj name="Gráfico" r:id="rId4" imgW="3416300" imgH="1854200"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 y="2496"/>
                          <a:ext cx="1392"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8387" name="Group 12"/>
            <p:cNvGrpSpPr>
              <a:grpSpLocks/>
            </p:cNvGrpSpPr>
            <p:nvPr/>
          </p:nvGrpSpPr>
          <p:grpSpPr bwMode="auto">
            <a:xfrm>
              <a:off x="528" y="2016"/>
              <a:ext cx="4825" cy="1728"/>
              <a:chOff x="528" y="2016"/>
              <a:chExt cx="4825" cy="1728"/>
            </a:xfrm>
          </p:grpSpPr>
          <p:graphicFrame>
            <p:nvGraphicFramePr>
              <p:cNvPr id="58389" name="Object 13"/>
              <p:cNvGraphicFramePr>
                <a:graphicFrameLocks noChangeAspect="1"/>
              </p:cNvGraphicFramePr>
              <p:nvPr/>
            </p:nvGraphicFramePr>
            <p:xfrm>
              <a:off x="3049" y="2016"/>
              <a:ext cx="504" cy="1728"/>
            </p:xfrm>
            <a:graphic>
              <a:graphicData uri="http://schemas.openxmlformats.org/presentationml/2006/ole">
                <mc:AlternateContent xmlns:mc="http://schemas.openxmlformats.org/markup-compatibility/2006">
                  <mc:Choice xmlns:v="urn:schemas-microsoft-com:vml" Requires="v">
                    <p:oleObj spid="_x0000_s58441" name="Gráfico" r:id="rId6" imgW="3378200" imgH="1854200" progId="MSGraph.Chart.8">
                      <p:embed followColorScheme="full"/>
                    </p:oleObj>
                  </mc:Choice>
                  <mc:Fallback>
                    <p:oleObj name="Gráfico" r:id="rId6" imgW="3378200" imgH="1854200" progId="MSGraph.Chart.8">
                      <p:embed followColorScheme="full"/>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9" y="2016"/>
                            <a:ext cx="50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90" name="Object 14"/>
              <p:cNvGraphicFramePr>
                <a:graphicFrameLocks noChangeAspect="1"/>
              </p:cNvGraphicFramePr>
              <p:nvPr/>
            </p:nvGraphicFramePr>
            <p:xfrm>
              <a:off x="528" y="2600"/>
              <a:ext cx="505" cy="952"/>
            </p:xfrm>
            <a:graphic>
              <a:graphicData uri="http://schemas.openxmlformats.org/presentationml/2006/ole">
                <mc:AlternateContent xmlns:mc="http://schemas.openxmlformats.org/markup-compatibility/2006">
                  <mc:Choice xmlns:v="urn:schemas-microsoft-com:vml" Requires="v">
                    <p:oleObj spid="_x0000_s58442" name="Gráfico" r:id="rId8" imgW="3378200" imgH="1854200" progId="MSGraph.Chart.8">
                      <p:embed followColorScheme="full"/>
                    </p:oleObj>
                  </mc:Choice>
                  <mc:Fallback>
                    <p:oleObj name="Gráfico" r:id="rId8" imgW="3378200" imgH="1854200" progId="MSGraph.Chart.8">
                      <p:embed followColorScheme="full"/>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2600"/>
                            <a:ext cx="50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91" name="Object 15"/>
              <p:cNvGraphicFramePr>
                <a:graphicFrameLocks noChangeAspect="1"/>
              </p:cNvGraphicFramePr>
              <p:nvPr/>
            </p:nvGraphicFramePr>
            <p:xfrm>
              <a:off x="937" y="2784"/>
              <a:ext cx="504" cy="712"/>
            </p:xfrm>
            <a:graphic>
              <a:graphicData uri="http://schemas.openxmlformats.org/presentationml/2006/ole">
                <mc:AlternateContent xmlns:mc="http://schemas.openxmlformats.org/markup-compatibility/2006">
                  <mc:Choice xmlns:v="urn:schemas-microsoft-com:vml" Requires="v">
                    <p:oleObj spid="_x0000_s58443" name="Gráfico" r:id="rId10" imgW="3378200" imgH="1854200" progId="MSGraph.Chart.8">
                      <p:embed followColorScheme="full"/>
                    </p:oleObj>
                  </mc:Choice>
                  <mc:Fallback>
                    <p:oleObj name="Gráfico" r:id="rId10" imgW="3378200" imgH="1854200" progId="MSGraph.Chart.8">
                      <p:embed followColorScheme="full"/>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 y="2784"/>
                            <a:ext cx="50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92" name="Object 16"/>
              <p:cNvGraphicFramePr>
                <a:graphicFrameLocks noChangeAspect="1"/>
              </p:cNvGraphicFramePr>
              <p:nvPr/>
            </p:nvGraphicFramePr>
            <p:xfrm>
              <a:off x="3456" y="2736"/>
              <a:ext cx="504" cy="808"/>
            </p:xfrm>
            <a:graphic>
              <a:graphicData uri="http://schemas.openxmlformats.org/presentationml/2006/ole">
                <mc:AlternateContent xmlns:mc="http://schemas.openxmlformats.org/markup-compatibility/2006">
                  <mc:Choice xmlns:v="urn:schemas-microsoft-com:vml" Requires="v">
                    <p:oleObj spid="_x0000_s58444" name="Gráfico" r:id="rId12" imgW="3378200" imgH="1854200" progId="MSGraph.Chart.8">
                      <p:embed followColorScheme="full"/>
                    </p:oleObj>
                  </mc:Choice>
                  <mc:Fallback>
                    <p:oleObj name="Gráfico" r:id="rId12" imgW="3378200" imgH="1854200" progId="MSGraph.Chart.8">
                      <p:embed followColorScheme="full"/>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6" y="2736"/>
                            <a:ext cx="504"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93" name="Object 17"/>
              <p:cNvGraphicFramePr>
                <a:graphicFrameLocks noChangeAspect="1"/>
              </p:cNvGraphicFramePr>
              <p:nvPr/>
            </p:nvGraphicFramePr>
            <p:xfrm>
              <a:off x="2569" y="2736"/>
              <a:ext cx="615" cy="808"/>
            </p:xfrm>
            <a:graphic>
              <a:graphicData uri="http://schemas.openxmlformats.org/presentationml/2006/ole">
                <mc:AlternateContent xmlns:mc="http://schemas.openxmlformats.org/markup-compatibility/2006">
                  <mc:Choice xmlns:v="urn:schemas-microsoft-com:vml" Requires="v">
                    <p:oleObj spid="_x0000_s58445" name="Gráfico" r:id="rId14" imgW="3378200" imgH="1854200" progId="MSGraph.Chart.8">
                      <p:embed followColorScheme="full"/>
                    </p:oleObj>
                  </mc:Choice>
                  <mc:Fallback>
                    <p:oleObj name="Gráfico" r:id="rId14" imgW="3378200" imgH="1854200" progId="MSGraph.Chart.8">
                      <p:embed followColorScheme="full"/>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69" y="2736"/>
                            <a:ext cx="615"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94" name="Object 18"/>
              <p:cNvGraphicFramePr>
                <a:graphicFrameLocks noChangeAspect="1"/>
              </p:cNvGraphicFramePr>
              <p:nvPr/>
            </p:nvGraphicFramePr>
            <p:xfrm>
              <a:off x="4848" y="2640"/>
              <a:ext cx="505" cy="808"/>
            </p:xfrm>
            <a:graphic>
              <a:graphicData uri="http://schemas.openxmlformats.org/presentationml/2006/ole">
                <mc:AlternateContent xmlns:mc="http://schemas.openxmlformats.org/markup-compatibility/2006">
                  <mc:Choice xmlns:v="urn:schemas-microsoft-com:vml" Requires="v">
                    <p:oleObj spid="_x0000_s58446" name="Gráfico" r:id="rId16" imgW="3378200" imgH="1854200" progId="MSGraph.Chart.8">
                      <p:embed followColorScheme="full"/>
                    </p:oleObj>
                  </mc:Choice>
                  <mc:Fallback>
                    <p:oleObj name="Gráfico" r:id="rId16" imgW="3378200" imgH="1854200" progId="MSGraph.Chart.8">
                      <p:embed followColorScheme="full"/>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48" y="2640"/>
                            <a:ext cx="505"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95" name="Oval 19"/>
              <p:cNvSpPr>
                <a:spLocks noChangeArrowheads="1"/>
              </p:cNvSpPr>
              <p:nvPr/>
            </p:nvSpPr>
            <p:spPr bwMode="auto">
              <a:xfrm>
                <a:off x="1225" y="2592"/>
                <a:ext cx="432"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grpSp>
        <p:graphicFrame>
          <p:nvGraphicFramePr>
            <p:cNvPr id="58388" name="Object 20"/>
            <p:cNvGraphicFramePr>
              <a:graphicFrameLocks noChangeAspect="1"/>
            </p:cNvGraphicFramePr>
            <p:nvPr/>
          </p:nvGraphicFramePr>
          <p:xfrm>
            <a:off x="3696" y="2304"/>
            <a:ext cx="1392" cy="1494"/>
          </p:xfrm>
          <a:graphic>
            <a:graphicData uri="http://schemas.openxmlformats.org/presentationml/2006/ole">
              <mc:AlternateContent xmlns:mc="http://schemas.openxmlformats.org/markup-compatibility/2006">
                <mc:Choice xmlns:v="urn:schemas-microsoft-com:vml" Requires="v">
                  <p:oleObj spid="_x0000_s58447" name="Gráfico" r:id="rId18" imgW="3416300" imgH="1854200" progId="MSGraph.Chart.8">
                    <p:embed followColorScheme="full"/>
                  </p:oleObj>
                </mc:Choice>
                <mc:Fallback>
                  <p:oleObj name="Gráfico" r:id="rId18" imgW="3416300" imgH="1854200" progId="MSGraph.Chart.8">
                    <p:embed followColorScheme="full"/>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96" y="2304"/>
                          <a:ext cx="1392"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8377" name="Group 21"/>
          <p:cNvGrpSpPr>
            <a:grpSpLocks/>
          </p:cNvGrpSpPr>
          <p:nvPr/>
        </p:nvGrpSpPr>
        <p:grpSpPr bwMode="auto">
          <a:xfrm>
            <a:off x="0" y="2133600"/>
            <a:ext cx="685800" cy="3270250"/>
            <a:chOff x="0" y="1344"/>
            <a:chExt cx="432" cy="2060"/>
          </a:xfrm>
        </p:grpSpPr>
        <p:sp>
          <p:nvSpPr>
            <p:cNvPr id="58381" name="Line 22"/>
            <p:cNvSpPr>
              <a:spLocks noChangeShapeType="1"/>
            </p:cNvSpPr>
            <p:nvPr/>
          </p:nvSpPr>
          <p:spPr bwMode="auto">
            <a:xfrm>
              <a:off x="432" y="1344"/>
              <a:ext cx="0" cy="192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8382" name="Text Box 23"/>
            <p:cNvSpPr txBox="1">
              <a:spLocks noChangeArrowheads="1"/>
            </p:cNvSpPr>
            <p:nvPr/>
          </p:nvSpPr>
          <p:spPr bwMode="auto">
            <a:xfrm>
              <a:off x="144" y="3077"/>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0</a:t>
              </a:r>
            </a:p>
          </p:txBody>
        </p:sp>
        <p:sp>
          <p:nvSpPr>
            <p:cNvPr id="58383" name="Text Box 24"/>
            <p:cNvSpPr txBox="1">
              <a:spLocks noChangeArrowheads="1"/>
            </p:cNvSpPr>
            <p:nvPr/>
          </p:nvSpPr>
          <p:spPr bwMode="auto">
            <a:xfrm>
              <a:off x="0" y="2453"/>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10</a:t>
              </a:r>
            </a:p>
          </p:txBody>
        </p:sp>
        <p:sp>
          <p:nvSpPr>
            <p:cNvPr id="58384" name="Text Box 25"/>
            <p:cNvSpPr txBox="1">
              <a:spLocks noChangeArrowheads="1"/>
            </p:cNvSpPr>
            <p:nvPr/>
          </p:nvSpPr>
          <p:spPr bwMode="auto">
            <a:xfrm>
              <a:off x="0" y="1906"/>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20</a:t>
              </a:r>
            </a:p>
          </p:txBody>
        </p:sp>
        <p:sp>
          <p:nvSpPr>
            <p:cNvPr id="58385" name="Text Box 26"/>
            <p:cNvSpPr txBox="1">
              <a:spLocks noChangeArrowheads="1"/>
            </p:cNvSpPr>
            <p:nvPr/>
          </p:nvSpPr>
          <p:spPr bwMode="auto">
            <a:xfrm>
              <a:off x="0" y="134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CCFF"/>
                  </a:solidFill>
                </a:rPr>
                <a:t>30</a:t>
              </a:r>
            </a:p>
          </p:txBody>
        </p:sp>
      </p:grpSp>
      <p:sp>
        <p:nvSpPr>
          <p:cNvPr id="55" name="Oval 27"/>
          <p:cNvSpPr>
            <a:spLocks noChangeArrowheads="1"/>
          </p:cNvSpPr>
          <p:nvPr/>
        </p:nvSpPr>
        <p:spPr bwMode="auto">
          <a:xfrm>
            <a:off x="6019800" y="2667000"/>
            <a:ext cx="2057400" cy="1600200"/>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sp>
        <p:nvSpPr>
          <p:cNvPr id="56" name="Oval 28"/>
          <p:cNvSpPr>
            <a:spLocks noChangeArrowheads="1"/>
          </p:cNvSpPr>
          <p:nvPr/>
        </p:nvSpPr>
        <p:spPr bwMode="auto">
          <a:xfrm>
            <a:off x="2133600" y="2743200"/>
            <a:ext cx="2133600" cy="1524000"/>
          </a:xfrm>
          <a:prstGeom prst="ellipse">
            <a:avLst/>
          </a:prstGeom>
          <a:noFill/>
          <a:ln w="38100">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u-ES"/>
          </a:p>
        </p:txBody>
      </p:sp>
      <p:pic>
        <p:nvPicPr>
          <p:cNvPr id="58380" name="Sonido 1">
            <a:hlinkClick r:id="" action="ppaction://media"/>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1+#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5"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fltVal val="0"/>
                                          </p:val>
                                        </p:tav>
                                        <p:tav tm="100000">
                                          <p:val>
                                            <p:strVal val="#ppt_w"/>
                                          </p:val>
                                        </p:tav>
                                      </p:tavLst>
                                    </p:anim>
                                    <p:anim calcmode="lin" valueType="num">
                                      <p:cBhvr>
                                        <p:cTn id="13" dur="1000" fill="hold"/>
                                        <p:tgtEl>
                                          <p:spTgt spid="56"/>
                                        </p:tgtEl>
                                        <p:attrNameLst>
                                          <p:attrName>ppt_h</p:attrName>
                                        </p:attrNameLst>
                                      </p:cBhvr>
                                      <p:tavLst>
                                        <p:tav tm="0">
                                          <p:val>
                                            <p:fltVal val="0"/>
                                          </p:val>
                                        </p:tav>
                                        <p:tav tm="100000">
                                          <p:val>
                                            <p:strVal val="#ppt_h"/>
                                          </p:val>
                                        </p:tav>
                                      </p:tavLst>
                                    </p:anim>
                                    <p:anim calcmode="lin" valueType="num">
                                      <p:cBhvr>
                                        <p:cTn id="14"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6000"/>
                            </p:stCondLst>
                            <p:childTnLst>
                              <p:par>
                                <p:cTn id="17" presetID="15"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 calcmode="lin" valueType="num">
                                      <p:cBhvr>
                                        <p:cTn id="21"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P spid="5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E0ADA0D-7F32-7C4C-93DF-D2D56112A722}" type="slidenum">
              <a:rPr lang="eu-ES" sz="1200" b="0">
                <a:solidFill>
                  <a:schemeClr val="tx1"/>
                </a:solidFill>
                <a:latin typeface="Verdana" charset="0"/>
              </a:rPr>
              <a:pPr eaLnBrk="1" hangingPunct="1"/>
              <a:t>21</a:t>
            </a:fld>
            <a:endParaRPr lang="eu-ES" sz="1200" b="0">
              <a:solidFill>
                <a:schemeClr val="tx1"/>
              </a:solidFill>
              <a:latin typeface="Verdana" charset="0"/>
            </a:endParaRPr>
          </a:p>
        </p:txBody>
      </p:sp>
      <p:sp>
        <p:nvSpPr>
          <p:cNvPr id="60418" name="Rectangle 2"/>
          <p:cNvSpPr>
            <a:spLocks noGrp="1" noChangeArrowheads="1"/>
          </p:cNvSpPr>
          <p:nvPr>
            <p:ph type="title"/>
          </p:nvPr>
        </p:nvSpPr>
        <p:spPr>
          <a:xfrm>
            <a:off x="0" y="115888"/>
            <a:ext cx="9144000" cy="739775"/>
          </a:xfrm>
        </p:spPr>
        <p:txBody>
          <a:bodyPr/>
          <a:lstStyle/>
          <a:p>
            <a:pPr eaLnBrk="1" hangingPunct="1"/>
            <a:r>
              <a:rPr lang="eu-ES" sz="3300">
                <a:latin typeface="Verdana" charset="0"/>
              </a:rPr>
              <a:t>3.4. GBP Monitorizazioa: Indikazioak</a:t>
            </a:r>
          </a:p>
        </p:txBody>
      </p:sp>
      <p:sp>
        <p:nvSpPr>
          <p:cNvPr id="60419" name="Rectangle 3"/>
          <p:cNvSpPr>
            <a:spLocks noGrp="1" noChangeArrowheads="1"/>
          </p:cNvSpPr>
          <p:nvPr>
            <p:ph type="body" idx="1"/>
          </p:nvPr>
        </p:nvSpPr>
        <p:spPr>
          <a:xfrm>
            <a:off x="3635375" y="836613"/>
            <a:ext cx="5040313" cy="2376487"/>
          </a:xfrm>
        </p:spPr>
        <p:txBody>
          <a:bodyPr/>
          <a:lstStyle/>
          <a:p>
            <a:pPr eaLnBrk="1" hangingPunct="1"/>
            <a:endParaRPr lang="eu-ES" sz="3200">
              <a:solidFill>
                <a:srgbClr val="990099"/>
              </a:solidFill>
              <a:latin typeface="Arial" charset="0"/>
            </a:endParaRPr>
          </a:p>
          <a:p>
            <a:pPr lvl="1" eaLnBrk="1" hangingPunct="1"/>
            <a:r>
              <a:rPr lang="eu-ES" sz="2400">
                <a:latin typeface="Arial" charset="0"/>
                <a:cs typeface="Arial" charset="0"/>
              </a:rPr>
              <a:t>Glasgow &lt;8 TKE eta garezurreko OTA anormala</a:t>
            </a:r>
          </a:p>
          <a:p>
            <a:pPr lvl="1" eaLnBrk="1" hangingPunct="1"/>
            <a:r>
              <a:rPr lang="eu-ES" sz="2400">
                <a:latin typeface="Arial" charset="0"/>
                <a:cs typeface="Arial" charset="0"/>
              </a:rPr>
              <a:t>HSA masiboa</a:t>
            </a:r>
          </a:p>
          <a:p>
            <a:pPr lvl="1" eaLnBrk="1" hangingPunct="1"/>
            <a:r>
              <a:rPr lang="eu-ES" sz="2400">
                <a:latin typeface="Arial" charset="0"/>
                <a:cs typeface="Arial" charset="0"/>
              </a:rPr>
              <a:t>Ebakuntza osteko kontrola</a:t>
            </a:r>
          </a:p>
        </p:txBody>
      </p:sp>
      <p:pic>
        <p:nvPicPr>
          <p:cNvPr id="11" name="Picture 5" descr="C:\Mis documentos\TEC\TCE\gui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6563"/>
            <a:ext cx="2743200" cy="3810000"/>
          </a:xfrm>
          <a:prstGeom prst="rect">
            <a:avLst/>
          </a:prstGeom>
          <a:noFill/>
          <a:ln>
            <a:noFill/>
          </a:ln>
          <a:effectLst>
            <a:outerShdw dist="107763"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3"/>
          <p:cNvSpPr txBox="1">
            <a:spLocks noChangeArrowheads="1"/>
          </p:cNvSpPr>
          <p:nvPr/>
        </p:nvSpPr>
        <p:spPr bwMode="auto">
          <a:xfrm>
            <a:off x="3276600" y="3213100"/>
            <a:ext cx="57959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b="1">
                <a:solidFill>
                  <a:srgbClr val="9900CC"/>
                </a:solidFill>
                <a:latin typeface="Arial" charset="0"/>
                <a:ea typeface="ＭＳ Ｐゴシック" charset="0"/>
                <a:cs typeface="ＭＳ Ｐゴシック" charset="0"/>
              </a:defRPr>
            </a:lvl1pPr>
            <a:lvl2pPr marL="927100" indent="-46990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20000"/>
              </a:spcBef>
              <a:buClr>
                <a:schemeClr val="accent2"/>
              </a:buClr>
              <a:buFont typeface="Wingdings" charset="0"/>
              <a:buChar char="Ü"/>
            </a:pPr>
            <a:r>
              <a:rPr lang="eu-ES" b="0">
                <a:solidFill>
                  <a:schemeClr val="tx1"/>
                </a:solidFill>
              </a:rPr>
              <a:t>Erabilera onartuta:</a:t>
            </a:r>
          </a:p>
          <a:p>
            <a:pPr lvl="1" eaLnBrk="1" hangingPunct="1">
              <a:spcBef>
                <a:spcPct val="20000"/>
              </a:spcBef>
              <a:buClr>
                <a:schemeClr val="accent2"/>
              </a:buClr>
              <a:buFont typeface="Wingdings" charset="0"/>
              <a:buChar char="Ü"/>
            </a:pPr>
            <a:r>
              <a:rPr lang="eu-ES" b="0">
                <a:solidFill>
                  <a:schemeClr val="tx1"/>
                </a:solidFill>
              </a:rPr>
              <a:t>Narriadura neurologikoaren zeinu “goiztiarra”</a:t>
            </a:r>
          </a:p>
          <a:p>
            <a:pPr lvl="1" eaLnBrk="1" hangingPunct="1">
              <a:spcBef>
                <a:spcPct val="20000"/>
              </a:spcBef>
              <a:buClr>
                <a:schemeClr val="accent2"/>
              </a:buClr>
              <a:buFont typeface="Wingdings" charset="0"/>
              <a:buChar char="Ü"/>
            </a:pPr>
            <a:r>
              <a:rPr lang="eu-ES" b="0">
                <a:solidFill>
                  <a:schemeClr val="tx1"/>
                </a:solidFill>
              </a:rPr>
              <a:t>Pronostiko aurreikusteko bidea </a:t>
            </a:r>
          </a:p>
          <a:p>
            <a:pPr lvl="1" eaLnBrk="1" hangingPunct="1">
              <a:spcBef>
                <a:spcPct val="20000"/>
              </a:spcBef>
              <a:buClr>
                <a:schemeClr val="accent2"/>
              </a:buClr>
              <a:buFont typeface="Wingdings" charset="0"/>
              <a:buChar char="Ü"/>
            </a:pPr>
            <a:r>
              <a:rPr lang="eu-ES" b="0">
                <a:solidFill>
                  <a:schemeClr val="tx1"/>
                </a:solidFill>
              </a:rPr>
              <a:t>Emaitza hobetzeko tresna (GBP-a igotzearen aurka tratamendu egokia ezartzen bada)</a:t>
            </a:r>
          </a:p>
        </p:txBody>
      </p:sp>
      <p:pic>
        <p:nvPicPr>
          <p:cNvPr id="60422"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495EE85B-738A-9848-A369-1CAA0572FF27}" type="slidenum">
              <a:rPr lang="eu-ES" sz="1200" b="0">
                <a:solidFill>
                  <a:schemeClr val="tx1"/>
                </a:solidFill>
                <a:latin typeface="Verdana" charset="0"/>
              </a:rPr>
              <a:pPr algn="r" eaLnBrk="1" hangingPunct="1"/>
              <a:t>22</a:t>
            </a:fld>
            <a:endParaRPr lang="eu-ES" sz="1200" b="0">
              <a:solidFill>
                <a:schemeClr val="tx1"/>
              </a:solidFill>
              <a:latin typeface="Verdana" charset="0"/>
            </a:endParaRPr>
          </a:p>
        </p:txBody>
      </p:sp>
      <p:sp>
        <p:nvSpPr>
          <p:cNvPr id="62466" name="Rectangle 2"/>
          <p:cNvSpPr>
            <a:spLocks noGrp="1" noChangeArrowheads="1"/>
          </p:cNvSpPr>
          <p:nvPr>
            <p:ph type="title" idx="4294967295"/>
          </p:nvPr>
        </p:nvSpPr>
        <p:spPr>
          <a:xfrm>
            <a:off x="0" y="0"/>
            <a:ext cx="9144000" cy="981075"/>
          </a:xfrm>
        </p:spPr>
        <p:txBody>
          <a:bodyPr/>
          <a:lstStyle/>
          <a:p>
            <a:pPr eaLnBrk="1" hangingPunct="1"/>
            <a:r>
              <a:rPr lang="eu-ES" sz="2900">
                <a:latin typeface="Verdana" charset="0"/>
              </a:rPr>
              <a:t>4. (GBH) Garezur Barneko Hipertentsio: Etiologia</a:t>
            </a:r>
          </a:p>
        </p:txBody>
      </p:sp>
      <p:sp>
        <p:nvSpPr>
          <p:cNvPr id="62467" name="Rectangle 3"/>
          <p:cNvSpPr>
            <a:spLocks noChangeArrowheads="1"/>
          </p:cNvSpPr>
          <p:nvPr/>
        </p:nvSpPr>
        <p:spPr bwMode="auto">
          <a:xfrm>
            <a:off x="323850" y="1339850"/>
            <a:ext cx="85693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Edukieraren handitzea</a:t>
            </a:r>
            <a:r>
              <a:rPr lang="eu-ES" sz="3000" b="0">
                <a:solidFill>
                  <a:srgbClr val="990099"/>
                </a:solidFill>
              </a:rPr>
              <a:t> </a:t>
            </a:r>
          </a:p>
          <a:p>
            <a:pPr marL="908050" lvl="1" indent="-436563">
              <a:spcBef>
                <a:spcPct val="20000"/>
              </a:spcBef>
              <a:buClr>
                <a:schemeClr val="accent2"/>
              </a:buClr>
              <a:buFontTx/>
              <a:buChar char="•"/>
            </a:pPr>
            <a:r>
              <a:rPr lang="eu-ES" sz="2000" b="0">
                <a:solidFill>
                  <a:schemeClr val="tx1"/>
                </a:solidFill>
              </a:rPr>
              <a:t>↑ GOB: ad. zainetako kongestio, basodilatazio, zainetako drainatze arazoak, etab.</a:t>
            </a:r>
          </a:p>
          <a:p>
            <a:pPr marL="908050" lvl="1" indent="-436563">
              <a:spcBef>
                <a:spcPct val="20000"/>
              </a:spcBef>
              <a:buClr>
                <a:schemeClr val="accent2"/>
              </a:buClr>
              <a:buFontTx/>
              <a:buChar char="•"/>
            </a:pPr>
            <a:r>
              <a:rPr lang="eu-ES" sz="2000" b="0">
                <a:solidFill>
                  <a:schemeClr val="tx1"/>
                </a:solidFill>
              </a:rPr>
              <a:t>↑ LZR: ad. Silvio akueduktuaren buxadurak eragindako hidrozefalia</a:t>
            </a:r>
          </a:p>
          <a:p>
            <a:pPr marL="908050" lvl="1" indent="-436563">
              <a:spcBef>
                <a:spcPct val="20000"/>
              </a:spcBef>
              <a:buClr>
                <a:schemeClr val="accent2"/>
              </a:buClr>
              <a:buFontTx/>
              <a:buChar char="•"/>
            </a:pPr>
            <a:r>
              <a:rPr lang="eu-ES" sz="2000" b="0">
                <a:solidFill>
                  <a:schemeClr val="tx1"/>
                </a:solidFill>
              </a:rPr>
              <a:t>↑ Zelula barruko edo kanpoko ur-edukiaren handitzea: esaterako, garun-edema, TKE, tumore inguruko edema, etab. </a:t>
            </a:r>
          </a:p>
          <a:p>
            <a:pPr marL="908050" lvl="1" indent="-436563">
              <a:spcBef>
                <a:spcPct val="20000"/>
              </a:spcBef>
              <a:buClr>
                <a:schemeClr val="accent2"/>
              </a:buClr>
              <a:buFontTx/>
              <a:buChar char="•"/>
            </a:pPr>
            <a:r>
              <a:rPr lang="de-DE" sz="2000" b="0">
                <a:solidFill>
                  <a:schemeClr val="tx1"/>
                </a:solidFill>
              </a:rPr>
              <a:t>Espazio okupatzen duen lesio</a:t>
            </a:r>
            <a:r>
              <a:rPr lang="eu-ES" sz="2000" b="0">
                <a:solidFill>
                  <a:schemeClr val="tx1"/>
                </a:solidFill>
              </a:rPr>
              <a:t>:</a:t>
            </a:r>
          </a:p>
          <a:p>
            <a:pPr marL="1143000" lvl="2" indent="-228600">
              <a:spcBef>
                <a:spcPct val="20000"/>
              </a:spcBef>
              <a:buClr>
                <a:schemeClr val="accent2"/>
              </a:buClr>
              <a:buFont typeface="Arial" charset="0"/>
              <a:buChar char="–"/>
            </a:pPr>
            <a:r>
              <a:rPr lang="eu-ES" sz="1900" b="0">
                <a:solidFill>
                  <a:schemeClr val="tx1"/>
                </a:solidFill>
              </a:rPr>
              <a:t> Tumorea</a:t>
            </a:r>
          </a:p>
          <a:p>
            <a:pPr marL="1143000" lvl="2" indent="-228600">
              <a:spcBef>
                <a:spcPct val="20000"/>
              </a:spcBef>
              <a:buClr>
                <a:schemeClr val="accent2"/>
              </a:buClr>
              <a:buFont typeface="Arial" charset="0"/>
              <a:buChar char="–"/>
            </a:pPr>
            <a:r>
              <a:rPr lang="eu-ES" sz="1900" b="0">
                <a:solidFill>
                  <a:schemeClr val="tx1"/>
                </a:solidFill>
              </a:rPr>
              <a:t> Hematoma</a:t>
            </a:r>
          </a:p>
          <a:p>
            <a:pPr marL="1143000" lvl="2" indent="-228600">
              <a:spcBef>
                <a:spcPct val="20000"/>
              </a:spcBef>
              <a:buClr>
                <a:schemeClr val="accent2"/>
              </a:buClr>
              <a:buFont typeface="Arial" charset="0"/>
              <a:buChar char="–"/>
            </a:pPr>
            <a:r>
              <a:rPr lang="eu-ES" sz="1900" b="0">
                <a:solidFill>
                  <a:schemeClr val="tx1"/>
                </a:solidFill>
              </a:rPr>
              <a:t> Abszesu</a:t>
            </a:r>
          </a:p>
          <a:p>
            <a:pPr marL="469900" indent="-469900">
              <a:spcBef>
                <a:spcPct val="20000"/>
              </a:spcBef>
              <a:buClr>
                <a:schemeClr val="accent2"/>
              </a:buClr>
              <a:buFont typeface="Wingdings" charset="0"/>
              <a:buChar char="Ü"/>
            </a:pPr>
            <a:r>
              <a:rPr lang="eu-ES" sz="2600" b="0">
                <a:solidFill>
                  <a:srgbClr val="990099"/>
                </a:solidFill>
              </a:rPr>
              <a:t>Edukitzailearen itxiera goiztiarra </a:t>
            </a:r>
          </a:p>
          <a:p>
            <a:pPr marL="908050" lvl="1" indent="-436563">
              <a:spcBef>
                <a:spcPct val="20000"/>
              </a:spcBef>
              <a:buClr>
                <a:schemeClr val="accent2"/>
              </a:buClr>
              <a:buFontTx/>
              <a:buChar char="•"/>
            </a:pPr>
            <a:r>
              <a:rPr lang="eu-ES" sz="2000" b="0">
                <a:solidFill>
                  <a:schemeClr val="tx1"/>
                </a:solidFill>
              </a:rPr>
              <a:t>Kraniosinostosi</a:t>
            </a:r>
          </a:p>
        </p:txBody>
      </p:sp>
      <p:sp>
        <p:nvSpPr>
          <p:cNvPr id="62468"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83A0E907-1A5D-D44C-A81A-8147B5C175B9}" type="slidenum">
              <a:rPr lang="es-ES" sz="1200" b="0">
                <a:solidFill>
                  <a:schemeClr val="tx1"/>
                </a:solidFill>
                <a:latin typeface="Verdana" charset="0"/>
              </a:rPr>
              <a:pPr eaLnBrk="1" hangingPunct="1"/>
              <a:t>22</a:t>
            </a:fld>
            <a:endParaRPr lang="es-ES" sz="1200" b="0">
              <a:solidFill>
                <a:schemeClr val="tx1"/>
              </a:solidFill>
              <a:latin typeface="Verdana" charset="0"/>
            </a:endParaRPr>
          </a:p>
        </p:txBody>
      </p:sp>
      <p:pic>
        <p:nvPicPr>
          <p:cNvPr id="62469"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F51CA8F0-D6C6-C24F-862A-3160180E3F3E}" type="slidenum">
              <a:rPr lang="eu-ES" sz="1200" b="0">
                <a:solidFill>
                  <a:schemeClr val="tx1"/>
                </a:solidFill>
                <a:latin typeface="Verdana" charset="0"/>
              </a:rPr>
              <a:pPr algn="r" eaLnBrk="1" hangingPunct="1"/>
              <a:t>23</a:t>
            </a:fld>
            <a:endParaRPr lang="eu-ES" sz="1200" b="0">
              <a:solidFill>
                <a:schemeClr val="tx1"/>
              </a:solidFill>
              <a:latin typeface="Verdana" charset="0"/>
            </a:endParaRPr>
          </a:p>
        </p:txBody>
      </p:sp>
      <p:sp>
        <p:nvSpPr>
          <p:cNvPr id="64514" name="Rectangle 2"/>
          <p:cNvSpPr>
            <a:spLocks noGrp="1" noChangeArrowheads="1"/>
          </p:cNvSpPr>
          <p:nvPr>
            <p:ph type="title" idx="4294967295"/>
          </p:nvPr>
        </p:nvSpPr>
        <p:spPr>
          <a:xfrm>
            <a:off x="0" y="0"/>
            <a:ext cx="9144000" cy="981075"/>
          </a:xfrm>
        </p:spPr>
        <p:txBody>
          <a:bodyPr/>
          <a:lstStyle/>
          <a:p>
            <a:pPr eaLnBrk="1" hangingPunct="1"/>
            <a:r>
              <a:rPr lang="eu-ES" sz="2900">
                <a:solidFill>
                  <a:srgbClr val="000000"/>
                </a:solidFill>
                <a:latin typeface="Verdana" charset="0"/>
              </a:rPr>
              <a:t>4. (GBH) Garezur Barneko Hipertentsio: Etiologia</a:t>
            </a:r>
            <a:endParaRPr lang="eu-ES" sz="3000">
              <a:latin typeface="Verdana" charset="0"/>
            </a:endParaRPr>
          </a:p>
        </p:txBody>
      </p:sp>
      <p:sp>
        <p:nvSpPr>
          <p:cNvPr id="64515" name="Rectangle 3"/>
          <p:cNvSpPr>
            <a:spLocks noChangeArrowheads="1"/>
          </p:cNvSpPr>
          <p:nvPr/>
        </p:nvSpPr>
        <p:spPr bwMode="auto">
          <a:xfrm>
            <a:off x="323850" y="1339850"/>
            <a:ext cx="85693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Edukieraren handitzea</a:t>
            </a:r>
            <a:r>
              <a:rPr lang="eu-ES" sz="3000" b="0">
                <a:solidFill>
                  <a:srgbClr val="990099"/>
                </a:solidFill>
              </a:rPr>
              <a:t> </a:t>
            </a:r>
          </a:p>
          <a:p>
            <a:pPr marL="908050" lvl="1" indent="-436563">
              <a:spcBef>
                <a:spcPct val="20000"/>
              </a:spcBef>
              <a:buClr>
                <a:schemeClr val="accent2"/>
              </a:buClr>
              <a:buFontTx/>
              <a:buChar char="•"/>
            </a:pPr>
            <a:r>
              <a:rPr lang="eu-ES" sz="2000" b="0">
                <a:solidFill>
                  <a:schemeClr val="tx1"/>
                </a:solidFill>
              </a:rPr>
              <a:t>Hidrozefalia</a:t>
            </a:r>
          </a:p>
          <a:p>
            <a:pPr marL="908050" lvl="1" indent="-436563">
              <a:spcBef>
                <a:spcPct val="20000"/>
              </a:spcBef>
              <a:buClr>
                <a:schemeClr val="accent2"/>
              </a:buClr>
              <a:buFontTx/>
              <a:buChar char="•"/>
            </a:pPr>
            <a:r>
              <a:rPr lang="eu-ES" sz="2000" b="0">
                <a:solidFill>
                  <a:schemeClr val="tx1"/>
                </a:solidFill>
              </a:rPr>
              <a:t>Tumorea</a:t>
            </a: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endParaRPr lang="eu-ES" sz="2000" b="0">
              <a:solidFill>
                <a:schemeClr val="tx1"/>
              </a:solidFill>
            </a:endParaRPr>
          </a:p>
          <a:p>
            <a:pPr marL="469900" indent="-469900">
              <a:spcBef>
                <a:spcPct val="20000"/>
              </a:spcBef>
              <a:buClr>
                <a:schemeClr val="accent2"/>
              </a:buClr>
              <a:buFont typeface="Wingdings" charset="0"/>
              <a:buChar char="Ü"/>
            </a:pPr>
            <a:r>
              <a:rPr lang="eu-ES" sz="2600" b="0">
                <a:solidFill>
                  <a:srgbClr val="990099"/>
                </a:solidFill>
              </a:rPr>
              <a:t>Edukitzailearen itxiera goiztiarra</a:t>
            </a:r>
          </a:p>
          <a:p>
            <a:pPr marL="908050" lvl="1" indent="-436563">
              <a:spcBef>
                <a:spcPct val="20000"/>
              </a:spcBef>
              <a:buClr>
                <a:schemeClr val="accent2"/>
              </a:buClr>
              <a:buFontTx/>
              <a:buChar char="•"/>
            </a:pPr>
            <a:r>
              <a:rPr lang="eu-ES" sz="2000" b="0">
                <a:solidFill>
                  <a:schemeClr val="tx1"/>
                </a:solidFill>
              </a:rPr>
              <a:t>Kraniosinostosi</a:t>
            </a:r>
          </a:p>
        </p:txBody>
      </p:sp>
      <p:pic>
        <p:nvPicPr>
          <p:cNvPr id="221191" name="Picture 7" descr="D:\lote1\Sin título-02.tif"/>
          <p:cNvPicPr>
            <a:picLocks noChangeAspect="1" noChangeArrowheads="1"/>
          </p:cNvPicPr>
          <p:nvPr/>
        </p:nvPicPr>
        <p:blipFill>
          <a:blip r:embed="rId3">
            <a:extLst>
              <a:ext uri="{28A0092B-C50C-407E-A947-70E740481C1C}">
                <a14:useLocalDpi xmlns:a14="http://schemas.microsoft.com/office/drawing/2010/main" val="0"/>
              </a:ext>
            </a:extLst>
          </a:blip>
          <a:srcRect l="35242" t="34010" b="23477"/>
          <a:stretch>
            <a:fillRect/>
          </a:stretch>
        </p:blipFill>
        <p:spPr bwMode="auto">
          <a:xfrm>
            <a:off x="5759450" y="1196975"/>
            <a:ext cx="288131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7" descr="D:\P_LINKS\000017.JPG"/>
          <p:cNvPicPr>
            <a:picLocks noChangeAspect="1" noChangeArrowheads="1"/>
          </p:cNvPicPr>
          <p:nvPr/>
        </p:nvPicPr>
        <p:blipFill>
          <a:blip r:embed="rId4">
            <a:lum contrast="24000"/>
            <a:extLst>
              <a:ext uri="{28A0092B-C50C-407E-A947-70E740481C1C}">
                <a14:useLocalDpi xmlns:a14="http://schemas.microsoft.com/office/drawing/2010/main" val="0"/>
              </a:ext>
            </a:extLst>
          </a:blip>
          <a:srcRect l="9377" t="10927" r="12477" b="26430"/>
          <a:stretch>
            <a:fillRect/>
          </a:stretch>
        </p:blipFill>
        <p:spPr bwMode="auto">
          <a:xfrm>
            <a:off x="5830888" y="4292600"/>
            <a:ext cx="2844800" cy="2278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4518" name="Picture 7" descr="112148153"/>
          <p:cNvPicPr>
            <a:picLocks noChangeAspect="1" noChangeArrowheads="1"/>
          </p:cNvPicPr>
          <p:nvPr/>
        </p:nvPicPr>
        <p:blipFill>
          <a:blip r:embed="rId5">
            <a:extLst>
              <a:ext uri="{28A0092B-C50C-407E-A947-70E740481C1C}">
                <a14:useLocalDpi xmlns:a14="http://schemas.microsoft.com/office/drawing/2010/main" val="0"/>
              </a:ext>
            </a:extLst>
          </a:blip>
          <a:srcRect l="9186" r="9186" b="30183"/>
          <a:stretch>
            <a:fillRect/>
          </a:stretch>
        </p:blipFill>
        <p:spPr bwMode="auto">
          <a:xfrm>
            <a:off x="1489075" y="2636838"/>
            <a:ext cx="27955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7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4A956CA8-1BB4-BE4F-A353-FA7639702212}" type="slidenum">
              <a:rPr lang="es-ES" sz="1200" b="0">
                <a:solidFill>
                  <a:schemeClr val="tx1"/>
                </a:solidFill>
                <a:latin typeface="Verdana" charset="0"/>
              </a:rPr>
              <a:pPr eaLnBrk="1" hangingPunct="1"/>
              <a:t>23</a:t>
            </a:fld>
            <a:endParaRPr lang="es-ES" sz="1200" b="0">
              <a:solidFill>
                <a:schemeClr val="tx1"/>
              </a:solidFill>
              <a:latin typeface="Verdana" charset="0"/>
            </a:endParaRPr>
          </a:p>
        </p:txBody>
      </p:sp>
      <p:pic>
        <p:nvPicPr>
          <p:cNvPr id="64520"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1191"/>
                                        </p:tgtEl>
                                        <p:attrNameLst>
                                          <p:attrName>style.visibility</p:attrName>
                                        </p:attrNameLst>
                                      </p:cBhvr>
                                      <p:to>
                                        <p:strVal val="visible"/>
                                      </p:to>
                                    </p:set>
                                    <p:animEffect transition="in" filter="dissolve">
                                      <p:cBhvr>
                                        <p:cTn id="7" dur="500"/>
                                        <p:tgtEl>
                                          <p:spTgt spid="22119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2215"/>
                                        </p:tgtEl>
                                        <p:attrNameLst>
                                          <p:attrName>style.visibility</p:attrName>
                                        </p:attrNameLst>
                                      </p:cBhvr>
                                      <p:to>
                                        <p:strVal val="visible"/>
                                      </p:to>
                                    </p:set>
                                    <p:animEffect transition="in" filter="dissolve">
                                      <p:cBhvr>
                                        <p:cTn id="11"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240CEB57-A769-9F43-8DFC-E992153A9EEA}" type="slidenum">
              <a:rPr lang="eu-ES" sz="1200" b="0">
                <a:solidFill>
                  <a:schemeClr val="tx1"/>
                </a:solidFill>
                <a:latin typeface="Verdana" charset="0"/>
              </a:rPr>
              <a:pPr algn="r" eaLnBrk="1" hangingPunct="1"/>
              <a:t>24</a:t>
            </a:fld>
            <a:endParaRPr lang="eu-ES" sz="1200" b="0">
              <a:solidFill>
                <a:schemeClr val="tx1"/>
              </a:solidFill>
              <a:latin typeface="Verdana" charset="0"/>
            </a:endParaRPr>
          </a:p>
        </p:txBody>
      </p:sp>
      <p:sp>
        <p:nvSpPr>
          <p:cNvPr id="66562" name="Rectangle 2"/>
          <p:cNvSpPr>
            <a:spLocks noGrp="1" noChangeArrowheads="1"/>
          </p:cNvSpPr>
          <p:nvPr>
            <p:ph type="title" idx="4294967295"/>
          </p:nvPr>
        </p:nvSpPr>
        <p:spPr>
          <a:xfrm>
            <a:off x="0" y="0"/>
            <a:ext cx="9144000" cy="1052513"/>
          </a:xfrm>
        </p:spPr>
        <p:txBody>
          <a:bodyPr/>
          <a:lstStyle/>
          <a:p>
            <a:pPr eaLnBrk="1" hangingPunct="1"/>
            <a:r>
              <a:rPr lang="eu-ES" sz="3000">
                <a:latin typeface="Verdana" charset="0"/>
              </a:rPr>
              <a:t>5. </a:t>
            </a:r>
            <a:r>
              <a:rPr lang="eu-ES" sz="3000">
                <a:solidFill>
                  <a:srgbClr val="000000"/>
                </a:solidFill>
                <a:latin typeface="Verdana" charset="0"/>
              </a:rPr>
              <a:t>(GBH) Garezur Barneko Hipertentsio:</a:t>
            </a:r>
            <a:r>
              <a:rPr lang="eu-ES" sz="3000">
                <a:latin typeface="Verdana" charset="0"/>
              </a:rPr>
              <a:t> Klinika</a:t>
            </a:r>
          </a:p>
        </p:txBody>
      </p:sp>
      <p:sp>
        <p:nvSpPr>
          <p:cNvPr id="66563" name="Rectangle 3"/>
          <p:cNvSpPr>
            <a:spLocks noChangeArrowheads="1"/>
          </p:cNvSpPr>
          <p:nvPr/>
        </p:nvSpPr>
        <p:spPr bwMode="auto">
          <a:xfrm>
            <a:off x="323850" y="1268413"/>
            <a:ext cx="85693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A.- Helduek eta sutura itxita duten umeek</a:t>
            </a:r>
            <a:r>
              <a:rPr lang="eu-ES" sz="3000" b="0">
                <a:solidFill>
                  <a:srgbClr val="990099"/>
                </a:solidFill>
              </a:rPr>
              <a:t> </a:t>
            </a:r>
          </a:p>
          <a:p>
            <a:pPr marL="908050" lvl="1" indent="-436563">
              <a:spcBef>
                <a:spcPct val="20000"/>
              </a:spcBef>
              <a:buClr>
                <a:schemeClr val="accent2"/>
              </a:buClr>
              <a:buFontTx/>
              <a:buChar char="•"/>
            </a:pPr>
            <a:r>
              <a:rPr lang="eu-ES" sz="2000" b="0">
                <a:solidFill>
                  <a:schemeClr val="accent2"/>
                </a:solidFill>
              </a:rPr>
              <a:t>Zefalea (buruko mina) </a:t>
            </a:r>
          </a:p>
          <a:p>
            <a:pPr marL="908050" lvl="1" indent="-436563">
              <a:spcBef>
                <a:spcPct val="20000"/>
              </a:spcBef>
              <a:buClr>
                <a:schemeClr val="accent2"/>
              </a:buClr>
              <a:buFontTx/>
              <a:buChar char="•"/>
            </a:pPr>
            <a:r>
              <a:rPr lang="eu-ES" sz="2000" b="0">
                <a:solidFill>
                  <a:schemeClr val="tx1"/>
                </a:solidFill>
              </a:rPr>
              <a:t>Goragale / Oka egitea</a:t>
            </a:r>
          </a:p>
          <a:p>
            <a:pPr marL="908050" lvl="1" indent="-436563">
              <a:spcBef>
                <a:spcPct val="20000"/>
              </a:spcBef>
              <a:buClr>
                <a:schemeClr val="accent2"/>
              </a:buClr>
              <a:buFontTx/>
              <a:buChar char="•"/>
            </a:pPr>
            <a:r>
              <a:rPr lang="eu-ES" sz="2000" b="0">
                <a:solidFill>
                  <a:schemeClr val="tx1"/>
                </a:solidFill>
              </a:rPr>
              <a:t>Ikusmenaren asaldura</a:t>
            </a:r>
          </a:p>
          <a:p>
            <a:pPr marL="1143000" lvl="2" indent="-228600">
              <a:spcBef>
                <a:spcPct val="20000"/>
              </a:spcBef>
              <a:buClr>
                <a:schemeClr val="accent2"/>
              </a:buClr>
              <a:buFont typeface="Arial" charset="0"/>
              <a:buChar char="–"/>
            </a:pPr>
            <a:r>
              <a:rPr lang="eu-ES" sz="1900" b="0">
                <a:solidFill>
                  <a:schemeClr val="tx1"/>
                </a:solidFill>
              </a:rPr>
              <a:t>Ikusmen lanbrotsu </a:t>
            </a:r>
          </a:p>
          <a:p>
            <a:pPr marL="1143000" lvl="2" indent="-228600">
              <a:spcBef>
                <a:spcPct val="20000"/>
              </a:spcBef>
              <a:buClr>
                <a:schemeClr val="accent2"/>
              </a:buClr>
              <a:buFont typeface="Arial" charset="0"/>
              <a:buChar char="–"/>
            </a:pPr>
            <a:r>
              <a:rPr lang="eu-ES" sz="1900" b="0">
                <a:solidFill>
                  <a:schemeClr val="tx1"/>
                </a:solidFill>
              </a:rPr>
              <a:t>Papila-edema</a:t>
            </a:r>
          </a:p>
          <a:p>
            <a:pPr marL="1143000" lvl="2" indent="-228600">
              <a:spcBef>
                <a:spcPct val="20000"/>
              </a:spcBef>
              <a:buClr>
                <a:schemeClr val="accent2"/>
              </a:buClr>
              <a:buFont typeface="Arial" charset="0"/>
              <a:buChar char="–"/>
            </a:pPr>
            <a:r>
              <a:rPr lang="eu-ES" sz="1900" b="0">
                <a:solidFill>
                  <a:schemeClr val="tx1"/>
                </a:solidFill>
              </a:rPr>
              <a:t>Ikusmen eremuen alterazio (hemianopsia eta kuadrantanopsia)</a:t>
            </a:r>
          </a:p>
          <a:p>
            <a:pPr marL="908050" lvl="1" indent="-436563">
              <a:spcBef>
                <a:spcPct val="20000"/>
              </a:spcBef>
              <a:buClr>
                <a:schemeClr val="accent2"/>
              </a:buClr>
              <a:buFontTx/>
              <a:buChar char="•"/>
            </a:pPr>
            <a:r>
              <a:rPr lang="eu-ES" sz="2000" b="0">
                <a:solidFill>
                  <a:schemeClr val="tx1"/>
                </a:solidFill>
              </a:rPr>
              <a:t>Kontzientzia-mailaren aldaketak </a:t>
            </a:r>
          </a:p>
          <a:p>
            <a:pPr marL="1143000" lvl="2" indent="-228600">
              <a:spcBef>
                <a:spcPct val="20000"/>
              </a:spcBef>
              <a:buClr>
                <a:schemeClr val="accent2"/>
              </a:buClr>
              <a:buFont typeface="Arial" charset="0"/>
              <a:buNone/>
            </a:pPr>
            <a:endParaRPr lang="eu-ES" sz="1900" b="0">
              <a:solidFill>
                <a:schemeClr val="tx1"/>
              </a:solidFill>
            </a:endParaRPr>
          </a:p>
        </p:txBody>
      </p:sp>
      <p:pic>
        <p:nvPicPr>
          <p:cNvPr id="66564" name="Picture 7" descr="Cefalea_tens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365625"/>
            <a:ext cx="374491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9" descr="ANd9GcSKUM1iLD1tn16hfnWniTjf4-dxbZDYhFqTT9vd_LBi5GPoPKrlitzKrzSf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292600"/>
            <a:ext cx="309562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14AB996-DA42-824B-A455-8B776C2C103B}" type="slidenum">
              <a:rPr lang="es-ES" sz="1200" b="0">
                <a:solidFill>
                  <a:schemeClr val="tx1"/>
                </a:solidFill>
                <a:latin typeface="Verdana" charset="0"/>
              </a:rPr>
              <a:pPr eaLnBrk="1" hangingPunct="1"/>
              <a:t>24</a:t>
            </a:fld>
            <a:endParaRPr lang="es-ES" sz="1200" b="0">
              <a:solidFill>
                <a:schemeClr val="tx1"/>
              </a:solidFill>
              <a:latin typeface="Verdana" charset="0"/>
            </a:endParaRPr>
          </a:p>
        </p:txBody>
      </p:sp>
      <p:pic>
        <p:nvPicPr>
          <p:cNvPr id="66567"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253521D0-B2C5-C340-AF23-3560411AAC27}" type="slidenum">
              <a:rPr lang="eu-ES" sz="1200" b="0">
                <a:solidFill>
                  <a:schemeClr val="tx1"/>
                </a:solidFill>
                <a:latin typeface="Verdana" charset="0"/>
              </a:rPr>
              <a:pPr algn="r" eaLnBrk="1" hangingPunct="1"/>
              <a:t>25</a:t>
            </a:fld>
            <a:endParaRPr lang="eu-ES" sz="1200" b="0">
              <a:solidFill>
                <a:schemeClr val="tx1"/>
              </a:solidFill>
              <a:latin typeface="Verdana" charset="0"/>
            </a:endParaRPr>
          </a:p>
        </p:txBody>
      </p:sp>
      <p:sp>
        <p:nvSpPr>
          <p:cNvPr id="68610" name="Rectangle 2"/>
          <p:cNvSpPr>
            <a:spLocks noGrp="1" noChangeArrowheads="1"/>
          </p:cNvSpPr>
          <p:nvPr>
            <p:ph type="title" idx="4294967295"/>
          </p:nvPr>
        </p:nvSpPr>
        <p:spPr>
          <a:xfrm>
            <a:off x="0" y="96838"/>
            <a:ext cx="9144000" cy="955675"/>
          </a:xfrm>
        </p:spPr>
        <p:txBody>
          <a:bodyPr/>
          <a:lstStyle/>
          <a:p>
            <a:pPr eaLnBrk="1" hangingPunct="1"/>
            <a:r>
              <a:rPr lang="eu-ES" sz="3000">
                <a:latin typeface="Verdana" charset="0"/>
              </a:rPr>
              <a:t>5. </a:t>
            </a:r>
            <a:r>
              <a:rPr lang="eu-ES" sz="3000">
                <a:solidFill>
                  <a:srgbClr val="000000"/>
                </a:solidFill>
                <a:latin typeface="Verdana" charset="0"/>
              </a:rPr>
              <a:t>(GBH) Garezur Barneko Hipertentsio:</a:t>
            </a:r>
            <a:r>
              <a:rPr lang="eu-ES" sz="3000">
                <a:latin typeface="Verdana" charset="0"/>
              </a:rPr>
              <a:t> Klinika</a:t>
            </a:r>
          </a:p>
        </p:txBody>
      </p:sp>
      <p:sp>
        <p:nvSpPr>
          <p:cNvPr id="68611" name="Rectangle 3"/>
          <p:cNvSpPr>
            <a:spLocks noChangeArrowheads="1"/>
          </p:cNvSpPr>
          <p:nvPr/>
        </p:nvSpPr>
        <p:spPr bwMode="auto">
          <a:xfrm>
            <a:off x="179388" y="1196975"/>
            <a:ext cx="88931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A.- Helduek eta sutura itxita duten umeek</a:t>
            </a:r>
            <a:r>
              <a:rPr lang="eu-ES" sz="3000" b="0">
                <a:solidFill>
                  <a:srgbClr val="990099"/>
                </a:solidFill>
              </a:rPr>
              <a:t> </a:t>
            </a:r>
          </a:p>
          <a:p>
            <a:pPr marL="908050" lvl="1" indent="-436563">
              <a:spcBef>
                <a:spcPct val="20000"/>
              </a:spcBef>
              <a:buClr>
                <a:schemeClr val="accent2"/>
              </a:buClr>
              <a:buFontTx/>
              <a:buChar char="•"/>
            </a:pPr>
            <a:r>
              <a:rPr lang="eu-ES" sz="2000" b="0">
                <a:solidFill>
                  <a:schemeClr val="tx1"/>
                </a:solidFill>
              </a:rPr>
              <a:t>Zefalea (buruko mina)</a:t>
            </a:r>
            <a:r>
              <a:rPr lang="eu-ES" sz="2000" b="0">
                <a:solidFill>
                  <a:schemeClr val="accent2"/>
                </a:solidFill>
              </a:rPr>
              <a:t> </a:t>
            </a:r>
          </a:p>
          <a:p>
            <a:pPr marL="1143000" lvl="2" indent="-228600">
              <a:spcBef>
                <a:spcPct val="20000"/>
              </a:spcBef>
              <a:buClr>
                <a:schemeClr val="accent2"/>
              </a:buClr>
              <a:buFont typeface="Arial" charset="0"/>
              <a:buChar char="–"/>
            </a:pPr>
            <a:r>
              <a:rPr lang="eu-ES" sz="1900" b="0">
                <a:solidFill>
                  <a:schemeClr val="tx1"/>
                </a:solidFill>
              </a:rPr>
              <a:t>goizean agertu ohi da edo gaixoa gauean esnatzen du</a:t>
            </a:r>
          </a:p>
          <a:p>
            <a:pPr marL="1143000" lvl="2" indent="-228600">
              <a:spcBef>
                <a:spcPct val="20000"/>
              </a:spcBef>
              <a:buClr>
                <a:schemeClr val="accent2"/>
              </a:buClr>
              <a:buFont typeface="Arial" charset="0"/>
              <a:buChar char="–"/>
            </a:pPr>
            <a:r>
              <a:rPr lang="eu-ES" sz="1900" b="0">
                <a:solidFill>
                  <a:schemeClr val="tx1"/>
                </a:solidFill>
              </a:rPr>
              <a:t>frontala edo tenporala</a:t>
            </a:r>
          </a:p>
          <a:p>
            <a:pPr marL="1143000" lvl="2" indent="-228600">
              <a:spcBef>
                <a:spcPct val="20000"/>
              </a:spcBef>
              <a:buClr>
                <a:schemeClr val="accent2"/>
              </a:buClr>
              <a:buFont typeface="Arial" charset="0"/>
              <a:buChar char="–"/>
            </a:pPr>
            <a:r>
              <a:rPr lang="eu-ES" sz="1900" b="0">
                <a:solidFill>
                  <a:schemeClr val="tx1"/>
                </a:solidFill>
              </a:rPr>
              <a:t>aldebikoa edo aldebakarrekoa ere</a:t>
            </a:r>
          </a:p>
          <a:p>
            <a:pPr marL="1143000" lvl="2" indent="-228600">
              <a:spcBef>
                <a:spcPct val="20000"/>
              </a:spcBef>
              <a:buClr>
                <a:schemeClr val="accent2"/>
              </a:buClr>
              <a:buFont typeface="Arial" charset="0"/>
              <a:buChar char="–"/>
            </a:pPr>
            <a:r>
              <a:rPr lang="sv-SE" sz="1900" b="0">
                <a:solidFill>
                  <a:schemeClr val="tx1"/>
                </a:solidFill>
              </a:rPr>
              <a:t>intentsitate handiko paroxismoekin (”</a:t>
            </a:r>
            <a:r>
              <a:rPr lang="sv-SE" altLang="ja-JP" sz="1900" b="0">
                <a:solidFill>
                  <a:schemeClr val="tx1"/>
                </a:solidFill>
              </a:rPr>
              <a:t>burua lehertzeko zorian daukat</a:t>
            </a:r>
            <a:r>
              <a:rPr lang="sv-SE" sz="1900" b="0">
                <a:solidFill>
                  <a:schemeClr val="tx1"/>
                </a:solidFill>
              </a:rPr>
              <a:t>”</a:t>
            </a:r>
            <a:r>
              <a:rPr lang="sv-SE" altLang="ja-JP" sz="1900" b="0">
                <a:solidFill>
                  <a:schemeClr val="tx1"/>
                </a:solidFill>
              </a:rPr>
              <a:t>)</a:t>
            </a:r>
          </a:p>
          <a:p>
            <a:pPr marL="1143000" lvl="2" indent="-228600">
              <a:spcBef>
                <a:spcPct val="20000"/>
              </a:spcBef>
              <a:buClr>
                <a:schemeClr val="accent2"/>
              </a:buClr>
              <a:buFont typeface="Arial" charset="0"/>
              <a:buChar char="–"/>
            </a:pPr>
            <a:r>
              <a:rPr lang="eu-ES" sz="1900" b="0">
                <a:solidFill>
                  <a:schemeClr val="tx1"/>
                </a:solidFill>
              </a:rPr>
              <a:t>lepoko min bezala (atzeko hobian)</a:t>
            </a:r>
          </a:p>
          <a:p>
            <a:pPr marL="1143000" lvl="2" indent="-228600">
              <a:spcBef>
                <a:spcPct val="20000"/>
              </a:spcBef>
              <a:buClr>
                <a:schemeClr val="accent2"/>
              </a:buClr>
              <a:buFont typeface="Arial" charset="0"/>
              <a:buChar char="–"/>
            </a:pPr>
            <a:r>
              <a:rPr lang="eu-ES" sz="1900" b="0">
                <a:solidFill>
                  <a:schemeClr val="tx1"/>
                </a:solidFill>
              </a:rPr>
              <a:t>meningitis antzekoa =&gt; </a:t>
            </a:r>
            <a:r>
              <a:rPr lang="eu-ES" sz="1900" b="0">
                <a:solidFill>
                  <a:srgbClr val="C00000"/>
                </a:solidFill>
              </a:rPr>
              <a:t>¡kontuz ziztada lunbarrekin!</a:t>
            </a:r>
          </a:p>
          <a:p>
            <a:pPr marL="1143000" lvl="2" indent="-228600">
              <a:spcBef>
                <a:spcPct val="20000"/>
              </a:spcBef>
              <a:buClr>
                <a:schemeClr val="accent2"/>
              </a:buClr>
              <a:buFont typeface="Arial" charset="0"/>
              <a:buChar char="–"/>
            </a:pPr>
            <a:r>
              <a:rPr lang="eu-ES" sz="1900" b="0">
                <a:solidFill>
                  <a:schemeClr val="tx1"/>
                </a:solidFill>
              </a:rPr>
              <a:t>eztularekin (Valsalva) eta jarreren aldaketekin areago daiteke</a:t>
            </a:r>
          </a:p>
        </p:txBody>
      </p:sp>
      <p:pic>
        <p:nvPicPr>
          <p:cNvPr id="68612" name="Picture 7" descr="Cefalea_tens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567238"/>
            <a:ext cx="374491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9" descr="ANd9GcSKUM1iLD1tn16hfnWniTjf4-dxbZDYhFqTT9vd_LBi5GPoPKrlitzKrzSf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494213"/>
            <a:ext cx="30956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C60E247-197A-B84C-874E-2FE4F78360D6}" type="slidenum">
              <a:rPr lang="es-ES" sz="1200" b="0">
                <a:solidFill>
                  <a:schemeClr val="tx1"/>
                </a:solidFill>
                <a:latin typeface="Verdana" charset="0"/>
              </a:rPr>
              <a:pPr eaLnBrk="1" hangingPunct="1"/>
              <a:t>25</a:t>
            </a:fld>
            <a:endParaRPr lang="es-ES" sz="1200" b="0">
              <a:solidFill>
                <a:schemeClr val="tx1"/>
              </a:solidFill>
              <a:latin typeface="Verdana" charset="0"/>
            </a:endParaRPr>
          </a:p>
        </p:txBody>
      </p:sp>
      <p:pic>
        <p:nvPicPr>
          <p:cNvPr id="68615"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4060E5D4-D9DD-2F4F-AF1A-98C1A57C85EE}" type="slidenum">
              <a:rPr lang="eu-ES" sz="1200" b="0">
                <a:solidFill>
                  <a:schemeClr val="tx1"/>
                </a:solidFill>
                <a:latin typeface="Verdana" charset="0"/>
              </a:rPr>
              <a:pPr algn="r" eaLnBrk="1" hangingPunct="1"/>
              <a:t>26</a:t>
            </a:fld>
            <a:endParaRPr lang="eu-ES" sz="1200" b="0">
              <a:solidFill>
                <a:schemeClr val="tx1"/>
              </a:solidFill>
              <a:latin typeface="Verdana" charset="0"/>
            </a:endParaRPr>
          </a:p>
        </p:txBody>
      </p:sp>
      <p:sp>
        <p:nvSpPr>
          <p:cNvPr id="70658" name="Rectangle 2"/>
          <p:cNvSpPr>
            <a:spLocks noGrp="1" noChangeArrowheads="1"/>
          </p:cNvSpPr>
          <p:nvPr>
            <p:ph type="title" idx="4294967295"/>
          </p:nvPr>
        </p:nvSpPr>
        <p:spPr>
          <a:xfrm>
            <a:off x="0" y="-47625"/>
            <a:ext cx="9144000" cy="1100138"/>
          </a:xfrm>
        </p:spPr>
        <p:txBody>
          <a:bodyPr/>
          <a:lstStyle/>
          <a:p>
            <a:r>
              <a:rPr lang="eu-ES" sz="3000">
                <a:latin typeface="Verdana" charset="0"/>
              </a:rPr>
              <a:t>5. </a:t>
            </a:r>
            <a:r>
              <a:rPr lang="eu-ES" sz="3000">
                <a:solidFill>
                  <a:srgbClr val="000000"/>
                </a:solidFill>
                <a:latin typeface="Verdana" charset="0"/>
              </a:rPr>
              <a:t>(GBH) Garezur Barneko Hipertentsio:</a:t>
            </a:r>
            <a:r>
              <a:rPr lang="eu-ES" sz="3000">
                <a:latin typeface="Verdana" charset="0"/>
              </a:rPr>
              <a:t> Klinika</a:t>
            </a:r>
          </a:p>
        </p:txBody>
      </p:sp>
      <p:sp>
        <p:nvSpPr>
          <p:cNvPr id="70659" name="Rectangle 3"/>
          <p:cNvSpPr>
            <a:spLocks noChangeArrowheads="1"/>
          </p:cNvSpPr>
          <p:nvPr/>
        </p:nvSpPr>
        <p:spPr bwMode="auto">
          <a:xfrm>
            <a:off x="323850" y="1268413"/>
            <a:ext cx="8569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A.- Helduek eta sutura itxita duten umeek</a:t>
            </a:r>
            <a:r>
              <a:rPr lang="eu-ES" sz="3000" b="0">
                <a:solidFill>
                  <a:srgbClr val="990099"/>
                </a:solidFill>
              </a:rPr>
              <a:t> </a:t>
            </a:r>
          </a:p>
          <a:p>
            <a:pPr marL="908050" lvl="1" indent="-436563">
              <a:spcBef>
                <a:spcPct val="20000"/>
              </a:spcBef>
              <a:buClr>
                <a:schemeClr val="accent2"/>
              </a:buClr>
              <a:buFontTx/>
              <a:buChar char="•"/>
            </a:pPr>
            <a:r>
              <a:rPr lang="eu-ES" sz="2000" b="0">
                <a:solidFill>
                  <a:schemeClr val="tx1"/>
                </a:solidFill>
              </a:rPr>
              <a:t>Goragale / Oka egitea:</a:t>
            </a:r>
          </a:p>
          <a:p>
            <a:pPr marL="1143000" lvl="2" indent="-228600">
              <a:spcBef>
                <a:spcPct val="20000"/>
              </a:spcBef>
              <a:buClr>
                <a:schemeClr val="accent2"/>
              </a:buClr>
              <a:buFont typeface="Arial" charset="0"/>
              <a:buChar char="–"/>
            </a:pPr>
            <a:r>
              <a:rPr lang="eu-ES" sz="1900" b="0">
                <a:solidFill>
                  <a:schemeClr val="tx1"/>
                </a:solidFill>
              </a:rPr>
              <a:t>garai aurreratuetan</a:t>
            </a:r>
          </a:p>
          <a:p>
            <a:pPr marL="1143000" lvl="2" indent="-228600">
              <a:spcBef>
                <a:spcPct val="20000"/>
              </a:spcBef>
              <a:buClr>
                <a:schemeClr val="accent2"/>
              </a:buClr>
              <a:buFont typeface="Arial" charset="0"/>
              <a:buChar char="–"/>
            </a:pPr>
            <a:r>
              <a:rPr lang="eu-ES" sz="1900" b="0">
                <a:solidFill>
                  <a:schemeClr val="tx1"/>
                </a:solidFill>
              </a:rPr>
              <a:t>umeetan ohikoagoa </a:t>
            </a:r>
          </a:p>
          <a:p>
            <a:pPr marL="1143000" lvl="2" indent="-228600">
              <a:spcBef>
                <a:spcPct val="20000"/>
              </a:spcBef>
              <a:buClr>
                <a:schemeClr val="accent2"/>
              </a:buClr>
              <a:buFont typeface="Arial" charset="0"/>
              <a:buChar char="–"/>
            </a:pPr>
            <a:r>
              <a:rPr lang="eu-ES" sz="1900" b="0">
                <a:solidFill>
                  <a:schemeClr val="tx1"/>
                </a:solidFill>
              </a:rPr>
              <a:t>“eskopeta-tiroan”</a:t>
            </a:r>
          </a:p>
          <a:p>
            <a:pPr marL="1143000" lvl="2" indent="-228600">
              <a:spcBef>
                <a:spcPct val="20000"/>
              </a:spcBef>
              <a:buClr>
                <a:schemeClr val="accent2"/>
              </a:buClr>
              <a:buFont typeface="Arial" charset="0"/>
              <a:buChar char="–"/>
            </a:pPr>
            <a:r>
              <a:rPr lang="eu-ES" sz="1900" b="0">
                <a:solidFill>
                  <a:schemeClr val="tx1"/>
                </a:solidFill>
              </a:rPr>
              <a:t>ez du zefalearekin batera gertatu behar</a:t>
            </a:r>
          </a:p>
        </p:txBody>
      </p:sp>
      <p:pic>
        <p:nvPicPr>
          <p:cNvPr id="70660" name="Picture 8" descr="Lidiando-con-las-n%C3%A1useas-matutinas-durante-el-embara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644900"/>
            <a:ext cx="4191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descr="ESCOP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716338"/>
            <a:ext cx="35290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E4D180F-39CD-A842-A7E3-7F41781BE0FA}" type="slidenum">
              <a:rPr lang="es-ES" sz="1200" b="0">
                <a:solidFill>
                  <a:schemeClr val="tx1"/>
                </a:solidFill>
                <a:latin typeface="Verdana" charset="0"/>
              </a:rPr>
              <a:pPr eaLnBrk="1" hangingPunct="1"/>
              <a:t>26</a:t>
            </a:fld>
            <a:endParaRPr lang="es-ES" sz="1200" b="0">
              <a:solidFill>
                <a:schemeClr val="tx1"/>
              </a:solidFill>
              <a:latin typeface="Verdana" charset="0"/>
            </a:endParaRPr>
          </a:p>
        </p:txBody>
      </p:sp>
      <p:pic>
        <p:nvPicPr>
          <p:cNvPr id="70663"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860EF219-C9DA-8743-AE4F-1C53034C8AB6}" type="slidenum">
              <a:rPr lang="es-ES" sz="1200" b="0">
                <a:solidFill>
                  <a:schemeClr val="tx1"/>
                </a:solidFill>
                <a:latin typeface="Verdana" charset="0"/>
              </a:rPr>
              <a:pPr algn="r" eaLnBrk="1" hangingPunct="1"/>
              <a:t>27</a:t>
            </a:fld>
            <a:endParaRPr lang="es-ES" sz="1200" b="0">
              <a:solidFill>
                <a:schemeClr val="tx1"/>
              </a:solidFill>
              <a:latin typeface="Verdana" charset="0"/>
            </a:endParaRPr>
          </a:p>
        </p:txBody>
      </p:sp>
      <p:sp>
        <p:nvSpPr>
          <p:cNvPr id="72706" name="Rectangle 2"/>
          <p:cNvSpPr>
            <a:spLocks noGrp="1" noChangeArrowheads="1"/>
          </p:cNvSpPr>
          <p:nvPr>
            <p:ph type="title" idx="4294967295"/>
          </p:nvPr>
        </p:nvSpPr>
        <p:spPr>
          <a:xfrm>
            <a:off x="0" y="25400"/>
            <a:ext cx="9144000" cy="1027113"/>
          </a:xfrm>
        </p:spPr>
        <p:txBody>
          <a:bodyPr/>
          <a:lstStyle/>
          <a:p>
            <a:pPr eaLnBrk="1" hangingPunct="1"/>
            <a:r>
              <a:rPr lang="eu-ES" sz="3000">
                <a:latin typeface="Verdana" charset="0"/>
              </a:rPr>
              <a:t>5. </a:t>
            </a:r>
            <a:r>
              <a:rPr lang="eu-ES" sz="3000">
                <a:solidFill>
                  <a:srgbClr val="000000"/>
                </a:solidFill>
                <a:latin typeface="Verdana" charset="0"/>
              </a:rPr>
              <a:t>(GBH) Garezur Barneko Hipertentsio:</a:t>
            </a:r>
            <a:r>
              <a:rPr lang="eu-ES" sz="3000">
                <a:latin typeface="Verdana" charset="0"/>
              </a:rPr>
              <a:t> Klinika</a:t>
            </a:r>
            <a:endParaRPr lang="es-ES" sz="3000">
              <a:latin typeface="Verdana" charset="0"/>
            </a:endParaRPr>
          </a:p>
        </p:txBody>
      </p:sp>
      <p:sp>
        <p:nvSpPr>
          <p:cNvPr id="72707" name="Rectangle 3"/>
          <p:cNvSpPr>
            <a:spLocks noChangeArrowheads="1"/>
          </p:cNvSpPr>
          <p:nvPr/>
        </p:nvSpPr>
        <p:spPr bwMode="auto">
          <a:xfrm>
            <a:off x="323850" y="1268413"/>
            <a:ext cx="8569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A.- Helduek eta sutura itxita duten umeek</a:t>
            </a:r>
            <a:r>
              <a:rPr lang="es-ES" sz="3000" b="0">
                <a:solidFill>
                  <a:srgbClr val="990099"/>
                </a:solidFill>
              </a:rPr>
              <a:t> </a:t>
            </a:r>
          </a:p>
          <a:p>
            <a:pPr marL="469900" indent="-469900">
              <a:spcBef>
                <a:spcPct val="20000"/>
              </a:spcBef>
              <a:buClr>
                <a:schemeClr val="accent2"/>
              </a:buClr>
              <a:buFont typeface="Wingdings" charset="0"/>
              <a:buChar char="Ü"/>
            </a:pPr>
            <a:endParaRPr lang="es-ES" sz="3000" b="0">
              <a:solidFill>
                <a:schemeClr val="tx1"/>
              </a:solidFill>
            </a:endParaRPr>
          </a:p>
          <a:p>
            <a:pPr marL="908050" lvl="1" indent="-436563">
              <a:spcBef>
                <a:spcPct val="20000"/>
              </a:spcBef>
              <a:buClr>
                <a:schemeClr val="accent2"/>
              </a:buClr>
              <a:buFontTx/>
              <a:buChar char="•"/>
            </a:pPr>
            <a:r>
              <a:rPr lang="eu-ES" sz="2000" b="0">
                <a:solidFill>
                  <a:schemeClr val="tx1"/>
                </a:solidFill>
              </a:rPr>
              <a:t>Ikusmenaren asaldura</a:t>
            </a:r>
          </a:p>
          <a:p>
            <a:pPr marL="1143000" lvl="2" indent="-228600">
              <a:spcBef>
                <a:spcPct val="20000"/>
              </a:spcBef>
              <a:buClr>
                <a:schemeClr val="accent2"/>
              </a:buClr>
              <a:buFont typeface="Arial" charset="0"/>
              <a:buChar char="–"/>
            </a:pPr>
            <a:r>
              <a:rPr lang="eu-ES" sz="1900" b="0">
                <a:solidFill>
                  <a:schemeClr val="tx1"/>
                </a:solidFill>
              </a:rPr>
              <a:t>Ikusmen lanbrotsu </a:t>
            </a:r>
          </a:p>
          <a:p>
            <a:pPr marL="1143000" lvl="2" indent="-228600">
              <a:spcBef>
                <a:spcPct val="20000"/>
              </a:spcBef>
              <a:buClr>
                <a:schemeClr val="accent2"/>
              </a:buClr>
              <a:buFont typeface="Arial" charset="0"/>
              <a:buChar char="–"/>
            </a:pPr>
            <a:r>
              <a:rPr lang="eu-ES" sz="1900" b="0">
                <a:solidFill>
                  <a:schemeClr val="tx1"/>
                </a:solidFill>
              </a:rPr>
              <a:t>Papila-edema</a:t>
            </a:r>
          </a:p>
          <a:p>
            <a:pPr marL="1143000" lvl="2" indent="-228600">
              <a:spcBef>
                <a:spcPct val="20000"/>
              </a:spcBef>
              <a:buClr>
                <a:schemeClr val="accent2"/>
              </a:buClr>
              <a:buFont typeface="Arial" charset="0"/>
              <a:buChar char="–"/>
            </a:pPr>
            <a:r>
              <a:rPr lang="eu-ES" sz="1900" b="0">
                <a:solidFill>
                  <a:schemeClr val="tx1"/>
                </a:solidFill>
              </a:rPr>
              <a:t>Ikusmen eremuen alterazio (hemianopsia eta kuadrantanopsia)</a:t>
            </a:r>
            <a:endParaRPr lang="es-ES" sz="1900" b="0">
              <a:solidFill>
                <a:schemeClr val="tx1"/>
              </a:solidFill>
            </a:endParaRPr>
          </a:p>
        </p:txBody>
      </p:sp>
      <p:pic>
        <p:nvPicPr>
          <p:cNvPr id="72708" name="Picture 6" descr="Blurred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908050"/>
            <a:ext cx="2057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descr="cefalea_papiledema_fondo_ojo"/>
          <p:cNvPicPr>
            <a:picLocks noChangeAspect="1" noChangeArrowheads="1"/>
          </p:cNvPicPr>
          <p:nvPr/>
        </p:nvPicPr>
        <p:blipFill>
          <a:blip r:embed="rId4">
            <a:extLst>
              <a:ext uri="{28A0092B-C50C-407E-A947-70E740481C1C}">
                <a14:useLocalDpi xmlns:a14="http://schemas.microsoft.com/office/drawing/2010/main" val="0"/>
              </a:ext>
            </a:extLst>
          </a:blip>
          <a:srcRect t="19110" b="8493"/>
          <a:stretch>
            <a:fillRect/>
          </a:stretch>
        </p:blipFill>
        <p:spPr bwMode="auto">
          <a:xfrm>
            <a:off x="468313" y="4149725"/>
            <a:ext cx="454342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0" descr="f04-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149725"/>
            <a:ext cx="38163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7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AB6D315A-F26F-3C4A-AAAA-9A68F99B083E}" type="slidenum">
              <a:rPr lang="es-ES" sz="1200" b="0">
                <a:solidFill>
                  <a:schemeClr val="tx1"/>
                </a:solidFill>
                <a:latin typeface="Verdana" charset="0"/>
              </a:rPr>
              <a:pPr eaLnBrk="1" hangingPunct="1"/>
              <a:t>27</a:t>
            </a:fld>
            <a:endParaRPr lang="es-ES" sz="1200" b="0">
              <a:solidFill>
                <a:schemeClr val="tx1"/>
              </a:solidFill>
              <a:latin typeface="Verdana" charset="0"/>
            </a:endParaRPr>
          </a:p>
        </p:txBody>
      </p:sp>
      <p:pic>
        <p:nvPicPr>
          <p:cNvPr id="72712"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884950DC-7F90-264B-87FC-AF74DA67CF3B}" type="slidenum">
              <a:rPr lang="eu-ES" sz="1200" b="0">
                <a:solidFill>
                  <a:schemeClr val="tx1"/>
                </a:solidFill>
                <a:latin typeface="Verdana" charset="0"/>
              </a:rPr>
              <a:pPr algn="r" eaLnBrk="1" hangingPunct="1"/>
              <a:t>28</a:t>
            </a:fld>
            <a:endParaRPr lang="eu-ES" sz="1200" b="0">
              <a:solidFill>
                <a:schemeClr val="tx1"/>
              </a:solidFill>
              <a:latin typeface="Verdana" charset="0"/>
            </a:endParaRPr>
          </a:p>
        </p:txBody>
      </p:sp>
      <p:sp>
        <p:nvSpPr>
          <p:cNvPr id="74754" name="Rectangle 2"/>
          <p:cNvSpPr>
            <a:spLocks noGrp="1" noChangeArrowheads="1"/>
          </p:cNvSpPr>
          <p:nvPr>
            <p:ph type="title" idx="4294967295"/>
          </p:nvPr>
        </p:nvSpPr>
        <p:spPr>
          <a:xfrm>
            <a:off x="0" y="25400"/>
            <a:ext cx="9144000" cy="1027113"/>
          </a:xfrm>
        </p:spPr>
        <p:txBody>
          <a:bodyPr/>
          <a:lstStyle/>
          <a:p>
            <a:pPr eaLnBrk="1" hangingPunct="1"/>
            <a:r>
              <a:rPr lang="eu-ES" sz="3000">
                <a:latin typeface="Verdana" charset="0"/>
              </a:rPr>
              <a:t>5. </a:t>
            </a:r>
            <a:r>
              <a:rPr lang="eu-ES" sz="3000">
                <a:solidFill>
                  <a:srgbClr val="000000"/>
                </a:solidFill>
                <a:latin typeface="Verdana" charset="0"/>
              </a:rPr>
              <a:t>(GBH) Garezur Barneko Hipertentsio:</a:t>
            </a:r>
            <a:r>
              <a:rPr lang="eu-ES" sz="3000">
                <a:latin typeface="Verdana" charset="0"/>
              </a:rPr>
              <a:t> Klinika</a:t>
            </a:r>
          </a:p>
        </p:txBody>
      </p:sp>
      <p:pic>
        <p:nvPicPr>
          <p:cNvPr id="74755" name="Picture 9" descr="Foto-de-chica-en-c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1773238"/>
            <a:ext cx="308292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6" name="7 Grupo"/>
          <p:cNvGrpSpPr>
            <a:grpSpLocks/>
          </p:cNvGrpSpPr>
          <p:nvPr/>
        </p:nvGrpSpPr>
        <p:grpSpPr bwMode="auto">
          <a:xfrm>
            <a:off x="34925" y="1268413"/>
            <a:ext cx="8569325" cy="4897437"/>
            <a:chOff x="34925" y="1268413"/>
            <a:chExt cx="8569523" cy="4896891"/>
          </a:xfrm>
        </p:grpSpPr>
        <p:sp>
          <p:nvSpPr>
            <p:cNvPr id="74759" name="Rectangle 3"/>
            <p:cNvSpPr>
              <a:spLocks noChangeArrowheads="1"/>
            </p:cNvSpPr>
            <p:nvPr/>
          </p:nvSpPr>
          <p:spPr bwMode="auto">
            <a:xfrm>
              <a:off x="34925" y="1268413"/>
              <a:ext cx="7129528" cy="57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A.- Helduek eta sutura itxita duten umeek</a:t>
              </a:r>
              <a:r>
                <a:rPr lang="eu-ES" sz="3000" b="0">
                  <a:solidFill>
                    <a:srgbClr val="990099"/>
                  </a:solidFill>
                </a:rPr>
                <a:t> </a:t>
              </a:r>
              <a:endParaRPr lang="eu-ES" sz="3000" b="0">
                <a:solidFill>
                  <a:schemeClr val="tx1"/>
                </a:solidFill>
              </a:endParaRPr>
            </a:p>
          </p:txBody>
        </p:sp>
        <p:sp>
          <p:nvSpPr>
            <p:cNvPr id="74760" name="Rectangle 3"/>
            <p:cNvSpPr>
              <a:spLocks noChangeArrowheads="1"/>
            </p:cNvSpPr>
            <p:nvPr/>
          </p:nvSpPr>
          <p:spPr bwMode="auto">
            <a:xfrm>
              <a:off x="35123" y="3861048"/>
              <a:ext cx="856932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a:spcBef>
                  <a:spcPct val="20000"/>
                </a:spcBef>
                <a:buClr>
                  <a:schemeClr val="accent2"/>
                </a:buClr>
                <a:buFont typeface="Arial" charset="0"/>
                <a:buChar char="–"/>
              </a:pPr>
              <a:r>
                <a:rPr lang="eu-ES" sz="1900">
                  <a:solidFill>
                    <a:schemeClr val="tx1"/>
                  </a:solidFill>
                </a:rPr>
                <a:t>Koma egoera:</a:t>
              </a:r>
              <a:r>
                <a:rPr lang="eu-ES" sz="1900" b="0">
                  <a:solidFill>
                    <a:schemeClr val="tx1"/>
                  </a:solidFill>
                </a:rPr>
                <a:t> ez die ez ahozko-estimuluei ezta min-estimuluei ere erantzuten.</a:t>
              </a:r>
            </a:p>
            <a:p>
              <a:pPr marL="1143000" lvl="2" indent="-228600">
                <a:spcBef>
                  <a:spcPct val="20000"/>
                </a:spcBef>
                <a:buClr>
                  <a:schemeClr val="accent2"/>
                </a:buClr>
                <a:buFont typeface="Arial" charset="0"/>
                <a:buChar char="–"/>
              </a:pPr>
              <a:r>
                <a:rPr lang="eu-ES" sz="1900" b="0">
                  <a:solidFill>
                    <a:schemeClr val="tx1"/>
                  </a:solidFill>
                </a:rPr>
                <a:t>Aztertzeko :</a:t>
              </a:r>
            </a:p>
            <a:p>
              <a:pPr marL="1600200" lvl="3" indent="-228600">
                <a:spcBef>
                  <a:spcPct val="20000"/>
                </a:spcBef>
                <a:buClr>
                  <a:schemeClr val="accent2"/>
                </a:buClr>
                <a:buFont typeface="Arial" charset="0"/>
                <a:buChar char="–"/>
              </a:pPr>
              <a:r>
                <a:rPr lang="eu-ES" sz="1900" b="0">
                  <a:solidFill>
                    <a:schemeClr val="tx1"/>
                  </a:solidFill>
                </a:rPr>
                <a:t>termino zehaztugabeak erabiltzea (esaterako, estupore, erdi-koma) ez da gomendagarria.</a:t>
              </a:r>
            </a:p>
            <a:p>
              <a:pPr marL="1600200" lvl="3" indent="-228600">
                <a:spcBef>
                  <a:spcPct val="20000"/>
                </a:spcBef>
                <a:buClr>
                  <a:schemeClr val="accent2"/>
                </a:buClr>
                <a:buFont typeface="Arial" charset="0"/>
                <a:buChar char="–"/>
              </a:pPr>
              <a:r>
                <a:rPr lang="eu-ES" sz="1900" b="0">
                  <a:solidFill>
                    <a:schemeClr val="tx1"/>
                  </a:solidFill>
                </a:rPr>
                <a:t>estimulu estandarren aurrean egiten diren erantzunetan oinarrituta dauden terminoak erabili (GKE).</a:t>
              </a:r>
            </a:p>
          </p:txBody>
        </p:sp>
        <p:sp>
          <p:nvSpPr>
            <p:cNvPr id="74761" name="Rectangle 3"/>
            <p:cNvSpPr>
              <a:spLocks noChangeArrowheads="1"/>
            </p:cNvSpPr>
            <p:nvPr/>
          </p:nvSpPr>
          <p:spPr bwMode="auto">
            <a:xfrm>
              <a:off x="35496" y="1852861"/>
              <a:ext cx="604924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8050" lvl="1" indent="-436563">
                <a:spcBef>
                  <a:spcPct val="20000"/>
                </a:spcBef>
                <a:buClr>
                  <a:schemeClr val="accent2"/>
                </a:buClr>
                <a:buFontTx/>
                <a:buChar char="•"/>
              </a:pPr>
              <a:r>
                <a:rPr lang="eu-ES" sz="2000" b="0">
                  <a:solidFill>
                    <a:schemeClr val="tx1"/>
                  </a:solidFill>
                </a:rPr>
                <a:t>Kontzientzia-mailaren aldaketak:</a:t>
              </a:r>
            </a:p>
            <a:p>
              <a:pPr marL="1143000" lvl="2" indent="-228600">
                <a:spcBef>
                  <a:spcPct val="20000"/>
                </a:spcBef>
                <a:buClr>
                  <a:schemeClr val="accent2"/>
                </a:buClr>
                <a:buFont typeface="Arial" charset="0"/>
                <a:buChar char="–"/>
              </a:pPr>
              <a:r>
                <a:rPr lang="eu-ES" sz="1900" b="0">
                  <a:solidFill>
                    <a:schemeClr val="tx1"/>
                  </a:solidFill>
                </a:rPr>
                <a:t>sasoi aurreratuetan gertatzen dira </a:t>
              </a:r>
            </a:p>
            <a:p>
              <a:pPr marL="1143000" lvl="2" indent="-228600">
                <a:spcBef>
                  <a:spcPct val="20000"/>
                </a:spcBef>
                <a:buClr>
                  <a:schemeClr val="accent2"/>
                </a:buClr>
                <a:buFont typeface="Arial" charset="0"/>
                <a:buChar char="–"/>
              </a:pPr>
              <a:r>
                <a:rPr lang="eu-ES" sz="1900" b="0">
                  <a:solidFill>
                    <a:schemeClr val="tx1"/>
                  </a:solidFill>
                </a:rPr>
                <a:t>gaixoa apatiko, axolagabe, ingurutik deskonektatua, logaleak egoten da eta estimuluen aurrean erantzun eskasa ematen du</a:t>
              </a:r>
            </a:p>
          </p:txBody>
        </p:sp>
      </p:grpSp>
      <p:sp>
        <p:nvSpPr>
          <p:cNvPr id="74757" name="9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C0B2B3A-C8E4-4D49-9314-6CC273D191F1}" type="slidenum">
              <a:rPr lang="es-ES" sz="1200" b="0">
                <a:solidFill>
                  <a:schemeClr val="tx1"/>
                </a:solidFill>
                <a:latin typeface="Verdana" charset="0"/>
              </a:rPr>
              <a:pPr eaLnBrk="1" hangingPunct="1"/>
              <a:t>28</a:t>
            </a:fld>
            <a:endParaRPr lang="es-ES" sz="1200" b="0">
              <a:solidFill>
                <a:schemeClr val="tx1"/>
              </a:solidFill>
              <a:latin typeface="Verdana" charset="0"/>
            </a:endParaRPr>
          </a:p>
        </p:txBody>
      </p:sp>
      <p:pic>
        <p:nvPicPr>
          <p:cNvPr id="74758"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46AC2381-E048-7E44-838D-20788DE16A7B}" type="slidenum">
              <a:rPr lang="eu-ES" sz="1200" b="0">
                <a:solidFill>
                  <a:schemeClr val="tx1"/>
                </a:solidFill>
                <a:latin typeface="Verdana" charset="0"/>
              </a:rPr>
              <a:pPr algn="r" eaLnBrk="1" hangingPunct="1"/>
              <a:t>29</a:t>
            </a:fld>
            <a:endParaRPr lang="eu-ES" sz="1200" b="0">
              <a:solidFill>
                <a:schemeClr val="tx1"/>
              </a:solidFill>
              <a:latin typeface="Verdana" charset="0"/>
            </a:endParaRPr>
          </a:p>
        </p:txBody>
      </p:sp>
      <p:sp>
        <p:nvSpPr>
          <p:cNvPr id="76802" name="Rectangle 2"/>
          <p:cNvSpPr>
            <a:spLocks noGrp="1" noChangeArrowheads="1"/>
          </p:cNvSpPr>
          <p:nvPr>
            <p:ph type="title" idx="4294967295"/>
          </p:nvPr>
        </p:nvSpPr>
        <p:spPr>
          <a:xfrm>
            <a:off x="0" y="0"/>
            <a:ext cx="9144000" cy="1052513"/>
          </a:xfrm>
        </p:spPr>
        <p:txBody>
          <a:bodyPr/>
          <a:lstStyle/>
          <a:p>
            <a:pPr eaLnBrk="1" hangingPunct="1"/>
            <a:r>
              <a:rPr lang="eu-ES" sz="3000">
                <a:latin typeface="Verdana" charset="0"/>
              </a:rPr>
              <a:t>5. </a:t>
            </a:r>
            <a:r>
              <a:rPr lang="eu-ES" sz="3000">
                <a:solidFill>
                  <a:srgbClr val="000000"/>
                </a:solidFill>
                <a:latin typeface="Verdana" charset="0"/>
              </a:rPr>
              <a:t>(GBH) Garezur Barneko Hipertentsio:</a:t>
            </a:r>
            <a:r>
              <a:rPr lang="eu-ES" sz="3000">
                <a:latin typeface="Verdana" charset="0"/>
              </a:rPr>
              <a:t> Klinika</a:t>
            </a:r>
          </a:p>
        </p:txBody>
      </p:sp>
      <p:sp>
        <p:nvSpPr>
          <p:cNvPr id="76803" name="Rectangle 3"/>
          <p:cNvSpPr>
            <a:spLocks noChangeArrowheads="1"/>
          </p:cNvSpPr>
          <p:nvPr/>
        </p:nvSpPr>
        <p:spPr bwMode="auto">
          <a:xfrm>
            <a:off x="323850" y="1125538"/>
            <a:ext cx="8569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b="0">
                <a:solidFill>
                  <a:srgbClr val="990099"/>
                </a:solidFill>
              </a:rPr>
              <a:t>B.- Suturak irekita duten umeek</a:t>
            </a:r>
            <a:endParaRPr lang="eu-ES" sz="3000" b="0">
              <a:solidFill>
                <a:srgbClr val="990099"/>
              </a:solidFill>
            </a:endParaRPr>
          </a:p>
          <a:p>
            <a:pPr marL="908050" lvl="1" indent="-436563">
              <a:spcBef>
                <a:spcPct val="20000"/>
              </a:spcBef>
              <a:buClr>
                <a:schemeClr val="accent2"/>
              </a:buClr>
              <a:buFontTx/>
              <a:buChar char="•"/>
            </a:pPr>
            <a:r>
              <a:rPr lang="eu-ES" sz="2000">
                <a:solidFill>
                  <a:schemeClr val="accent2"/>
                </a:solidFill>
              </a:rPr>
              <a:t>Makrokrania: </a:t>
            </a:r>
          </a:p>
          <a:p>
            <a:pPr marL="1143000" lvl="2" indent="-228600">
              <a:spcBef>
                <a:spcPct val="20000"/>
              </a:spcBef>
              <a:buClr>
                <a:schemeClr val="accent2"/>
              </a:buClr>
              <a:buFont typeface="Arial" charset="0"/>
              <a:buChar char="–"/>
            </a:pPr>
            <a:r>
              <a:rPr lang="eu-ES" sz="1900" b="0">
                <a:solidFill>
                  <a:schemeClr val="tx1"/>
                </a:solidFill>
              </a:rPr>
              <a:t>Aurpegi normala</a:t>
            </a:r>
          </a:p>
          <a:p>
            <a:pPr marL="1143000" lvl="2" indent="-228600">
              <a:spcBef>
                <a:spcPct val="20000"/>
              </a:spcBef>
              <a:buClr>
                <a:schemeClr val="accent2"/>
              </a:buClr>
              <a:buFont typeface="Arial" charset="0"/>
              <a:buChar char="–"/>
            </a:pPr>
            <a:r>
              <a:rPr lang="eu-ES" sz="1900" b="0">
                <a:solidFill>
                  <a:schemeClr val="tx1"/>
                </a:solidFill>
              </a:rPr>
              <a:t>Fontanelak tenkatuta</a:t>
            </a:r>
          </a:p>
          <a:p>
            <a:pPr marL="1143000" lvl="2" indent="-228600">
              <a:spcBef>
                <a:spcPct val="20000"/>
              </a:spcBef>
              <a:buClr>
                <a:schemeClr val="accent2"/>
              </a:buClr>
              <a:buFont typeface="Arial" charset="0"/>
              <a:buChar char="–"/>
            </a:pPr>
            <a:r>
              <a:rPr lang="eu-ES" sz="1900" b="0">
                <a:solidFill>
                  <a:schemeClr val="tx1"/>
                </a:solidFill>
              </a:rPr>
              <a:t>Suturen diastasi</a:t>
            </a:r>
          </a:p>
          <a:p>
            <a:pPr marL="1143000" lvl="2" indent="-228600">
              <a:spcBef>
                <a:spcPct val="20000"/>
              </a:spcBef>
              <a:buClr>
                <a:schemeClr val="accent2"/>
              </a:buClr>
              <a:buFont typeface="Arial" charset="0"/>
              <a:buChar char="–"/>
            </a:pPr>
            <a:r>
              <a:rPr lang="eu-ES" sz="1900" b="0">
                <a:solidFill>
                  <a:schemeClr val="tx1"/>
                </a:solidFill>
              </a:rPr>
              <a:t>Buruko ile-larruaren zainen distentsio</a:t>
            </a:r>
          </a:p>
          <a:p>
            <a:pPr marL="1143000" lvl="2" indent="-228600">
              <a:spcBef>
                <a:spcPct val="20000"/>
              </a:spcBef>
              <a:buClr>
                <a:schemeClr val="accent2"/>
              </a:buClr>
              <a:buFont typeface="Arial" charset="0"/>
              <a:buChar char="–"/>
            </a:pPr>
            <a:r>
              <a:rPr lang="eu-ES" sz="1900" b="0">
                <a:solidFill>
                  <a:schemeClr val="tx1"/>
                </a:solidFill>
              </a:rPr>
              <a:t>“Eltze apurtuta“-ren zarata</a:t>
            </a:r>
          </a:p>
          <a:p>
            <a:pPr marL="908050" lvl="1" indent="-436563">
              <a:spcBef>
                <a:spcPct val="20000"/>
              </a:spcBef>
              <a:buClr>
                <a:schemeClr val="accent2"/>
              </a:buClr>
              <a:buFontTx/>
              <a:buChar char="•"/>
            </a:pPr>
            <a:r>
              <a:rPr lang="eu-ES" sz="2000">
                <a:solidFill>
                  <a:schemeClr val="tx1"/>
                </a:solidFill>
              </a:rPr>
              <a:t>Ikusmen sintomak</a:t>
            </a:r>
          </a:p>
          <a:p>
            <a:pPr marL="1143000" lvl="2" indent="-228600">
              <a:spcBef>
                <a:spcPct val="20000"/>
              </a:spcBef>
              <a:buClr>
                <a:schemeClr val="accent2"/>
              </a:buClr>
              <a:buFont typeface="Arial" charset="0"/>
              <a:buChar char="–"/>
            </a:pPr>
            <a:r>
              <a:rPr lang="eu-ES" sz="1900" b="0">
                <a:solidFill>
                  <a:schemeClr val="tx1"/>
                </a:solidFill>
              </a:rPr>
              <a:t>VI nerbio kranialaren alterazioagatik estrabismoa</a:t>
            </a:r>
          </a:p>
          <a:p>
            <a:pPr marL="1143000" lvl="2" indent="-228600">
              <a:spcBef>
                <a:spcPct val="20000"/>
              </a:spcBef>
              <a:buClr>
                <a:schemeClr val="accent2"/>
              </a:buClr>
              <a:buFont typeface="Arial" charset="0"/>
              <a:buChar char="–"/>
            </a:pPr>
            <a:r>
              <a:rPr lang="eu-ES" sz="1900">
                <a:solidFill>
                  <a:schemeClr val="tx1"/>
                </a:solidFill>
              </a:rPr>
              <a:t>Parinaud </a:t>
            </a:r>
            <a:r>
              <a:rPr lang="eu-ES" sz="1900" b="0">
                <a:solidFill>
                  <a:schemeClr val="tx1"/>
                </a:solidFill>
              </a:rPr>
              <a:t>zeinu edo “ilunabarreko” begirada</a:t>
            </a:r>
          </a:p>
          <a:p>
            <a:pPr marL="1143000" lvl="2" indent="-228600">
              <a:spcBef>
                <a:spcPct val="20000"/>
              </a:spcBef>
              <a:buClr>
                <a:schemeClr val="accent2"/>
              </a:buClr>
              <a:buFont typeface="Arial" charset="0"/>
              <a:buChar char="–"/>
            </a:pPr>
            <a:r>
              <a:rPr lang="eu-ES" sz="1900" b="0">
                <a:solidFill>
                  <a:schemeClr val="tx1"/>
                </a:solidFill>
              </a:rPr>
              <a:t>Nerbio optiko zanpatzeagatik itsutasuna </a:t>
            </a:r>
          </a:p>
          <a:p>
            <a:pPr marL="908050" lvl="1" indent="-436563">
              <a:spcBef>
                <a:spcPct val="20000"/>
              </a:spcBef>
              <a:buClr>
                <a:schemeClr val="accent2"/>
              </a:buClr>
              <a:buFontTx/>
              <a:buChar char="•"/>
            </a:pPr>
            <a:r>
              <a:rPr lang="eu-ES" sz="2000" b="0">
                <a:solidFill>
                  <a:schemeClr val="tx1"/>
                </a:solidFill>
              </a:rPr>
              <a:t>GBH</a:t>
            </a:r>
          </a:p>
          <a:p>
            <a:pPr marL="1143000" lvl="2" indent="-228600">
              <a:spcBef>
                <a:spcPct val="20000"/>
              </a:spcBef>
              <a:buClr>
                <a:schemeClr val="accent2"/>
              </a:buClr>
              <a:buFont typeface="Arial" charset="0"/>
              <a:buChar char="–"/>
            </a:pPr>
            <a:r>
              <a:rPr lang="eu-ES" sz="1900" b="0">
                <a:solidFill>
                  <a:schemeClr val="tx1"/>
                </a:solidFill>
              </a:rPr>
              <a:t>Letargia / logale</a:t>
            </a:r>
          </a:p>
          <a:p>
            <a:pPr marL="1143000" lvl="2" indent="-228600">
              <a:spcBef>
                <a:spcPct val="20000"/>
              </a:spcBef>
              <a:buClr>
                <a:schemeClr val="accent2"/>
              </a:buClr>
              <a:buFont typeface="Arial" charset="0"/>
              <a:buChar char="–"/>
            </a:pPr>
            <a:r>
              <a:rPr lang="eu-ES" sz="1900" b="0">
                <a:solidFill>
                  <a:schemeClr val="tx1"/>
                </a:solidFill>
              </a:rPr>
              <a:t>Oka egite</a:t>
            </a:r>
          </a:p>
        </p:txBody>
      </p:sp>
      <p:pic>
        <p:nvPicPr>
          <p:cNvPr id="33794" name="Picture 2" descr="D:\lote1\Sin título-02.tif"/>
          <p:cNvPicPr>
            <a:picLocks noChangeAspect="1" noChangeArrowheads="1"/>
          </p:cNvPicPr>
          <p:nvPr/>
        </p:nvPicPr>
        <p:blipFill>
          <a:blip r:embed="rId3">
            <a:extLst>
              <a:ext uri="{28A0092B-C50C-407E-A947-70E740481C1C}">
                <a14:useLocalDpi xmlns:a14="http://schemas.microsoft.com/office/drawing/2010/main" val="0"/>
              </a:ext>
            </a:extLst>
          </a:blip>
          <a:srcRect r="37186" b="68652"/>
          <a:stretch>
            <a:fillRect/>
          </a:stretch>
        </p:blipFill>
        <p:spPr bwMode="auto">
          <a:xfrm>
            <a:off x="5683250" y="1300163"/>
            <a:ext cx="328136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9" descr="fig06a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5170488"/>
            <a:ext cx="22320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1" descr="f06-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5195888"/>
            <a:ext cx="2087562"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7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BE19E841-C5BC-E145-949C-DBF73A276AB4}" type="slidenum">
              <a:rPr lang="es-ES" sz="1200" b="0">
                <a:solidFill>
                  <a:schemeClr val="tx1"/>
                </a:solidFill>
                <a:latin typeface="Verdana" charset="0"/>
              </a:rPr>
              <a:pPr eaLnBrk="1" hangingPunct="1"/>
              <a:t>29</a:t>
            </a:fld>
            <a:endParaRPr lang="es-ES" sz="1200" b="0">
              <a:solidFill>
                <a:schemeClr val="tx1"/>
              </a:solidFill>
              <a:latin typeface="Verdana" charset="0"/>
            </a:endParaRPr>
          </a:p>
        </p:txBody>
      </p:sp>
      <p:pic>
        <p:nvPicPr>
          <p:cNvPr id="76808"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5EA5809-8436-1745-A575-AE60082DA3D6}" type="slidenum">
              <a:rPr lang="eu-ES" sz="1200" b="0">
                <a:solidFill>
                  <a:schemeClr val="tx1"/>
                </a:solidFill>
                <a:latin typeface="Verdana" charset="0"/>
              </a:rPr>
              <a:pPr eaLnBrk="1" hangingPunct="1"/>
              <a:t>3</a:t>
            </a:fld>
            <a:endParaRPr lang="eu-ES" sz="1200" b="0">
              <a:solidFill>
                <a:schemeClr val="tx1"/>
              </a:solidFill>
              <a:latin typeface="Verdana" charset="0"/>
            </a:endParaRPr>
          </a:p>
        </p:txBody>
      </p:sp>
      <p:sp>
        <p:nvSpPr>
          <p:cNvPr id="23554" name="Rectangle 2"/>
          <p:cNvSpPr>
            <a:spLocks noGrp="1" noChangeArrowheads="1"/>
          </p:cNvSpPr>
          <p:nvPr>
            <p:ph type="ctrTitle"/>
          </p:nvPr>
        </p:nvSpPr>
        <p:spPr>
          <a:xfrm>
            <a:off x="684213" y="476250"/>
            <a:ext cx="7772400" cy="523875"/>
          </a:xfrm>
        </p:spPr>
        <p:txBody>
          <a:bodyPr/>
          <a:lstStyle/>
          <a:p>
            <a:pPr eaLnBrk="1" hangingPunct="1"/>
            <a:r>
              <a:rPr lang="eu-ES" sz="3200">
                <a:latin typeface="Verdana" charset="0"/>
              </a:rPr>
              <a:t>1.- Sarrera</a:t>
            </a:r>
            <a:endParaRPr lang="eu-ES">
              <a:latin typeface="Verdana" charset="0"/>
            </a:endParaRPr>
          </a:p>
        </p:txBody>
      </p:sp>
      <p:sp>
        <p:nvSpPr>
          <p:cNvPr id="23555" name="Rectangle 3"/>
          <p:cNvSpPr>
            <a:spLocks noGrp="1" noChangeArrowheads="1"/>
          </p:cNvSpPr>
          <p:nvPr>
            <p:ph type="subTitle" idx="1"/>
          </p:nvPr>
        </p:nvSpPr>
        <p:spPr>
          <a:xfrm>
            <a:off x="323850" y="1484313"/>
            <a:ext cx="8496300" cy="1152525"/>
          </a:xfrm>
        </p:spPr>
        <p:txBody>
          <a:bodyPr/>
          <a:lstStyle/>
          <a:p>
            <a:pPr marL="446088" indent="-446088" eaLnBrk="1" hangingPunct="1">
              <a:lnSpc>
                <a:spcPct val="90000"/>
              </a:lnSpc>
            </a:pPr>
            <a:r>
              <a:rPr lang="eu-ES" b="1">
                <a:solidFill>
                  <a:schemeClr val="accent2"/>
                </a:solidFill>
                <a:latin typeface="Arial" charset="0"/>
              </a:rPr>
              <a:t>Konprimitu ezin dena,</a:t>
            </a:r>
            <a:r>
              <a:rPr lang="eu-ES">
                <a:solidFill>
                  <a:schemeClr val="accent2"/>
                </a:solidFill>
                <a:latin typeface="Arial" charset="0"/>
              </a:rPr>
              <a:t> </a:t>
            </a:r>
            <a:r>
              <a:rPr lang="eu-ES">
                <a:solidFill>
                  <a:schemeClr val="tx1"/>
                </a:solidFill>
                <a:latin typeface="Arial" charset="0"/>
              </a:rPr>
              <a:t>beraz</a:t>
            </a:r>
            <a:r>
              <a:rPr lang="eu-ES">
                <a:solidFill>
                  <a:schemeClr val="accent2"/>
                </a:solidFill>
                <a:latin typeface="Arial" charset="0"/>
              </a:rPr>
              <a:t> </a:t>
            </a:r>
            <a:r>
              <a:rPr lang="eu-ES">
                <a:solidFill>
                  <a:schemeClr val="tx1"/>
                </a:solidFill>
                <a:latin typeface="Arial" charset="0"/>
              </a:rPr>
              <a:t>bere barruan edozer agertzeak edo handitzeak, garezur barneko presioaren (GBP) igotzea ekartzen du</a:t>
            </a:r>
            <a:endParaRPr lang="eu-ES" sz="2800">
              <a:solidFill>
                <a:schemeClr val="tx1"/>
              </a:solidFill>
              <a:latin typeface="Arial" charset="0"/>
            </a:endParaRPr>
          </a:p>
        </p:txBody>
      </p:sp>
      <p:pic>
        <p:nvPicPr>
          <p:cNvPr id="23556" name="Picture 3" descr="C:\Documents and Settings\SERVICIO N.CIRUGIA\Mis documentos\00. CLASES\CLASE SINDROME HIPERTENSION INTRACRANEAL\HTIC Alexander Mon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276475"/>
            <a:ext cx="2286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7"/>
          <p:cNvGrpSpPr>
            <a:grpSpLocks/>
          </p:cNvGrpSpPr>
          <p:nvPr/>
        </p:nvGrpSpPr>
        <p:grpSpPr bwMode="auto">
          <a:xfrm>
            <a:off x="633413" y="5260975"/>
            <a:ext cx="2324100" cy="1223963"/>
            <a:chOff x="1519" y="2303"/>
            <a:chExt cx="395" cy="392"/>
          </a:xfrm>
        </p:grpSpPr>
        <p:sp>
          <p:nvSpPr>
            <p:cNvPr id="23916" name="Freeform 8"/>
            <p:cNvSpPr>
              <a:spLocks/>
            </p:cNvSpPr>
            <p:nvPr/>
          </p:nvSpPr>
          <p:spPr bwMode="auto">
            <a:xfrm>
              <a:off x="1864" y="2303"/>
              <a:ext cx="50" cy="392"/>
            </a:xfrm>
            <a:custGeom>
              <a:avLst/>
              <a:gdLst>
                <a:gd name="T0" fmla="*/ 0 w 50"/>
                <a:gd name="T1" fmla="*/ 392 h 392"/>
                <a:gd name="T2" fmla="*/ 0 w 50"/>
                <a:gd name="T3" fmla="*/ 51 h 392"/>
                <a:gd name="T4" fmla="*/ 50 w 50"/>
                <a:gd name="T5" fmla="*/ 0 h 392"/>
                <a:gd name="T6" fmla="*/ 50 w 50"/>
                <a:gd name="T7" fmla="*/ 340 h 392"/>
                <a:gd name="T8" fmla="*/ 0 w 50"/>
                <a:gd name="T9" fmla="*/ 392 h 392"/>
                <a:gd name="T10" fmla="*/ 0 60000 65536"/>
                <a:gd name="T11" fmla="*/ 0 60000 65536"/>
                <a:gd name="T12" fmla="*/ 0 60000 65536"/>
                <a:gd name="T13" fmla="*/ 0 60000 65536"/>
                <a:gd name="T14" fmla="*/ 0 60000 65536"/>
                <a:gd name="T15" fmla="*/ 0 w 50"/>
                <a:gd name="T16" fmla="*/ 0 h 392"/>
                <a:gd name="T17" fmla="*/ 50 w 50"/>
                <a:gd name="T18" fmla="*/ 392 h 392"/>
              </a:gdLst>
              <a:ahLst/>
              <a:cxnLst>
                <a:cxn ang="T10">
                  <a:pos x="T0" y="T1"/>
                </a:cxn>
                <a:cxn ang="T11">
                  <a:pos x="T2" y="T3"/>
                </a:cxn>
                <a:cxn ang="T12">
                  <a:pos x="T4" y="T5"/>
                </a:cxn>
                <a:cxn ang="T13">
                  <a:pos x="T6" y="T7"/>
                </a:cxn>
                <a:cxn ang="T14">
                  <a:pos x="T8" y="T9"/>
                </a:cxn>
              </a:cxnLst>
              <a:rect l="T15" t="T16" r="T17" b="T18"/>
              <a:pathLst>
                <a:path w="50" h="392">
                  <a:moveTo>
                    <a:pt x="0" y="392"/>
                  </a:moveTo>
                  <a:lnTo>
                    <a:pt x="0" y="51"/>
                  </a:lnTo>
                  <a:lnTo>
                    <a:pt x="50" y="0"/>
                  </a:lnTo>
                  <a:lnTo>
                    <a:pt x="50" y="340"/>
                  </a:lnTo>
                  <a:lnTo>
                    <a:pt x="0" y="392"/>
                  </a:lnTo>
                  <a:close/>
                </a:path>
              </a:pathLst>
            </a:custGeom>
            <a:solidFill>
              <a:srgbClr val="E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3917" name="Freeform 9"/>
            <p:cNvSpPr>
              <a:spLocks/>
            </p:cNvSpPr>
            <p:nvPr/>
          </p:nvSpPr>
          <p:spPr bwMode="auto">
            <a:xfrm>
              <a:off x="1519" y="2303"/>
              <a:ext cx="395" cy="51"/>
            </a:xfrm>
            <a:custGeom>
              <a:avLst/>
              <a:gdLst>
                <a:gd name="T0" fmla="*/ 345 w 395"/>
                <a:gd name="T1" fmla="*/ 51 h 51"/>
                <a:gd name="T2" fmla="*/ 0 w 395"/>
                <a:gd name="T3" fmla="*/ 51 h 51"/>
                <a:gd name="T4" fmla="*/ 51 w 395"/>
                <a:gd name="T5" fmla="*/ 0 h 51"/>
                <a:gd name="T6" fmla="*/ 395 w 395"/>
                <a:gd name="T7" fmla="*/ 0 h 51"/>
                <a:gd name="T8" fmla="*/ 345 w 395"/>
                <a:gd name="T9" fmla="*/ 51 h 51"/>
                <a:gd name="T10" fmla="*/ 0 60000 65536"/>
                <a:gd name="T11" fmla="*/ 0 60000 65536"/>
                <a:gd name="T12" fmla="*/ 0 60000 65536"/>
                <a:gd name="T13" fmla="*/ 0 60000 65536"/>
                <a:gd name="T14" fmla="*/ 0 60000 65536"/>
                <a:gd name="T15" fmla="*/ 0 w 395"/>
                <a:gd name="T16" fmla="*/ 0 h 51"/>
                <a:gd name="T17" fmla="*/ 395 w 395"/>
                <a:gd name="T18" fmla="*/ 51 h 51"/>
              </a:gdLst>
              <a:ahLst/>
              <a:cxnLst>
                <a:cxn ang="T10">
                  <a:pos x="T0" y="T1"/>
                </a:cxn>
                <a:cxn ang="T11">
                  <a:pos x="T2" y="T3"/>
                </a:cxn>
                <a:cxn ang="T12">
                  <a:pos x="T4" y="T5"/>
                </a:cxn>
                <a:cxn ang="T13">
                  <a:pos x="T6" y="T7"/>
                </a:cxn>
                <a:cxn ang="T14">
                  <a:pos x="T8" y="T9"/>
                </a:cxn>
              </a:cxnLst>
              <a:rect l="T15" t="T16" r="T17" b="T18"/>
              <a:pathLst>
                <a:path w="395" h="51">
                  <a:moveTo>
                    <a:pt x="345" y="51"/>
                  </a:moveTo>
                  <a:lnTo>
                    <a:pt x="0" y="51"/>
                  </a:lnTo>
                  <a:lnTo>
                    <a:pt x="51" y="0"/>
                  </a:lnTo>
                  <a:lnTo>
                    <a:pt x="395" y="0"/>
                  </a:lnTo>
                  <a:lnTo>
                    <a:pt x="345" y="51"/>
                  </a:lnTo>
                  <a:close/>
                </a:path>
              </a:pathLst>
            </a:custGeom>
            <a:solidFill>
              <a:srgbClr val="9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23558" name="Group 10"/>
          <p:cNvGrpSpPr>
            <a:grpSpLocks/>
          </p:cNvGrpSpPr>
          <p:nvPr/>
        </p:nvGrpSpPr>
        <p:grpSpPr bwMode="auto">
          <a:xfrm>
            <a:off x="633413" y="5419725"/>
            <a:ext cx="2030412" cy="1065213"/>
            <a:chOff x="1519" y="2354"/>
            <a:chExt cx="345" cy="341"/>
          </a:xfrm>
        </p:grpSpPr>
        <p:sp>
          <p:nvSpPr>
            <p:cNvPr id="23855" name="Rectangle 11"/>
            <p:cNvSpPr>
              <a:spLocks noChangeArrowheads="1"/>
            </p:cNvSpPr>
            <p:nvPr/>
          </p:nvSpPr>
          <p:spPr bwMode="auto">
            <a:xfrm>
              <a:off x="1519" y="2354"/>
              <a:ext cx="345" cy="6"/>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6" name="Rectangle 12"/>
            <p:cNvSpPr>
              <a:spLocks noChangeArrowheads="1"/>
            </p:cNvSpPr>
            <p:nvPr/>
          </p:nvSpPr>
          <p:spPr bwMode="auto">
            <a:xfrm>
              <a:off x="1519" y="2360"/>
              <a:ext cx="345"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7" name="Rectangle 13"/>
            <p:cNvSpPr>
              <a:spLocks noChangeArrowheads="1"/>
            </p:cNvSpPr>
            <p:nvPr/>
          </p:nvSpPr>
          <p:spPr bwMode="auto">
            <a:xfrm>
              <a:off x="1519" y="2365"/>
              <a:ext cx="345" cy="6"/>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8" name="Rectangle 14"/>
            <p:cNvSpPr>
              <a:spLocks noChangeArrowheads="1"/>
            </p:cNvSpPr>
            <p:nvPr/>
          </p:nvSpPr>
          <p:spPr bwMode="auto">
            <a:xfrm>
              <a:off x="1519" y="2371"/>
              <a:ext cx="345" cy="5"/>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9" name="Rectangle 15"/>
            <p:cNvSpPr>
              <a:spLocks noChangeArrowheads="1"/>
            </p:cNvSpPr>
            <p:nvPr/>
          </p:nvSpPr>
          <p:spPr bwMode="auto">
            <a:xfrm>
              <a:off x="1519" y="2376"/>
              <a:ext cx="345"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0" name="Rectangle 16"/>
            <p:cNvSpPr>
              <a:spLocks noChangeArrowheads="1"/>
            </p:cNvSpPr>
            <p:nvPr/>
          </p:nvSpPr>
          <p:spPr bwMode="auto">
            <a:xfrm>
              <a:off x="1519" y="2382"/>
              <a:ext cx="345" cy="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1" name="Rectangle 17"/>
            <p:cNvSpPr>
              <a:spLocks noChangeArrowheads="1"/>
            </p:cNvSpPr>
            <p:nvPr/>
          </p:nvSpPr>
          <p:spPr bwMode="auto">
            <a:xfrm>
              <a:off x="1519" y="2387"/>
              <a:ext cx="345" cy="6"/>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2" name="Rectangle 18"/>
            <p:cNvSpPr>
              <a:spLocks noChangeArrowheads="1"/>
            </p:cNvSpPr>
            <p:nvPr/>
          </p:nvSpPr>
          <p:spPr bwMode="auto">
            <a:xfrm>
              <a:off x="1519" y="2393"/>
              <a:ext cx="345" cy="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3" name="Rectangle 19"/>
            <p:cNvSpPr>
              <a:spLocks noChangeArrowheads="1"/>
            </p:cNvSpPr>
            <p:nvPr/>
          </p:nvSpPr>
          <p:spPr bwMode="auto">
            <a:xfrm>
              <a:off x="1519" y="2398"/>
              <a:ext cx="345" cy="6"/>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4" name="Rectangle 20"/>
            <p:cNvSpPr>
              <a:spLocks noChangeArrowheads="1"/>
            </p:cNvSpPr>
            <p:nvPr/>
          </p:nvSpPr>
          <p:spPr bwMode="auto">
            <a:xfrm>
              <a:off x="1519" y="2404"/>
              <a:ext cx="345" cy="5"/>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5" name="Rectangle 21"/>
            <p:cNvSpPr>
              <a:spLocks noChangeArrowheads="1"/>
            </p:cNvSpPr>
            <p:nvPr/>
          </p:nvSpPr>
          <p:spPr bwMode="auto">
            <a:xfrm>
              <a:off x="1519" y="2409"/>
              <a:ext cx="345" cy="6"/>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6" name="Rectangle 22"/>
            <p:cNvSpPr>
              <a:spLocks noChangeArrowheads="1"/>
            </p:cNvSpPr>
            <p:nvPr/>
          </p:nvSpPr>
          <p:spPr bwMode="auto">
            <a:xfrm>
              <a:off x="1519" y="2415"/>
              <a:ext cx="345" cy="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7" name="Rectangle 23"/>
            <p:cNvSpPr>
              <a:spLocks noChangeArrowheads="1"/>
            </p:cNvSpPr>
            <p:nvPr/>
          </p:nvSpPr>
          <p:spPr bwMode="auto">
            <a:xfrm>
              <a:off x="1519" y="2420"/>
              <a:ext cx="345" cy="6"/>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8" name="Rectangle 24"/>
            <p:cNvSpPr>
              <a:spLocks noChangeArrowheads="1"/>
            </p:cNvSpPr>
            <p:nvPr/>
          </p:nvSpPr>
          <p:spPr bwMode="auto">
            <a:xfrm>
              <a:off x="1519" y="2426"/>
              <a:ext cx="345" cy="7"/>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69" name="Rectangle 25"/>
            <p:cNvSpPr>
              <a:spLocks noChangeArrowheads="1"/>
            </p:cNvSpPr>
            <p:nvPr/>
          </p:nvSpPr>
          <p:spPr bwMode="auto">
            <a:xfrm>
              <a:off x="1519" y="2433"/>
              <a:ext cx="345" cy="5"/>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0" name="Rectangle 26"/>
            <p:cNvSpPr>
              <a:spLocks noChangeArrowheads="1"/>
            </p:cNvSpPr>
            <p:nvPr/>
          </p:nvSpPr>
          <p:spPr bwMode="auto">
            <a:xfrm>
              <a:off x="1519" y="2438"/>
              <a:ext cx="345" cy="6"/>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1" name="Rectangle 27"/>
            <p:cNvSpPr>
              <a:spLocks noChangeArrowheads="1"/>
            </p:cNvSpPr>
            <p:nvPr/>
          </p:nvSpPr>
          <p:spPr bwMode="auto">
            <a:xfrm>
              <a:off x="1519" y="2444"/>
              <a:ext cx="345" cy="5"/>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2" name="Rectangle 28"/>
            <p:cNvSpPr>
              <a:spLocks noChangeArrowheads="1"/>
            </p:cNvSpPr>
            <p:nvPr/>
          </p:nvSpPr>
          <p:spPr bwMode="auto">
            <a:xfrm>
              <a:off x="1519" y="2449"/>
              <a:ext cx="345" cy="6"/>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3" name="Rectangle 29"/>
            <p:cNvSpPr>
              <a:spLocks noChangeArrowheads="1"/>
            </p:cNvSpPr>
            <p:nvPr/>
          </p:nvSpPr>
          <p:spPr bwMode="auto">
            <a:xfrm>
              <a:off x="1519" y="2455"/>
              <a:ext cx="345" cy="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4" name="Rectangle 30"/>
            <p:cNvSpPr>
              <a:spLocks noChangeArrowheads="1"/>
            </p:cNvSpPr>
            <p:nvPr/>
          </p:nvSpPr>
          <p:spPr bwMode="auto">
            <a:xfrm>
              <a:off x="1519" y="2460"/>
              <a:ext cx="345" cy="6"/>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5" name="Rectangle 31"/>
            <p:cNvSpPr>
              <a:spLocks noChangeArrowheads="1"/>
            </p:cNvSpPr>
            <p:nvPr/>
          </p:nvSpPr>
          <p:spPr bwMode="auto">
            <a:xfrm>
              <a:off x="1519" y="2466"/>
              <a:ext cx="345" cy="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6" name="Rectangle 32"/>
            <p:cNvSpPr>
              <a:spLocks noChangeArrowheads="1"/>
            </p:cNvSpPr>
            <p:nvPr/>
          </p:nvSpPr>
          <p:spPr bwMode="auto">
            <a:xfrm>
              <a:off x="1519" y="2471"/>
              <a:ext cx="345" cy="6"/>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7" name="Rectangle 33"/>
            <p:cNvSpPr>
              <a:spLocks noChangeArrowheads="1"/>
            </p:cNvSpPr>
            <p:nvPr/>
          </p:nvSpPr>
          <p:spPr bwMode="auto">
            <a:xfrm>
              <a:off x="1519" y="2477"/>
              <a:ext cx="345" cy="5"/>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8" name="Rectangle 34"/>
            <p:cNvSpPr>
              <a:spLocks noChangeArrowheads="1"/>
            </p:cNvSpPr>
            <p:nvPr/>
          </p:nvSpPr>
          <p:spPr bwMode="auto">
            <a:xfrm>
              <a:off x="1519" y="2482"/>
              <a:ext cx="345" cy="6"/>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79" name="Rectangle 35"/>
            <p:cNvSpPr>
              <a:spLocks noChangeArrowheads="1"/>
            </p:cNvSpPr>
            <p:nvPr/>
          </p:nvSpPr>
          <p:spPr bwMode="auto">
            <a:xfrm>
              <a:off x="1519" y="2488"/>
              <a:ext cx="345" cy="6"/>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0" name="Rectangle 36"/>
            <p:cNvSpPr>
              <a:spLocks noChangeArrowheads="1"/>
            </p:cNvSpPr>
            <p:nvPr/>
          </p:nvSpPr>
          <p:spPr bwMode="auto">
            <a:xfrm>
              <a:off x="1519" y="2494"/>
              <a:ext cx="345" cy="5"/>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1" name="Rectangle 37"/>
            <p:cNvSpPr>
              <a:spLocks noChangeArrowheads="1"/>
            </p:cNvSpPr>
            <p:nvPr/>
          </p:nvSpPr>
          <p:spPr bwMode="auto">
            <a:xfrm>
              <a:off x="1519" y="2499"/>
              <a:ext cx="345" cy="6"/>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2" name="Rectangle 38"/>
            <p:cNvSpPr>
              <a:spLocks noChangeArrowheads="1"/>
            </p:cNvSpPr>
            <p:nvPr/>
          </p:nvSpPr>
          <p:spPr bwMode="auto">
            <a:xfrm>
              <a:off x="1519" y="2505"/>
              <a:ext cx="345" cy="5"/>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3" name="Rectangle 39"/>
            <p:cNvSpPr>
              <a:spLocks noChangeArrowheads="1"/>
            </p:cNvSpPr>
            <p:nvPr/>
          </p:nvSpPr>
          <p:spPr bwMode="auto">
            <a:xfrm>
              <a:off x="1519" y="2510"/>
              <a:ext cx="345" cy="6"/>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4" name="Rectangle 40"/>
            <p:cNvSpPr>
              <a:spLocks noChangeArrowheads="1"/>
            </p:cNvSpPr>
            <p:nvPr/>
          </p:nvSpPr>
          <p:spPr bwMode="auto">
            <a:xfrm>
              <a:off x="1519" y="2516"/>
              <a:ext cx="345" cy="5"/>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5" name="Rectangle 41"/>
            <p:cNvSpPr>
              <a:spLocks noChangeArrowheads="1"/>
            </p:cNvSpPr>
            <p:nvPr/>
          </p:nvSpPr>
          <p:spPr bwMode="auto">
            <a:xfrm>
              <a:off x="1519" y="2521"/>
              <a:ext cx="345" cy="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6" name="Rectangle 42"/>
            <p:cNvSpPr>
              <a:spLocks noChangeArrowheads="1"/>
            </p:cNvSpPr>
            <p:nvPr/>
          </p:nvSpPr>
          <p:spPr bwMode="auto">
            <a:xfrm>
              <a:off x="1519" y="2527"/>
              <a:ext cx="345" cy="5"/>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7" name="Rectangle 43"/>
            <p:cNvSpPr>
              <a:spLocks noChangeArrowheads="1"/>
            </p:cNvSpPr>
            <p:nvPr/>
          </p:nvSpPr>
          <p:spPr bwMode="auto">
            <a:xfrm>
              <a:off x="1519" y="2532"/>
              <a:ext cx="345" cy="6"/>
            </a:xfrm>
            <a:prstGeom prst="rect">
              <a:avLst/>
            </a:prstGeom>
            <a:solidFill>
              <a:srgbClr val="D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8" name="Rectangle 44"/>
            <p:cNvSpPr>
              <a:spLocks noChangeArrowheads="1"/>
            </p:cNvSpPr>
            <p:nvPr/>
          </p:nvSpPr>
          <p:spPr bwMode="auto">
            <a:xfrm>
              <a:off x="1519" y="2538"/>
              <a:ext cx="345" cy="6"/>
            </a:xfrm>
            <a:prstGeom prst="rect">
              <a:avLst/>
            </a:prstGeom>
            <a:solidFill>
              <a:srgbClr val="D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89" name="Rectangle 45"/>
            <p:cNvSpPr>
              <a:spLocks noChangeArrowheads="1"/>
            </p:cNvSpPr>
            <p:nvPr/>
          </p:nvSpPr>
          <p:spPr bwMode="auto">
            <a:xfrm>
              <a:off x="1519" y="2544"/>
              <a:ext cx="345" cy="6"/>
            </a:xfrm>
            <a:prstGeom prst="rect">
              <a:avLst/>
            </a:prstGeom>
            <a:solidFill>
              <a:srgbClr val="D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0" name="Rectangle 46"/>
            <p:cNvSpPr>
              <a:spLocks noChangeArrowheads="1"/>
            </p:cNvSpPr>
            <p:nvPr/>
          </p:nvSpPr>
          <p:spPr bwMode="auto">
            <a:xfrm>
              <a:off x="1519" y="2550"/>
              <a:ext cx="345" cy="5"/>
            </a:xfrm>
            <a:prstGeom prst="rect">
              <a:avLst/>
            </a:prstGeom>
            <a:solidFill>
              <a:srgbClr val="D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1" name="Rectangle 47"/>
            <p:cNvSpPr>
              <a:spLocks noChangeArrowheads="1"/>
            </p:cNvSpPr>
            <p:nvPr/>
          </p:nvSpPr>
          <p:spPr bwMode="auto">
            <a:xfrm>
              <a:off x="1519" y="2555"/>
              <a:ext cx="345" cy="6"/>
            </a:xfrm>
            <a:prstGeom prst="rect">
              <a:avLst/>
            </a:prstGeom>
            <a:solidFill>
              <a:srgbClr val="D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2" name="Rectangle 48"/>
            <p:cNvSpPr>
              <a:spLocks noChangeArrowheads="1"/>
            </p:cNvSpPr>
            <p:nvPr/>
          </p:nvSpPr>
          <p:spPr bwMode="auto">
            <a:xfrm>
              <a:off x="1519" y="2561"/>
              <a:ext cx="345" cy="6"/>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3" name="Rectangle 49"/>
            <p:cNvSpPr>
              <a:spLocks noChangeArrowheads="1"/>
            </p:cNvSpPr>
            <p:nvPr/>
          </p:nvSpPr>
          <p:spPr bwMode="auto">
            <a:xfrm>
              <a:off x="1519" y="2567"/>
              <a:ext cx="345" cy="5"/>
            </a:xfrm>
            <a:prstGeom prst="rect">
              <a:avLst/>
            </a:prstGeom>
            <a:solidFill>
              <a:srgbClr val="D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4" name="Rectangle 50"/>
            <p:cNvSpPr>
              <a:spLocks noChangeArrowheads="1"/>
            </p:cNvSpPr>
            <p:nvPr/>
          </p:nvSpPr>
          <p:spPr bwMode="auto">
            <a:xfrm>
              <a:off x="1519" y="2572"/>
              <a:ext cx="345" cy="6"/>
            </a:xfrm>
            <a:prstGeom prst="rect">
              <a:avLst/>
            </a:prstGeom>
            <a:solidFill>
              <a:srgbClr val="D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5" name="Rectangle 51"/>
            <p:cNvSpPr>
              <a:spLocks noChangeArrowheads="1"/>
            </p:cNvSpPr>
            <p:nvPr/>
          </p:nvSpPr>
          <p:spPr bwMode="auto">
            <a:xfrm>
              <a:off x="1519" y="2578"/>
              <a:ext cx="345" cy="5"/>
            </a:xfrm>
            <a:prstGeom prst="rect">
              <a:avLst/>
            </a:prstGeom>
            <a:solidFill>
              <a:srgbClr val="D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6" name="Rectangle 52"/>
            <p:cNvSpPr>
              <a:spLocks noChangeArrowheads="1"/>
            </p:cNvSpPr>
            <p:nvPr/>
          </p:nvSpPr>
          <p:spPr bwMode="auto">
            <a:xfrm>
              <a:off x="1519" y="2583"/>
              <a:ext cx="345" cy="6"/>
            </a:xfrm>
            <a:prstGeom prst="rect">
              <a:avLst/>
            </a:prstGeom>
            <a:solidFill>
              <a:srgbClr val="D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7" name="Rectangle 53"/>
            <p:cNvSpPr>
              <a:spLocks noChangeArrowheads="1"/>
            </p:cNvSpPr>
            <p:nvPr/>
          </p:nvSpPr>
          <p:spPr bwMode="auto">
            <a:xfrm>
              <a:off x="1519" y="2589"/>
              <a:ext cx="345" cy="5"/>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8" name="Rectangle 54"/>
            <p:cNvSpPr>
              <a:spLocks noChangeArrowheads="1"/>
            </p:cNvSpPr>
            <p:nvPr/>
          </p:nvSpPr>
          <p:spPr bwMode="auto">
            <a:xfrm>
              <a:off x="1519" y="2594"/>
              <a:ext cx="345" cy="6"/>
            </a:xfrm>
            <a:prstGeom prst="rect">
              <a:avLst/>
            </a:prstGeom>
            <a:solidFill>
              <a:srgbClr val="C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99" name="Rectangle 55"/>
            <p:cNvSpPr>
              <a:spLocks noChangeArrowheads="1"/>
            </p:cNvSpPr>
            <p:nvPr/>
          </p:nvSpPr>
          <p:spPr bwMode="auto">
            <a:xfrm>
              <a:off x="1519" y="2600"/>
              <a:ext cx="345" cy="5"/>
            </a:xfrm>
            <a:prstGeom prst="rect">
              <a:avLst/>
            </a:prstGeom>
            <a:solidFill>
              <a:srgbClr val="C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0" name="Rectangle 56"/>
            <p:cNvSpPr>
              <a:spLocks noChangeArrowheads="1"/>
            </p:cNvSpPr>
            <p:nvPr/>
          </p:nvSpPr>
          <p:spPr bwMode="auto">
            <a:xfrm>
              <a:off x="1519" y="2605"/>
              <a:ext cx="345" cy="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1" name="Rectangle 57"/>
            <p:cNvSpPr>
              <a:spLocks noChangeArrowheads="1"/>
            </p:cNvSpPr>
            <p:nvPr/>
          </p:nvSpPr>
          <p:spPr bwMode="auto">
            <a:xfrm>
              <a:off x="1519" y="2611"/>
              <a:ext cx="345" cy="5"/>
            </a:xfrm>
            <a:prstGeom prst="rect">
              <a:avLst/>
            </a:prstGeom>
            <a:solidFill>
              <a:srgbClr val="C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2" name="Rectangle 58"/>
            <p:cNvSpPr>
              <a:spLocks noChangeArrowheads="1"/>
            </p:cNvSpPr>
            <p:nvPr/>
          </p:nvSpPr>
          <p:spPr bwMode="auto">
            <a:xfrm>
              <a:off x="1519" y="2616"/>
              <a:ext cx="345" cy="6"/>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3" name="Rectangle 59"/>
            <p:cNvSpPr>
              <a:spLocks noChangeArrowheads="1"/>
            </p:cNvSpPr>
            <p:nvPr/>
          </p:nvSpPr>
          <p:spPr bwMode="auto">
            <a:xfrm>
              <a:off x="1519" y="2622"/>
              <a:ext cx="345" cy="6"/>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4" name="Rectangle 60"/>
            <p:cNvSpPr>
              <a:spLocks noChangeArrowheads="1"/>
            </p:cNvSpPr>
            <p:nvPr/>
          </p:nvSpPr>
          <p:spPr bwMode="auto">
            <a:xfrm>
              <a:off x="1519" y="2628"/>
              <a:ext cx="345" cy="5"/>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5" name="Rectangle 61"/>
            <p:cNvSpPr>
              <a:spLocks noChangeArrowheads="1"/>
            </p:cNvSpPr>
            <p:nvPr/>
          </p:nvSpPr>
          <p:spPr bwMode="auto">
            <a:xfrm>
              <a:off x="1519" y="2633"/>
              <a:ext cx="345" cy="6"/>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6" name="Rectangle 62"/>
            <p:cNvSpPr>
              <a:spLocks noChangeArrowheads="1"/>
            </p:cNvSpPr>
            <p:nvPr/>
          </p:nvSpPr>
          <p:spPr bwMode="auto">
            <a:xfrm>
              <a:off x="1519" y="2639"/>
              <a:ext cx="345" cy="5"/>
            </a:xfrm>
            <a:prstGeom prst="rect">
              <a:avLst/>
            </a:prstGeom>
            <a:solidFill>
              <a:srgbClr val="C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7" name="Rectangle 63"/>
            <p:cNvSpPr>
              <a:spLocks noChangeArrowheads="1"/>
            </p:cNvSpPr>
            <p:nvPr/>
          </p:nvSpPr>
          <p:spPr bwMode="auto">
            <a:xfrm>
              <a:off x="1519" y="2644"/>
              <a:ext cx="345" cy="7"/>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8" name="Rectangle 64"/>
            <p:cNvSpPr>
              <a:spLocks noChangeArrowheads="1"/>
            </p:cNvSpPr>
            <p:nvPr/>
          </p:nvSpPr>
          <p:spPr bwMode="auto">
            <a:xfrm>
              <a:off x="1519" y="2651"/>
              <a:ext cx="345" cy="5"/>
            </a:xfrm>
            <a:prstGeom prst="rect">
              <a:avLst/>
            </a:prstGeom>
            <a:solidFill>
              <a:srgbClr val="C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09" name="Rectangle 65"/>
            <p:cNvSpPr>
              <a:spLocks noChangeArrowheads="1"/>
            </p:cNvSpPr>
            <p:nvPr/>
          </p:nvSpPr>
          <p:spPr bwMode="auto">
            <a:xfrm>
              <a:off x="1519" y="2656"/>
              <a:ext cx="345" cy="6"/>
            </a:xfrm>
            <a:prstGeom prst="rect">
              <a:avLst/>
            </a:prstGeom>
            <a:solidFill>
              <a:srgbClr val="C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10" name="Rectangle 66"/>
            <p:cNvSpPr>
              <a:spLocks noChangeArrowheads="1"/>
            </p:cNvSpPr>
            <p:nvPr/>
          </p:nvSpPr>
          <p:spPr bwMode="auto">
            <a:xfrm>
              <a:off x="1519" y="2662"/>
              <a:ext cx="345" cy="5"/>
            </a:xfrm>
            <a:prstGeom prst="rect">
              <a:avLst/>
            </a:prstGeom>
            <a:solidFill>
              <a:srgbClr val="C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11" name="Rectangle 67"/>
            <p:cNvSpPr>
              <a:spLocks noChangeArrowheads="1"/>
            </p:cNvSpPr>
            <p:nvPr/>
          </p:nvSpPr>
          <p:spPr bwMode="auto">
            <a:xfrm>
              <a:off x="1519" y="2667"/>
              <a:ext cx="345" cy="6"/>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12" name="Rectangle 68"/>
            <p:cNvSpPr>
              <a:spLocks noChangeArrowheads="1"/>
            </p:cNvSpPr>
            <p:nvPr/>
          </p:nvSpPr>
          <p:spPr bwMode="auto">
            <a:xfrm>
              <a:off x="1519" y="2673"/>
              <a:ext cx="345" cy="5"/>
            </a:xfrm>
            <a:prstGeom prst="rect">
              <a:avLst/>
            </a:prstGeom>
            <a:solidFill>
              <a:srgbClr val="C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13" name="Rectangle 69"/>
            <p:cNvSpPr>
              <a:spLocks noChangeArrowheads="1"/>
            </p:cNvSpPr>
            <p:nvPr/>
          </p:nvSpPr>
          <p:spPr bwMode="auto">
            <a:xfrm>
              <a:off x="1519" y="2678"/>
              <a:ext cx="345" cy="6"/>
            </a:xfrm>
            <a:prstGeom prst="rect">
              <a:avLst/>
            </a:prstGeom>
            <a:solidFill>
              <a:srgbClr val="C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14" name="Rectangle 70"/>
            <p:cNvSpPr>
              <a:spLocks noChangeArrowheads="1"/>
            </p:cNvSpPr>
            <p:nvPr/>
          </p:nvSpPr>
          <p:spPr bwMode="auto">
            <a:xfrm>
              <a:off x="1519" y="2684"/>
              <a:ext cx="345" cy="5"/>
            </a:xfrm>
            <a:prstGeom prst="rect">
              <a:avLst/>
            </a:prstGeom>
            <a:solidFill>
              <a:srgbClr val="C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915" name="Rectangle 71"/>
            <p:cNvSpPr>
              <a:spLocks noChangeArrowheads="1"/>
            </p:cNvSpPr>
            <p:nvPr/>
          </p:nvSpPr>
          <p:spPr bwMode="auto">
            <a:xfrm>
              <a:off x="1519" y="2689"/>
              <a:ext cx="345" cy="6"/>
            </a:xfrm>
            <a:prstGeom prst="rect">
              <a:avLst/>
            </a:prstGeom>
            <a:solidFill>
              <a:srgbClr val="C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grpSp>
      <p:sp>
        <p:nvSpPr>
          <p:cNvPr id="23559" name="Rectangle 72"/>
          <p:cNvSpPr>
            <a:spLocks noChangeArrowheads="1"/>
          </p:cNvSpPr>
          <p:nvPr/>
        </p:nvSpPr>
        <p:spPr bwMode="auto">
          <a:xfrm>
            <a:off x="357188" y="5583238"/>
            <a:ext cx="2513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60" name="Rectangle 73"/>
          <p:cNvSpPr>
            <a:spLocks noChangeArrowheads="1"/>
          </p:cNvSpPr>
          <p:nvPr/>
        </p:nvSpPr>
        <p:spPr bwMode="auto">
          <a:xfrm>
            <a:off x="865188" y="5510213"/>
            <a:ext cx="129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u-ES" sz="3600">
                <a:solidFill>
                  <a:srgbClr val="000000"/>
                </a:solidFill>
              </a:rPr>
              <a:t>Odola</a:t>
            </a:r>
            <a:endParaRPr lang="eu-ES" sz="3600"/>
          </a:p>
        </p:txBody>
      </p:sp>
      <p:sp>
        <p:nvSpPr>
          <p:cNvPr id="23561" name="Rectangle 74"/>
          <p:cNvSpPr>
            <a:spLocks noChangeArrowheads="1"/>
          </p:cNvSpPr>
          <p:nvPr/>
        </p:nvSpPr>
        <p:spPr bwMode="auto">
          <a:xfrm>
            <a:off x="1277938" y="5994400"/>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u-ES" sz="3600">
                <a:solidFill>
                  <a:srgbClr val="000000"/>
                </a:solidFill>
              </a:rPr>
              <a:t>%10</a:t>
            </a:r>
          </a:p>
        </p:txBody>
      </p:sp>
      <p:grpSp>
        <p:nvGrpSpPr>
          <p:cNvPr id="23562" name="Group 76"/>
          <p:cNvGrpSpPr>
            <a:grpSpLocks/>
          </p:cNvGrpSpPr>
          <p:nvPr/>
        </p:nvGrpSpPr>
        <p:grpSpPr bwMode="auto">
          <a:xfrm>
            <a:off x="2679700" y="5260975"/>
            <a:ext cx="2324100" cy="1223963"/>
            <a:chOff x="1864" y="2303"/>
            <a:chExt cx="395" cy="392"/>
          </a:xfrm>
        </p:grpSpPr>
        <p:sp>
          <p:nvSpPr>
            <p:cNvPr id="23853" name="Freeform 77"/>
            <p:cNvSpPr>
              <a:spLocks/>
            </p:cNvSpPr>
            <p:nvPr/>
          </p:nvSpPr>
          <p:spPr bwMode="auto">
            <a:xfrm>
              <a:off x="2208" y="2303"/>
              <a:ext cx="51" cy="392"/>
            </a:xfrm>
            <a:custGeom>
              <a:avLst/>
              <a:gdLst>
                <a:gd name="T0" fmla="*/ 0 w 51"/>
                <a:gd name="T1" fmla="*/ 392 h 392"/>
                <a:gd name="T2" fmla="*/ 0 w 51"/>
                <a:gd name="T3" fmla="*/ 51 h 392"/>
                <a:gd name="T4" fmla="*/ 51 w 51"/>
                <a:gd name="T5" fmla="*/ 0 h 392"/>
                <a:gd name="T6" fmla="*/ 51 w 51"/>
                <a:gd name="T7" fmla="*/ 340 h 392"/>
                <a:gd name="T8" fmla="*/ 0 w 51"/>
                <a:gd name="T9" fmla="*/ 392 h 392"/>
                <a:gd name="T10" fmla="*/ 0 60000 65536"/>
                <a:gd name="T11" fmla="*/ 0 60000 65536"/>
                <a:gd name="T12" fmla="*/ 0 60000 65536"/>
                <a:gd name="T13" fmla="*/ 0 60000 65536"/>
                <a:gd name="T14" fmla="*/ 0 60000 65536"/>
                <a:gd name="T15" fmla="*/ 0 w 51"/>
                <a:gd name="T16" fmla="*/ 0 h 392"/>
                <a:gd name="T17" fmla="*/ 51 w 51"/>
                <a:gd name="T18" fmla="*/ 392 h 392"/>
              </a:gdLst>
              <a:ahLst/>
              <a:cxnLst>
                <a:cxn ang="T10">
                  <a:pos x="T0" y="T1"/>
                </a:cxn>
                <a:cxn ang="T11">
                  <a:pos x="T2" y="T3"/>
                </a:cxn>
                <a:cxn ang="T12">
                  <a:pos x="T4" y="T5"/>
                </a:cxn>
                <a:cxn ang="T13">
                  <a:pos x="T6" y="T7"/>
                </a:cxn>
                <a:cxn ang="T14">
                  <a:pos x="T8" y="T9"/>
                </a:cxn>
              </a:cxnLst>
              <a:rect l="T15" t="T16" r="T17" b="T18"/>
              <a:pathLst>
                <a:path w="51" h="392">
                  <a:moveTo>
                    <a:pt x="0" y="392"/>
                  </a:moveTo>
                  <a:lnTo>
                    <a:pt x="0" y="51"/>
                  </a:lnTo>
                  <a:lnTo>
                    <a:pt x="51" y="0"/>
                  </a:lnTo>
                  <a:lnTo>
                    <a:pt x="51" y="340"/>
                  </a:lnTo>
                  <a:lnTo>
                    <a:pt x="0" y="392"/>
                  </a:lnTo>
                  <a:close/>
                </a:path>
              </a:pathLst>
            </a:custGeom>
            <a:solidFill>
              <a:srgbClr val="00E1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3854" name="Freeform 78"/>
            <p:cNvSpPr>
              <a:spLocks/>
            </p:cNvSpPr>
            <p:nvPr/>
          </p:nvSpPr>
          <p:spPr bwMode="auto">
            <a:xfrm>
              <a:off x="1864" y="2303"/>
              <a:ext cx="395" cy="51"/>
            </a:xfrm>
            <a:custGeom>
              <a:avLst/>
              <a:gdLst>
                <a:gd name="T0" fmla="*/ 344 w 395"/>
                <a:gd name="T1" fmla="*/ 51 h 51"/>
                <a:gd name="T2" fmla="*/ 0 w 395"/>
                <a:gd name="T3" fmla="*/ 51 h 51"/>
                <a:gd name="T4" fmla="*/ 50 w 395"/>
                <a:gd name="T5" fmla="*/ 0 h 51"/>
                <a:gd name="T6" fmla="*/ 395 w 395"/>
                <a:gd name="T7" fmla="*/ 0 h 51"/>
                <a:gd name="T8" fmla="*/ 344 w 395"/>
                <a:gd name="T9" fmla="*/ 51 h 51"/>
                <a:gd name="T10" fmla="*/ 0 60000 65536"/>
                <a:gd name="T11" fmla="*/ 0 60000 65536"/>
                <a:gd name="T12" fmla="*/ 0 60000 65536"/>
                <a:gd name="T13" fmla="*/ 0 60000 65536"/>
                <a:gd name="T14" fmla="*/ 0 60000 65536"/>
                <a:gd name="T15" fmla="*/ 0 w 395"/>
                <a:gd name="T16" fmla="*/ 0 h 51"/>
                <a:gd name="T17" fmla="*/ 395 w 395"/>
                <a:gd name="T18" fmla="*/ 51 h 51"/>
              </a:gdLst>
              <a:ahLst/>
              <a:cxnLst>
                <a:cxn ang="T10">
                  <a:pos x="T0" y="T1"/>
                </a:cxn>
                <a:cxn ang="T11">
                  <a:pos x="T2" y="T3"/>
                </a:cxn>
                <a:cxn ang="T12">
                  <a:pos x="T4" y="T5"/>
                </a:cxn>
                <a:cxn ang="T13">
                  <a:pos x="T6" y="T7"/>
                </a:cxn>
                <a:cxn ang="T14">
                  <a:pos x="T8" y="T9"/>
                </a:cxn>
              </a:cxnLst>
              <a:rect l="T15" t="T16" r="T17" b="T18"/>
              <a:pathLst>
                <a:path w="395" h="51">
                  <a:moveTo>
                    <a:pt x="344" y="51"/>
                  </a:moveTo>
                  <a:lnTo>
                    <a:pt x="0" y="51"/>
                  </a:lnTo>
                  <a:lnTo>
                    <a:pt x="50" y="0"/>
                  </a:lnTo>
                  <a:lnTo>
                    <a:pt x="395" y="0"/>
                  </a:lnTo>
                  <a:lnTo>
                    <a:pt x="344" y="51"/>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23563" name="Group 79"/>
          <p:cNvGrpSpPr>
            <a:grpSpLocks/>
          </p:cNvGrpSpPr>
          <p:nvPr/>
        </p:nvGrpSpPr>
        <p:grpSpPr bwMode="auto">
          <a:xfrm>
            <a:off x="2679700" y="5419725"/>
            <a:ext cx="2024063" cy="1065213"/>
            <a:chOff x="1864" y="2354"/>
            <a:chExt cx="344" cy="341"/>
          </a:xfrm>
        </p:grpSpPr>
        <p:sp>
          <p:nvSpPr>
            <p:cNvPr id="23715" name="Rectangle 80"/>
            <p:cNvSpPr>
              <a:spLocks noChangeArrowheads="1"/>
            </p:cNvSpPr>
            <p:nvPr/>
          </p:nvSpPr>
          <p:spPr bwMode="auto">
            <a:xfrm>
              <a:off x="1864" y="2354"/>
              <a:ext cx="344" cy="2"/>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16" name="Rectangle 81"/>
            <p:cNvSpPr>
              <a:spLocks noChangeArrowheads="1"/>
            </p:cNvSpPr>
            <p:nvPr/>
          </p:nvSpPr>
          <p:spPr bwMode="auto">
            <a:xfrm>
              <a:off x="1864" y="2356"/>
              <a:ext cx="344" cy="3"/>
            </a:xfrm>
            <a:prstGeom prst="rect">
              <a:avLst/>
            </a:prstGeom>
            <a:solidFill>
              <a:srgbClr val="00FE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17" name="Rectangle 82"/>
            <p:cNvSpPr>
              <a:spLocks noChangeArrowheads="1"/>
            </p:cNvSpPr>
            <p:nvPr/>
          </p:nvSpPr>
          <p:spPr bwMode="auto">
            <a:xfrm>
              <a:off x="1864" y="2359"/>
              <a:ext cx="344" cy="2"/>
            </a:xfrm>
            <a:prstGeom prst="rect">
              <a:avLst/>
            </a:prstGeom>
            <a:solidFill>
              <a:srgbClr val="00FE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18" name="Rectangle 83"/>
            <p:cNvSpPr>
              <a:spLocks noChangeArrowheads="1"/>
            </p:cNvSpPr>
            <p:nvPr/>
          </p:nvSpPr>
          <p:spPr bwMode="auto">
            <a:xfrm>
              <a:off x="1864" y="2361"/>
              <a:ext cx="344" cy="3"/>
            </a:xfrm>
            <a:prstGeom prst="rect">
              <a:avLst/>
            </a:prstGeom>
            <a:solidFill>
              <a:srgbClr val="00FE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19" name="Rectangle 84"/>
            <p:cNvSpPr>
              <a:spLocks noChangeArrowheads="1"/>
            </p:cNvSpPr>
            <p:nvPr/>
          </p:nvSpPr>
          <p:spPr bwMode="auto">
            <a:xfrm>
              <a:off x="1864" y="2364"/>
              <a:ext cx="344" cy="2"/>
            </a:xfrm>
            <a:prstGeom prst="rect">
              <a:avLst/>
            </a:prstGeom>
            <a:solidFill>
              <a:srgbClr val="00FE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0" name="Rectangle 85"/>
            <p:cNvSpPr>
              <a:spLocks noChangeArrowheads="1"/>
            </p:cNvSpPr>
            <p:nvPr/>
          </p:nvSpPr>
          <p:spPr bwMode="auto">
            <a:xfrm>
              <a:off x="1864" y="2366"/>
              <a:ext cx="344" cy="3"/>
            </a:xfrm>
            <a:prstGeom prst="rect">
              <a:avLst/>
            </a:prstGeom>
            <a:solidFill>
              <a:srgbClr val="00F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1" name="Rectangle 86"/>
            <p:cNvSpPr>
              <a:spLocks noChangeArrowheads="1"/>
            </p:cNvSpPr>
            <p:nvPr/>
          </p:nvSpPr>
          <p:spPr bwMode="auto">
            <a:xfrm>
              <a:off x="1864" y="2369"/>
              <a:ext cx="344" cy="2"/>
            </a:xfrm>
            <a:prstGeom prst="rect">
              <a:avLst/>
            </a:prstGeom>
            <a:solidFill>
              <a:srgbClr val="00F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2" name="Rectangle 87"/>
            <p:cNvSpPr>
              <a:spLocks noChangeArrowheads="1"/>
            </p:cNvSpPr>
            <p:nvPr/>
          </p:nvSpPr>
          <p:spPr bwMode="auto">
            <a:xfrm>
              <a:off x="1864" y="2371"/>
              <a:ext cx="344" cy="3"/>
            </a:xfrm>
            <a:prstGeom prst="rect">
              <a:avLst/>
            </a:prstGeom>
            <a:solidFill>
              <a:srgbClr val="00F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3" name="Rectangle 88"/>
            <p:cNvSpPr>
              <a:spLocks noChangeArrowheads="1"/>
            </p:cNvSpPr>
            <p:nvPr/>
          </p:nvSpPr>
          <p:spPr bwMode="auto">
            <a:xfrm>
              <a:off x="1864" y="2374"/>
              <a:ext cx="344" cy="2"/>
            </a:xfrm>
            <a:prstGeom prst="rect">
              <a:avLst/>
            </a:prstGeom>
            <a:solidFill>
              <a:srgbClr val="00F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4" name="Rectangle 89"/>
            <p:cNvSpPr>
              <a:spLocks noChangeArrowheads="1"/>
            </p:cNvSpPr>
            <p:nvPr/>
          </p:nvSpPr>
          <p:spPr bwMode="auto">
            <a:xfrm>
              <a:off x="1864" y="2376"/>
              <a:ext cx="344" cy="2"/>
            </a:xfrm>
            <a:prstGeom prst="rect">
              <a:avLst/>
            </a:prstGeom>
            <a:solidFill>
              <a:srgbClr val="00F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5" name="Rectangle 90"/>
            <p:cNvSpPr>
              <a:spLocks noChangeArrowheads="1"/>
            </p:cNvSpPr>
            <p:nvPr/>
          </p:nvSpPr>
          <p:spPr bwMode="auto">
            <a:xfrm>
              <a:off x="1864" y="2378"/>
              <a:ext cx="344" cy="3"/>
            </a:xfrm>
            <a:prstGeom prst="rect">
              <a:avLst/>
            </a:prstGeom>
            <a:solidFill>
              <a:srgbClr val="00FC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6" name="Rectangle 91"/>
            <p:cNvSpPr>
              <a:spLocks noChangeArrowheads="1"/>
            </p:cNvSpPr>
            <p:nvPr/>
          </p:nvSpPr>
          <p:spPr bwMode="auto">
            <a:xfrm>
              <a:off x="1864" y="2381"/>
              <a:ext cx="344" cy="2"/>
            </a:xfrm>
            <a:prstGeom prst="rect">
              <a:avLst/>
            </a:prstGeom>
            <a:solidFill>
              <a:srgbClr val="00FC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7" name="Rectangle 92"/>
            <p:cNvSpPr>
              <a:spLocks noChangeArrowheads="1"/>
            </p:cNvSpPr>
            <p:nvPr/>
          </p:nvSpPr>
          <p:spPr bwMode="auto">
            <a:xfrm>
              <a:off x="1864" y="2383"/>
              <a:ext cx="344" cy="3"/>
            </a:xfrm>
            <a:prstGeom prst="rect">
              <a:avLst/>
            </a:prstGeom>
            <a:solidFill>
              <a:srgbClr val="00FC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8" name="Rectangle 93"/>
            <p:cNvSpPr>
              <a:spLocks noChangeArrowheads="1"/>
            </p:cNvSpPr>
            <p:nvPr/>
          </p:nvSpPr>
          <p:spPr bwMode="auto">
            <a:xfrm>
              <a:off x="1864" y="2386"/>
              <a:ext cx="344" cy="2"/>
            </a:xfrm>
            <a:prstGeom prst="rect">
              <a:avLst/>
            </a:prstGeom>
            <a:solidFill>
              <a:srgbClr val="00F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29" name="Rectangle 94"/>
            <p:cNvSpPr>
              <a:spLocks noChangeArrowheads="1"/>
            </p:cNvSpPr>
            <p:nvPr/>
          </p:nvSpPr>
          <p:spPr bwMode="auto">
            <a:xfrm>
              <a:off x="1864" y="2388"/>
              <a:ext cx="344" cy="3"/>
            </a:xfrm>
            <a:prstGeom prst="rect">
              <a:avLst/>
            </a:prstGeom>
            <a:solidFill>
              <a:srgbClr val="00F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0" name="Rectangle 95"/>
            <p:cNvSpPr>
              <a:spLocks noChangeArrowheads="1"/>
            </p:cNvSpPr>
            <p:nvPr/>
          </p:nvSpPr>
          <p:spPr bwMode="auto">
            <a:xfrm>
              <a:off x="1864" y="2391"/>
              <a:ext cx="344" cy="2"/>
            </a:xfrm>
            <a:prstGeom prst="rect">
              <a:avLst/>
            </a:prstGeom>
            <a:solidFill>
              <a:srgbClr val="00FB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1" name="Rectangle 96"/>
            <p:cNvSpPr>
              <a:spLocks noChangeArrowheads="1"/>
            </p:cNvSpPr>
            <p:nvPr/>
          </p:nvSpPr>
          <p:spPr bwMode="auto">
            <a:xfrm>
              <a:off x="1864" y="2393"/>
              <a:ext cx="344" cy="3"/>
            </a:xfrm>
            <a:prstGeom prst="rect">
              <a:avLst/>
            </a:prstGeom>
            <a:solidFill>
              <a:srgbClr val="00FA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2" name="Rectangle 97"/>
            <p:cNvSpPr>
              <a:spLocks noChangeArrowheads="1"/>
            </p:cNvSpPr>
            <p:nvPr/>
          </p:nvSpPr>
          <p:spPr bwMode="auto">
            <a:xfrm>
              <a:off x="1864" y="2396"/>
              <a:ext cx="344" cy="2"/>
            </a:xfrm>
            <a:prstGeom prst="rect">
              <a:avLst/>
            </a:prstGeom>
            <a:solidFill>
              <a:srgbClr val="00FA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3" name="Rectangle 98"/>
            <p:cNvSpPr>
              <a:spLocks noChangeArrowheads="1"/>
            </p:cNvSpPr>
            <p:nvPr/>
          </p:nvSpPr>
          <p:spPr bwMode="auto">
            <a:xfrm>
              <a:off x="1864" y="2398"/>
              <a:ext cx="344" cy="3"/>
            </a:xfrm>
            <a:prstGeom prst="rect">
              <a:avLst/>
            </a:prstGeom>
            <a:solidFill>
              <a:srgbClr val="00F9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4" name="Rectangle 99"/>
            <p:cNvSpPr>
              <a:spLocks noChangeArrowheads="1"/>
            </p:cNvSpPr>
            <p:nvPr/>
          </p:nvSpPr>
          <p:spPr bwMode="auto">
            <a:xfrm>
              <a:off x="1864" y="2401"/>
              <a:ext cx="344" cy="2"/>
            </a:xfrm>
            <a:prstGeom prst="rect">
              <a:avLst/>
            </a:prstGeom>
            <a:solidFill>
              <a:srgbClr val="00F9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5" name="Rectangle 100"/>
            <p:cNvSpPr>
              <a:spLocks noChangeArrowheads="1"/>
            </p:cNvSpPr>
            <p:nvPr/>
          </p:nvSpPr>
          <p:spPr bwMode="auto">
            <a:xfrm>
              <a:off x="1864" y="2403"/>
              <a:ext cx="344" cy="2"/>
            </a:xfrm>
            <a:prstGeom prst="rect">
              <a:avLst/>
            </a:prstGeom>
            <a:solidFill>
              <a:srgbClr val="00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6" name="Rectangle 101"/>
            <p:cNvSpPr>
              <a:spLocks noChangeArrowheads="1"/>
            </p:cNvSpPr>
            <p:nvPr/>
          </p:nvSpPr>
          <p:spPr bwMode="auto">
            <a:xfrm>
              <a:off x="1864" y="2405"/>
              <a:ext cx="344" cy="3"/>
            </a:xfrm>
            <a:prstGeom prst="rect">
              <a:avLst/>
            </a:prstGeom>
            <a:solidFill>
              <a:srgbClr val="00F8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7" name="Rectangle 102"/>
            <p:cNvSpPr>
              <a:spLocks noChangeArrowheads="1"/>
            </p:cNvSpPr>
            <p:nvPr/>
          </p:nvSpPr>
          <p:spPr bwMode="auto">
            <a:xfrm>
              <a:off x="1864" y="2408"/>
              <a:ext cx="344" cy="2"/>
            </a:xfrm>
            <a:prstGeom prst="rect">
              <a:avLst/>
            </a:prstGeom>
            <a:solidFill>
              <a:srgbClr val="00F8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8" name="Rectangle 103"/>
            <p:cNvSpPr>
              <a:spLocks noChangeArrowheads="1"/>
            </p:cNvSpPr>
            <p:nvPr/>
          </p:nvSpPr>
          <p:spPr bwMode="auto">
            <a:xfrm>
              <a:off x="1864" y="2410"/>
              <a:ext cx="344" cy="3"/>
            </a:xfrm>
            <a:prstGeom prst="rect">
              <a:avLst/>
            </a:prstGeom>
            <a:solidFill>
              <a:srgbClr val="00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39" name="Rectangle 104"/>
            <p:cNvSpPr>
              <a:spLocks noChangeArrowheads="1"/>
            </p:cNvSpPr>
            <p:nvPr/>
          </p:nvSpPr>
          <p:spPr bwMode="auto">
            <a:xfrm>
              <a:off x="1864" y="2413"/>
              <a:ext cx="344" cy="2"/>
            </a:xfrm>
            <a:prstGeom prst="rect">
              <a:avLst/>
            </a:prstGeom>
            <a:solidFill>
              <a:srgbClr val="00F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0" name="Rectangle 105"/>
            <p:cNvSpPr>
              <a:spLocks noChangeArrowheads="1"/>
            </p:cNvSpPr>
            <p:nvPr/>
          </p:nvSpPr>
          <p:spPr bwMode="auto">
            <a:xfrm>
              <a:off x="1864" y="2415"/>
              <a:ext cx="344" cy="3"/>
            </a:xfrm>
            <a:prstGeom prst="rect">
              <a:avLst/>
            </a:prstGeom>
            <a:solidFill>
              <a:srgbClr val="00F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1" name="Rectangle 106"/>
            <p:cNvSpPr>
              <a:spLocks noChangeArrowheads="1"/>
            </p:cNvSpPr>
            <p:nvPr/>
          </p:nvSpPr>
          <p:spPr bwMode="auto">
            <a:xfrm>
              <a:off x="1864" y="2418"/>
              <a:ext cx="344" cy="2"/>
            </a:xfrm>
            <a:prstGeom prst="rect">
              <a:avLst/>
            </a:prstGeom>
            <a:solidFill>
              <a:srgbClr val="00F5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2" name="Rectangle 107"/>
            <p:cNvSpPr>
              <a:spLocks noChangeArrowheads="1"/>
            </p:cNvSpPr>
            <p:nvPr/>
          </p:nvSpPr>
          <p:spPr bwMode="auto">
            <a:xfrm>
              <a:off x="1864" y="2420"/>
              <a:ext cx="344" cy="3"/>
            </a:xfrm>
            <a:prstGeom prst="rect">
              <a:avLst/>
            </a:prstGeom>
            <a:solidFill>
              <a:srgbClr val="00F5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3" name="Rectangle 108"/>
            <p:cNvSpPr>
              <a:spLocks noChangeArrowheads="1"/>
            </p:cNvSpPr>
            <p:nvPr/>
          </p:nvSpPr>
          <p:spPr bwMode="auto">
            <a:xfrm>
              <a:off x="1864" y="2423"/>
              <a:ext cx="344" cy="2"/>
            </a:xfrm>
            <a:prstGeom prst="rect">
              <a:avLst/>
            </a:prstGeom>
            <a:solidFill>
              <a:srgbClr val="00F4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4" name="Rectangle 109"/>
            <p:cNvSpPr>
              <a:spLocks noChangeArrowheads="1"/>
            </p:cNvSpPr>
            <p:nvPr/>
          </p:nvSpPr>
          <p:spPr bwMode="auto">
            <a:xfrm>
              <a:off x="1864" y="2425"/>
              <a:ext cx="344" cy="2"/>
            </a:xfrm>
            <a:prstGeom prst="rect">
              <a:avLst/>
            </a:prstGeom>
            <a:solidFill>
              <a:srgbClr val="00F4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5" name="Rectangle 110"/>
            <p:cNvSpPr>
              <a:spLocks noChangeArrowheads="1"/>
            </p:cNvSpPr>
            <p:nvPr/>
          </p:nvSpPr>
          <p:spPr bwMode="auto">
            <a:xfrm>
              <a:off x="1864" y="2427"/>
              <a:ext cx="344" cy="3"/>
            </a:xfrm>
            <a:prstGeom prst="rect">
              <a:avLst/>
            </a:prstGeom>
            <a:solidFill>
              <a:srgbClr val="00F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6" name="Rectangle 111"/>
            <p:cNvSpPr>
              <a:spLocks noChangeArrowheads="1"/>
            </p:cNvSpPr>
            <p:nvPr/>
          </p:nvSpPr>
          <p:spPr bwMode="auto">
            <a:xfrm>
              <a:off x="1864" y="2430"/>
              <a:ext cx="344" cy="3"/>
            </a:xfrm>
            <a:prstGeom prst="rect">
              <a:avLst/>
            </a:prstGeom>
            <a:solidFill>
              <a:srgbClr val="00F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7" name="Rectangle 112"/>
            <p:cNvSpPr>
              <a:spLocks noChangeArrowheads="1"/>
            </p:cNvSpPr>
            <p:nvPr/>
          </p:nvSpPr>
          <p:spPr bwMode="auto">
            <a:xfrm>
              <a:off x="1864" y="2433"/>
              <a:ext cx="344" cy="3"/>
            </a:xfrm>
            <a:prstGeom prst="rect">
              <a:avLst/>
            </a:prstGeom>
            <a:solidFill>
              <a:srgbClr val="00F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8" name="Rectangle 113"/>
            <p:cNvSpPr>
              <a:spLocks noChangeArrowheads="1"/>
            </p:cNvSpPr>
            <p:nvPr/>
          </p:nvSpPr>
          <p:spPr bwMode="auto">
            <a:xfrm>
              <a:off x="1864" y="2436"/>
              <a:ext cx="344" cy="2"/>
            </a:xfrm>
            <a:prstGeom prst="rect">
              <a:avLst/>
            </a:prstGeom>
            <a:solidFill>
              <a:srgbClr val="00F1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49" name="Rectangle 114"/>
            <p:cNvSpPr>
              <a:spLocks noChangeArrowheads="1"/>
            </p:cNvSpPr>
            <p:nvPr/>
          </p:nvSpPr>
          <p:spPr bwMode="auto">
            <a:xfrm>
              <a:off x="1864" y="2438"/>
              <a:ext cx="344" cy="3"/>
            </a:xfrm>
            <a:prstGeom prst="rect">
              <a:avLst/>
            </a:prstGeom>
            <a:solidFill>
              <a:srgbClr val="00F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0" name="Rectangle 115"/>
            <p:cNvSpPr>
              <a:spLocks noChangeArrowheads="1"/>
            </p:cNvSpPr>
            <p:nvPr/>
          </p:nvSpPr>
          <p:spPr bwMode="auto">
            <a:xfrm>
              <a:off x="1864" y="2441"/>
              <a:ext cx="344" cy="2"/>
            </a:xfrm>
            <a:prstGeom prst="rect">
              <a:avLst/>
            </a:prstGeom>
            <a:solidFill>
              <a:srgbClr val="00E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1" name="Rectangle 116"/>
            <p:cNvSpPr>
              <a:spLocks noChangeArrowheads="1"/>
            </p:cNvSpPr>
            <p:nvPr/>
          </p:nvSpPr>
          <p:spPr bwMode="auto">
            <a:xfrm>
              <a:off x="1864" y="2443"/>
              <a:ext cx="344" cy="3"/>
            </a:xfrm>
            <a:prstGeom prst="rect">
              <a:avLst/>
            </a:prstGeom>
            <a:solidFill>
              <a:srgbClr val="00EE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2" name="Rectangle 117"/>
            <p:cNvSpPr>
              <a:spLocks noChangeArrowheads="1"/>
            </p:cNvSpPr>
            <p:nvPr/>
          </p:nvSpPr>
          <p:spPr bwMode="auto">
            <a:xfrm>
              <a:off x="1864" y="2446"/>
              <a:ext cx="344" cy="2"/>
            </a:xfrm>
            <a:prstGeom prst="rect">
              <a:avLst/>
            </a:prstGeom>
            <a:solidFill>
              <a:srgbClr val="00E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3" name="Rectangle 118"/>
            <p:cNvSpPr>
              <a:spLocks noChangeArrowheads="1"/>
            </p:cNvSpPr>
            <p:nvPr/>
          </p:nvSpPr>
          <p:spPr bwMode="auto">
            <a:xfrm>
              <a:off x="1864" y="2448"/>
              <a:ext cx="344" cy="3"/>
            </a:xfrm>
            <a:prstGeom prst="rect">
              <a:avLst/>
            </a:prstGeom>
            <a:solidFill>
              <a:srgbClr val="00E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4" name="Rectangle 119"/>
            <p:cNvSpPr>
              <a:spLocks noChangeArrowheads="1"/>
            </p:cNvSpPr>
            <p:nvPr/>
          </p:nvSpPr>
          <p:spPr bwMode="auto">
            <a:xfrm>
              <a:off x="1864" y="2451"/>
              <a:ext cx="344" cy="2"/>
            </a:xfrm>
            <a:prstGeom prst="rect">
              <a:avLst/>
            </a:prstGeom>
            <a:solidFill>
              <a:srgbClr val="00E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5" name="Rectangle 120"/>
            <p:cNvSpPr>
              <a:spLocks noChangeArrowheads="1"/>
            </p:cNvSpPr>
            <p:nvPr/>
          </p:nvSpPr>
          <p:spPr bwMode="auto">
            <a:xfrm>
              <a:off x="1864" y="2453"/>
              <a:ext cx="344" cy="2"/>
            </a:xfrm>
            <a:prstGeom prst="rect">
              <a:avLst/>
            </a:prstGeom>
            <a:solidFill>
              <a:srgbClr val="00EB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6" name="Rectangle 121"/>
            <p:cNvSpPr>
              <a:spLocks noChangeArrowheads="1"/>
            </p:cNvSpPr>
            <p:nvPr/>
          </p:nvSpPr>
          <p:spPr bwMode="auto">
            <a:xfrm>
              <a:off x="1864" y="2455"/>
              <a:ext cx="344" cy="3"/>
            </a:xfrm>
            <a:prstGeom prst="rect">
              <a:avLst/>
            </a:prstGeom>
            <a:solidFill>
              <a:srgbClr val="00EA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7" name="Rectangle 122"/>
            <p:cNvSpPr>
              <a:spLocks noChangeArrowheads="1"/>
            </p:cNvSpPr>
            <p:nvPr/>
          </p:nvSpPr>
          <p:spPr bwMode="auto">
            <a:xfrm>
              <a:off x="1864" y="2458"/>
              <a:ext cx="344" cy="2"/>
            </a:xfrm>
            <a:prstGeom prst="rect">
              <a:avLst/>
            </a:prstGeom>
            <a:solidFill>
              <a:srgbClr val="00E9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8" name="Rectangle 123"/>
            <p:cNvSpPr>
              <a:spLocks noChangeArrowheads="1"/>
            </p:cNvSpPr>
            <p:nvPr/>
          </p:nvSpPr>
          <p:spPr bwMode="auto">
            <a:xfrm>
              <a:off x="1864" y="2460"/>
              <a:ext cx="344" cy="3"/>
            </a:xfrm>
            <a:prstGeom prst="rect">
              <a:avLst/>
            </a:prstGeom>
            <a:solidFill>
              <a:srgbClr val="00E8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59" name="Rectangle 124"/>
            <p:cNvSpPr>
              <a:spLocks noChangeArrowheads="1"/>
            </p:cNvSpPr>
            <p:nvPr/>
          </p:nvSpPr>
          <p:spPr bwMode="auto">
            <a:xfrm>
              <a:off x="1864" y="2463"/>
              <a:ext cx="344" cy="2"/>
            </a:xfrm>
            <a:prstGeom prst="rect">
              <a:avLst/>
            </a:prstGeom>
            <a:solidFill>
              <a:srgbClr val="00E7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0" name="Rectangle 125"/>
            <p:cNvSpPr>
              <a:spLocks noChangeArrowheads="1"/>
            </p:cNvSpPr>
            <p:nvPr/>
          </p:nvSpPr>
          <p:spPr bwMode="auto">
            <a:xfrm>
              <a:off x="1864" y="2465"/>
              <a:ext cx="344" cy="3"/>
            </a:xfrm>
            <a:prstGeom prst="rect">
              <a:avLst/>
            </a:prstGeom>
            <a:solidFill>
              <a:srgbClr val="00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1" name="Rectangle 126"/>
            <p:cNvSpPr>
              <a:spLocks noChangeArrowheads="1"/>
            </p:cNvSpPr>
            <p:nvPr/>
          </p:nvSpPr>
          <p:spPr bwMode="auto">
            <a:xfrm>
              <a:off x="1864" y="2468"/>
              <a:ext cx="344" cy="2"/>
            </a:xfrm>
            <a:prstGeom prst="rect">
              <a:avLst/>
            </a:prstGeom>
            <a:solidFill>
              <a:srgbClr val="00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2" name="Rectangle 127"/>
            <p:cNvSpPr>
              <a:spLocks noChangeArrowheads="1"/>
            </p:cNvSpPr>
            <p:nvPr/>
          </p:nvSpPr>
          <p:spPr bwMode="auto">
            <a:xfrm>
              <a:off x="1864" y="2470"/>
              <a:ext cx="344" cy="3"/>
            </a:xfrm>
            <a:prstGeom prst="rect">
              <a:avLst/>
            </a:prstGeom>
            <a:solidFill>
              <a:srgbClr val="00E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3" name="Rectangle 128"/>
            <p:cNvSpPr>
              <a:spLocks noChangeArrowheads="1"/>
            </p:cNvSpPr>
            <p:nvPr/>
          </p:nvSpPr>
          <p:spPr bwMode="auto">
            <a:xfrm>
              <a:off x="1864" y="2473"/>
              <a:ext cx="344" cy="2"/>
            </a:xfrm>
            <a:prstGeom prst="rect">
              <a:avLst/>
            </a:prstGeom>
            <a:solidFill>
              <a:srgbClr val="00E3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4" name="Rectangle 129"/>
            <p:cNvSpPr>
              <a:spLocks noChangeArrowheads="1"/>
            </p:cNvSpPr>
            <p:nvPr/>
          </p:nvSpPr>
          <p:spPr bwMode="auto">
            <a:xfrm>
              <a:off x="1864" y="2475"/>
              <a:ext cx="344" cy="2"/>
            </a:xfrm>
            <a:prstGeom prst="rect">
              <a:avLst/>
            </a:prstGeom>
            <a:solidFill>
              <a:srgbClr val="00E1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5" name="Rectangle 130"/>
            <p:cNvSpPr>
              <a:spLocks noChangeArrowheads="1"/>
            </p:cNvSpPr>
            <p:nvPr/>
          </p:nvSpPr>
          <p:spPr bwMode="auto">
            <a:xfrm>
              <a:off x="1864" y="2477"/>
              <a:ext cx="344" cy="3"/>
            </a:xfrm>
            <a:prstGeom prst="rect">
              <a:avLst/>
            </a:prstGeom>
            <a:solidFill>
              <a:srgbClr val="00E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6" name="Rectangle 131"/>
            <p:cNvSpPr>
              <a:spLocks noChangeArrowheads="1"/>
            </p:cNvSpPr>
            <p:nvPr/>
          </p:nvSpPr>
          <p:spPr bwMode="auto">
            <a:xfrm>
              <a:off x="1864" y="2480"/>
              <a:ext cx="344" cy="2"/>
            </a:xfrm>
            <a:prstGeom prst="rect">
              <a:avLst/>
            </a:prstGeom>
            <a:solidFill>
              <a:srgbClr val="00DF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7" name="Rectangle 132"/>
            <p:cNvSpPr>
              <a:spLocks noChangeArrowheads="1"/>
            </p:cNvSpPr>
            <p:nvPr/>
          </p:nvSpPr>
          <p:spPr bwMode="auto">
            <a:xfrm>
              <a:off x="1864" y="2482"/>
              <a:ext cx="344" cy="3"/>
            </a:xfrm>
            <a:prstGeom prst="rect">
              <a:avLst/>
            </a:prstGeom>
            <a:solidFill>
              <a:srgbClr val="00DE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8" name="Rectangle 133"/>
            <p:cNvSpPr>
              <a:spLocks noChangeArrowheads="1"/>
            </p:cNvSpPr>
            <p:nvPr/>
          </p:nvSpPr>
          <p:spPr bwMode="auto">
            <a:xfrm>
              <a:off x="1864" y="2485"/>
              <a:ext cx="344" cy="2"/>
            </a:xfrm>
            <a:prstGeom prst="rect">
              <a:avLst/>
            </a:prstGeom>
            <a:solidFill>
              <a:srgbClr val="00DC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69" name="Rectangle 134"/>
            <p:cNvSpPr>
              <a:spLocks noChangeArrowheads="1"/>
            </p:cNvSpPr>
            <p:nvPr/>
          </p:nvSpPr>
          <p:spPr bwMode="auto">
            <a:xfrm>
              <a:off x="1864" y="2487"/>
              <a:ext cx="344" cy="3"/>
            </a:xfrm>
            <a:prstGeom prst="rect">
              <a:avLst/>
            </a:prstGeom>
            <a:solidFill>
              <a:srgbClr val="00DB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0" name="Rectangle 135"/>
            <p:cNvSpPr>
              <a:spLocks noChangeArrowheads="1"/>
            </p:cNvSpPr>
            <p:nvPr/>
          </p:nvSpPr>
          <p:spPr bwMode="auto">
            <a:xfrm>
              <a:off x="1864" y="2490"/>
              <a:ext cx="344" cy="2"/>
            </a:xfrm>
            <a:prstGeom prst="rect">
              <a:avLst/>
            </a:prstGeom>
            <a:solidFill>
              <a:srgbClr val="00DA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1" name="Rectangle 136"/>
            <p:cNvSpPr>
              <a:spLocks noChangeArrowheads="1"/>
            </p:cNvSpPr>
            <p:nvPr/>
          </p:nvSpPr>
          <p:spPr bwMode="auto">
            <a:xfrm>
              <a:off x="1864" y="2492"/>
              <a:ext cx="344" cy="3"/>
            </a:xfrm>
            <a:prstGeom prst="rect">
              <a:avLst/>
            </a:prstGeom>
            <a:solidFill>
              <a:srgbClr val="00D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2" name="Rectangle 137"/>
            <p:cNvSpPr>
              <a:spLocks noChangeArrowheads="1"/>
            </p:cNvSpPr>
            <p:nvPr/>
          </p:nvSpPr>
          <p:spPr bwMode="auto">
            <a:xfrm>
              <a:off x="1864" y="2495"/>
              <a:ext cx="344" cy="2"/>
            </a:xfrm>
            <a:prstGeom prst="rect">
              <a:avLst/>
            </a:prstGeom>
            <a:solidFill>
              <a:srgbClr val="00D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3" name="Rectangle 138"/>
            <p:cNvSpPr>
              <a:spLocks noChangeArrowheads="1"/>
            </p:cNvSpPr>
            <p:nvPr/>
          </p:nvSpPr>
          <p:spPr bwMode="auto">
            <a:xfrm>
              <a:off x="1864" y="2497"/>
              <a:ext cx="344" cy="3"/>
            </a:xfrm>
            <a:prstGeom prst="rect">
              <a:avLst/>
            </a:prstGeom>
            <a:solidFill>
              <a:srgbClr val="00D6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4" name="Rectangle 139"/>
            <p:cNvSpPr>
              <a:spLocks noChangeArrowheads="1"/>
            </p:cNvSpPr>
            <p:nvPr/>
          </p:nvSpPr>
          <p:spPr bwMode="auto">
            <a:xfrm>
              <a:off x="1864" y="2500"/>
              <a:ext cx="344" cy="2"/>
            </a:xfrm>
            <a:prstGeom prst="rect">
              <a:avLst/>
            </a:prstGeom>
            <a:solidFill>
              <a:srgbClr val="00D4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5" name="Rectangle 140"/>
            <p:cNvSpPr>
              <a:spLocks noChangeArrowheads="1"/>
            </p:cNvSpPr>
            <p:nvPr/>
          </p:nvSpPr>
          <p:spPr bwMode="auto">
            <a:xfrm>
              <a:off x="1864" y="2502"/>
              <a:ext cx="344" cy="2"/>
            </a:xfrm>
            <a:prstGeom prst="rect">
              <a:avLst/>
            </a:prstGeom>
            <a:solidFill>
              <a:srgbClr val="00D3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6" name="Rectangle 141"/>
            <p:cNvSpPr>
              <a:spLocks noChangeArrowheads="1"/>
            </p:cNvSpPr>
            <p:nvPr/>
          </p:nvSpPr>
          <p:spPr bwMode="auto">
            <a:xfrm>
              <a:off x="1864" y="2504"/>
              <a:ext cx="344" cy="3"/>
            </a:xfrm>
            <a:prstGeom prst="rect">
              <a:avLst/>
            </a:prstGeom>
            <a:solidFill>
              <a:srgbClr val="00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7" name="Rectangle 142"/>
            <p:cNvSpPr>
              <a:spLocks noChangeArrowheads="1"/>
            </p:cNvSpPr>
            <p:nvPr/>
          </p:nvSpPr>
          <p:spPr bwMode="auto">
            <a:xfrm>
              <a:off x="1864" y="2507"/>
              <a:ext cx="344" cy="2"/>
            </a:xfrm>
            <a:prstGeom prst="rect">
              <a:avLst/>
            </a:prstGeom>
            <a:solidFill>
              <a:srgbClr val="00D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8" name="Rectangle 143"/>
            <p:cNvSpPr>
              <a:spLocks noChangeArrowheads="1"/>
            </p:cNvSpPr>
            <p:nvPr/>
          </p:nvSpPr>
          <p:spPr bwMode="auto">
            <a:xfrm>
              <a:off x="1864" y="2509"/>
              <a:ext cx="344" cy="3"/>
            </a:xfrm>
            <a:prstGeom prst="rect">
              <a:avLst/>
            </a:prstGeom>
            <a:solidFill>
              <a:srgbClr val="00C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79" name="Rectangle 144"/>
            <p:cNvSpPr>
              <a:spLocks noChangeArrowheads="1"/>
            </p:cNvSpPr>
            <p:nvPr/>
          </p:nvSpPr>
          <p:spPr bwMode="auto">
            <a:xfrm>
              <a:off x="1864" y="2512"/>
              <a:ext cx="344" cy="2"/>
            </a:xfrm>
            <a:prstGeom prst="rect">
              <a:avLst/>
            </a:prstGeom>
            <a:solidFill>
              <a:srgbClr val="00CD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0" name="Rectangle 145"/>
            <p:cNvSpPr>
              <a:spLocks noChangeArrowheads="1"/>
            </p:cNvSpPr>
            <p:nvPr/>
          </p:nvSpPr>
          <p:spPr bwMode="auto">
            <a:xfrm>
              <a:off x="1864" y="2514"/>
              <a:ext cx="344" cy="3"/>
            </a:xfrm>
            <a:prstGeom prst="rect">
              <a:avLst/>
            </a:prstGeom>
            <a:solidFill>
              <a:srgbClr val="00CC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1" name="Rectangle 146"/>
            <p:cNvSpPr>
              <a:spLocks noChangeArrowheads="1"/>
            </p:cNvSpPr>
            <p:nvPr/>
          </p:nvSpPr>
          <p:spPr bwMode="auto">
            <a:xfrm>
              <a:off x="1864" y="2517"/>
              <a:ext cx="344" cy="2"/>
            </a:xfrm>
            <a:prstGeom prst="rect">
              <a:avLst/>
            </a:prstGeom>
            <a:solidFill>
              <a:srgbClr val="00CA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2" name="Rectangle 147"/>
            <p:cNvSpPr>
              <a:spLocks noChangeArrowheads="1"/>
            </p:cNvSpPr>
            <p:nvPr/>
          </p:nvSpPr>
          <p:spPr bwMode="auto">
            <a:xfrm>
              <a:off x="1864" y="2519"/>
              <a:ext cx="344" cy="3"/>
            </a:xfrm>
            <a:prstGeom prst="rect">
              <a:avLst/>
            </a:prstGeom>
            <a:solidFill>
              <a:srgbClr val="00C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3" name="Rectangle 148"/>
            <p:cNvSpPr>
              <a:spLocks noChangeArrowheads="1"/>
            </p:cNvSpPr>
            <p:nvPr/>
          </p:nvSpPr>
          <p:spPr bwMode="auto">
            <a:xfrm>
              <a:off x="1864" y="2522"/>
              <a:ext cx="344" cy="2"/>
            </a:xfrm>
            <a:prstGeom prst="rect">
              <a:avLst/>
            </a:prstGeom>
            <a:solidFill>
              <a:srgbClr val="00C7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4" name="Rectangle 149"/>
            <p:cNvSpPr>
              <a:spLocks noChangeArrowheads="1"/>
            </p:cNvSpPr>
            <p:nvPr/>
          </p:nvSpPr>
          <p:spPr bwMode="auto">
            <a:xfrm>
              <a:off x="1864" y="2524"/>
              <a:ext cx="344" cy="2"/>
            </a:xfrm>
            <a:prstGeom prst="rect">
              <a:avLst/>
            </a:prstGeom>
            <a:solidFill>
              <a:srgbClr val="00C6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5" name="Rectangle 150"/>
            <p:cNvSpPr>
              <a:spLocks noChangeArrowheads="1"/>
            </p:cNvSpPr>
            <p:nvPr/>
          </p:nvSpPr>
          <p:spPr bwMode="auto">
            <a:xfrm>
              <a:off x="1864" y="2526"/>
              <a:ext cx="344" cy="3"/>
            </a:xfrm>
            <a:prstGeom prst="rect">
              <a:avLst/>
            </a:prstGeom>
            <a:solidFill>
              <a:srgbClr val="00C4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6" name="Rectangle 151"/>
            <p:cNvSpPr>
              <a:spLocks noChangeArrowheads="1"/>
            </p:cNvSpPr>
            <p:nvPr/>
          </p:nvSpPr>
          <p:spPr bwMode="auto">
            <a:xfrm>
              <a:off x="1864" y="2529"/>
              <a:ext cx="344" cy="2"/>
            </a:xfrm>
            <a:prstGeom prst="rect">
              <a:avLst/>
            </a:prstGeom>
            <a:solidFill>
              <a:srgbClr val="00C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7" name="Rectangle 152"/>
            <p:cNvSpPr>
              <a:spLocks noChangeArrowheads="1"/>
            </p:cNvSpPr>
            <p:nvPr/>
          </p:nvSpPr>
          <p:spPr bwMode="auto">
            <a:xfrm>
              <a:off x="1864" y="2531"/>
              <a:ext cx="344" cy="3"/>
            </a:xfrm>
            <a:prstGeom prst="rect">
              <a:avLst/>
            </a:prstGeom>
            <a:solidFill>
              <a:srgbClr val="00C1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8" name="Rectangle 153"/>
            <p:cNvSpPr>
              <a:spLocks noChangeArrowheads="1"/>
            </p:cNvSpPr>
            <p:nvPr/>
          </p:nvSpPr>
          <p:spPr bwMode="auto">
            <a:xfrm>
              <a:off x="1864" y="2534"/>
              <a:ext cx="344" cy="2"/>
            </a:xfrm>
            <a:prstGeom prst="rect">
              <a:avLst/>
            </a:prstGeom>
            <a:solidFill>
              <a:srgbClr val="00BF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89" name="Rectangle 154"/>
            <p:cNvSpPr>
              <a:spLocks noChangeArrowheads="1"/>
            </p:cNvSpPr>
            <p:nvPr/>
          </p:nvSpPr>
          <p:spPr bwMode="auto">
            <a:xfrm>
              <a:off x="1864" y="2536"/>
              <a:ext cx="344" cy="3"/>
            </a:xfrm>
            <a:prstGeom prst="rect">
              <a:avLst/>
            </a:prstGeom>
            <a:solidFill>
              <a:srgbClr val="00B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0" name="Rectangle 155"/>
            <p:cNvSpPr>
              <a:spLocks noChangeArrowheads="1"/>
            </p:cNvSpPr>
            <p:nvPr/>
          </p:nvSpPr>
          <p:spPr bwMode="auto">
            <a:xfrm>
              <a:off x="1864" y="2539"/>
              <a:ext cx="344" cy="3"/>
            </a:xfrm>
            <a:prstGeom prst="rect">
              <a:avLst/>
            </a:prstGeom>
            <a:solidFill>
              <a:srgbClr val="00B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1" name="Rectangle 156"/>
            <p:cNvSpPr>
              <a:spLocks noChangeArrowheads="1"/>
            </p:cNvSpPr>
            <p:nvPr/>
          </p:nvSpPr>
          <p:spPr bwMode="auto">
            <a:xfrm>
              <a:off x="1864" y="2542"/>
              <a:ext cx="344" cy="3"/>
            </a:xfrm>
            <a:prstGeom prst="rect">
              <a:avLst/>
            </a:prstGeom>
            <a:solidFill>
              <a:srgbClr val="00B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2" name="Rectangle 157"/>
            <p:cNvSpPr>
              <a:spLocks noChangeArrowheads="1"/>
            </p:cNvSpPr>
            <p:nvPr/>
          </p:nvSpPr>
          <p:spPr bwMode="auto">
            <a:xfrm>
              <a:off x="1864" y="2545"/>
              <a:ext cx="344" cy="2"/>
            </a:xfrm>
            <a:prstGeom prst="rect">
              <a:avLst/>
            </a:prstGeom>
            <a:solidFill>
              <a:srgbClr val="00B9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3" name="Rectangle 158"/>
            <p:cNvSpPr>
              <a:spLocks noChangeArrowheads="1"/>
            </p:cNvSpPr>
            <p:nvPr/>
          </p:nvSpPr>
          <p:spPr bwMode="auto">
            <a:xfrm>
              <a:off x="1864" y="2547"/>
              <a:ext cx="344" cy="2"/>
            </a:xfrm>
            <a:prstGeom prst="rect">
              <a:avLst/>
            </a:prstGeom>
            <a:solidFill>
              <a:srgbClr val="00B7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4" name="Rectangle 159"/>
            <p:cNvSpPr>
              <a:spLocks noChangeArrowheads="1"/>
            </p:cNvSpPr>
            <p:nvPr/>
          </p:nvSpPr>
          <p:spPr bwMode="auto">
            <a:xfrm>
              <a:off x="1864" y="2549"/>
              <a:ext cx="344" cy="3"/>
            </a:xfrm>
            <a:prstGeom prst="rect">
              <a:avLst/>
            </a:prstGeom>
            <a:solidFill>
              <a:srgbClr val="00B5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5" name="Rectangle 160"/>
            <p:cNvSpPr>
              <a:spLocks noChangeArrowheads="1"/>
            </p:cNvSpPr>
            <p:nvPr/>
          </p:nvSpPr>
          <p:spPr bwMode="auto">
            <a:xfrm>
              <a:off x="1864" y="2552"/>
              <a:ext cx="344" cy="2"/>
            </a:xfrm>
            <a:prstGeom prst="rect">
              <a:avLst/>
            </a:prstGeom>
            <a:solidFill>
              <a:srgbClr val="00B4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6" name="Rectangle 161"/>
            <p:cNvSpPr>
              <a:spLocks noChangeArrowheads="1"/>
            </p:cNvSpPr>
            <p:nvPr/>
          </p:nvSpPr>
          <p:spPr bwMode="auto">
            <a:xfrm>
              <a:off x="1864" y="2554"/>
              <a:ext cx="344" cy="3"/>
            </a:xfrm>
            <a:prstGeom prst="rect">
              <a:avLst/>
            </a:prstGeom>
            <a:solidFill>
              <a:srgbClr val="00B2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7" name="Rectangle 162"/>
            <p:cNvSpPr>
              <a:spLocks noChangeArrowheads="1"/>
            </p:cNvSpPr>
            <p:nvPr/>
          </p:nvSpPr>
          <p:spPr bwMode="auto">
            <a:xfrm>
              <a:off x="1864" y="2557"/>
              <a:ext cx="344" cy="2"/>
            </a:xfrm>
            <a:prstGeom prst="rect">
              <a:avLst/>
            </a:prstGeom>
            <a:solidFill>
              <a:srgbClr val="00B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8" name="Rectangle 163"/>
            <p:cNvSpPr>
              <a:spLocks noChangeArrowheads="1"/>
            </p:cNvSpPr>
            <p:nvPr/>
          </p:nvSpPr>
          <p:spPr bwMode="auto">
            <a:xfrm>
              <a:off x="1864" y="2559"/>
              <a:ext cx="344" cy="3"/>
            </a:xfrm>
            <a:prstGeom prst="rect">
              <a:avLst/>
            </a:prstGeom>
            <a:solidFill>
              <a:srgbClr val="00AF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99" name="Rectangle 164"/>
            <p:cNvSpPr>
              <a:spLocks noChangeArrowheads="1"/>
            </p:cNvSpPr>
            <p:nvPr/>
          </p:nvSpPr>
          <p:spPr bwMode="auto">
            <a:xfrm>
              <a:off x="1864" y="2562"/>
              <a:ext cx="344" cy="2"/>
            </a:xfrm>
            <a:prstGeom prst="rect">
              <a:avLst/>
            </a:prstGeom>
            <a:solidFill>
              <a:srgbClr val="00AD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0" name="Rectangle 165"/>
            <p:cNvSpPr>
              <a:spLocks noChangeArrowheads="1"/>
            </p:cNvSpPr>
            <p:nvPr/>
          </p:nvSpPr>
          <p:spPr bwMode="auto">
            <a:xfrm>
              <a:off x="1864" y="2564"/>
              <a:ext cx="344" cy="3"/>
            </a:xfrm>
            <a:prstGeom prst="rect">
              <a:avLst/>
            </a:prstGeom>
            <a:solidFill>
              <a:srgbClr val="00AC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1" name="Rectangle 166"/>
            <p:cNvSpPr>
              <a:spLocks noChangeArrowheads="1"/>
            </p:cNvSpPr>
            <p:nvPr/>
          </p:nvSpPr>
          <p:spPr bwMode="auto">
            <a:xfrm>
              <a:off x="1864" y="2567"/>
              <a:ext cx="344" cy="2"/>
            </a:xfrm>
            <a:prstGeom prst="rect">
              <a:avLst/>
            </a:prstGeom>
            <a:solidFill>
              <a:srgbClr val="00AA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2" name="Rectangle 167"/>
            <p:cNvSpPr>
              <a:spLocks noChangeArrowheads="1"/>
            </p:cNvSpPr>
            <p:nvPr/>
          </p:nvSpPr>
          <p:spPr bwMode="auto">
            <a:xfrm>
              <a:off x="1864" y="2569"/>
              <a:ext cx="344" cy="3"/>
            </a:xfrm>
            <a:prstGeom prst="rect">
              <a:avLst/>
            </a:prstGeom>
            <a:solidFill>
              <a:srgbClr val="00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3" name="Rectangle 168"/>
            <p:cNvSpPr>
              <a:spLocks noChangeArrowheads="1"/>
            </p:cNvSpPr>
            <p:nvPr/>
          </p:nvSpPr>
          <p:spPr bwMode="auto">
            <a:xfrm>
              <a:off x="1864" y="2572"/>
              <a:ext cx="344" cy="2"/>
            </a:xfrm>
            <a:prstGeom prst="rect">
              <a:avLst/>
            </a:prstGeom>
            <a:solidFill>
              <a:srgbClr val="00A6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4" name="Rectangle 169"/>
            <p:cNvSpPr>
              <a:spLocks noChangeArrowheads="1"/>
            </p:cNvSpPr>
            <p:nvPr/>
          </p:nvSpPr>
          <p:spPr bwMode="auto">
            <a:xfrm>
              <a:off x="1864" y="2574"/>
              <a:ext cx="344" cy="2"/>
            </a:xfrm>
            <a:prstGeom prst="rect">
              <a:avLst/>
            </a:prstGeom>
            <a:solidFill>
              <a:srgbClr val="00A5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5" name="Rectangle 170"/>
            <p:cNvSpPr>
              <a:spLocks noChangeArrowheads="1"/>
            </p:cNvSpPr>
            <p:nvPr/>
          </p:nvSpPr>
          <p:spPr bwMode="auto">
            <a:xfrm>
              <a:off x="1864" y="2576"/>
              <a:ext cx="344" cy="3"/>
            </a:xfrm>
            <a:prstGeom prst="rect">
              <a:avLst/>
            </a:prstGeom>
            <a:solidFill>
              <a:srgbClr val="00A4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6" name="Rectangle 171"/>
            <p:cNvSpPr>
              <a:spLocks noChangeArrowheads="1"/>
            </p:cNvSpPr>
            <p:nvPr/>
          </p:nvSpPr>
          <p:spPr bwMode="auto">
            <a:xfrm>
              <a:off x="1864" y="2579"/>
              <a:ext cx="344" cy="2"/>
            </a:xfrm>
            <a:prstGeom prst="rect">
              <a:avLst/>
            </a:prstGeom>
            <a:solidFill>
              <a:srgbClr val="00A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7" name="Rectangle 172"/>
            <p:cNvSpPr>
              <a:spLocks noChangeArrowheads="1"/>
            </p:cNvSpPr>
            <p:nvPr/>
          </p:nvSpPr>
          <p:spPr bwMode="auto">
            <a:xfrm>
              <a:off x="1864" y="2581"/>
              <a:ext cx="344" cy="3"/>
            </a:xfrm>
            <a:prstGeom prst="rect">
              <a:avLst/>
            </a:prstGeom>
            <a:solidFill>
              <a:srgbClr val="00A1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8" name="Rectangle 173"/>
            <p:cNvSpPr>
              <a:spLocks noChangeArrowheads="1"/>
            </p:cNvSpPr>
            <p:nvPr/>
          </p:nvSpPr>
          <p:spPr bwMode="auto">
            <a:xfrm>
              <a:off x="1864" y="2584"/>
              <a:ext cx="344" cy="2"/>
            </a:xfrm>
            <a:prstGeom prst="rect">
              <a:avLst/>
            </a:prstGeom>
            <a:solidFill>
              <a:srgbClr val="009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09" name="Rectangle 174"/>
            <p:cNvSpPr>
              <a:spLocks noChangeArrowheads="1"/>
            </p:cNvSpPr>
            <p:nvPr/>
          </p:nvSpPr>
          <p:spPr bwMode="auto">
            <a:xfrm>
              <a:off x="1864" y="2586"/>
              <a:ext cx="344" cy="3"/>
            </a:xfrm>
            <a:prstGeom prst="rect">
              <a:avLst/>
            </a:prstGeom>
            <a:solidFill>
              <a:srgbClr val="009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0" name="Rectangle 175"/>
            <p:cNvSpPr>
              <a:spLocks noChangeArrowheads="1"/>
            </p:cNvSpPr>
            <p:nvPr/>
          </p:nvSpPr>
          <p:spPr bwMode="auto">
            <a:xfrm>
              <a:off x="1864" y="2589"/>
              <a:ext cx="344" cy="2"/>
            </a:xfrm>
            <a:prstGeom prst="rect">
              <a:avLst/>
            </a:prstGeom>
            <a:solidFill>
              <a:srgbClr val="009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1" name="Rectangle 176"/>
            <p:cNvSpPr>
              <a:spLocks noChangeArrowheads="1"/>
            </p:cNvSpPr>
            <p:nvPr/>
          </p:nvSpPr>
          <p:spPr bwMode="auto">
            <a:xfrm>
              <a:off x="1864" y="2591"/>
              <a:ext cx="344" cy="3"/>
            </a:xfrm>
            <a:prstGeom prst="rect">
              <a:avLst/>
            </a:prstGeom>
            <a:solidFill>
              <a:srgbClr val="009A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2" name="Rectangle 177"/>
            <p:cNvSpPr>
              <a:spLocks noChangeArrowheads="1"/>
            </p:cNvSpPr>
            <p:nvPr/>
          </p:nvSpPr>
          <p:spPr bwMode="auto">
            <a:xfrm>
              <a:off x="1864" y="2594"/>
              <a:ext cx="344" cy="2"/>
            </a:xfrm>
            <a:prstGeom prst="rect">
              <a:avLst/>
            </a:prstGeom>
            <a:solidFill>
              <a:srgbClr val="0099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3" name="Rectangle 178"/>
            <p:cNvSpPr>
              <a:spLocks noChangeArrowheads="1"/>
            </p:cNvSpPr>
            <p:nvPr/>
          </p:nvSpPr>
          <p:spPr bwMode="auto">
            <a:xfrm>
              <a:off x="1864" y="2596"/>
              <a:ext cx="344" cy="2"/>
            </a:xfrm>
            <a:prstGeom prst="rect">
              <a:avLst/>
            </a:prstGeom>
            <a:solidFill>
              <a:srgbClr val="0098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4" name="Rectangle 179"/>
            <p:cNvSpPr>
              <a:spLocks noChangeArrowheads="1"/>
            </p:cNvSpPr>
            <p:nvPr/>
          </p:nvSpPr>
          <p:spPr bwMode="auto">
            <a:xfrm>
              <a:off x="1864" y="2598"/>
              <a:ext cx="344" cy="3"/>
            </a:xfrm>
            <a:prstGeom prst="rect">
              <a:avLst/>
            </a:prstGeom>
            <a:solidFill>
              <a:srgbClr val="0096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5" name="Rectangle 180"/>
            <p:cNvSpPr>
              <a:spLocks noChangeArrowheads="1"/>
            </p:cNvSpPr>
            <p:nvPr/>
          </p:nvSpPr>
          <p:spPr bwMode="auto">
            <a:xfrm>
              <a:off x="1864" y="2601"/>
              <a:ext cx="344" cy="2"/>
            </a:xfrm>
            <a:prstGeom prst="rect">
              <a:avLst/>
            </a:prstGeom>
            <a:solidFill>
              <a:srgbClr val="0095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6" name="Rectangle 181"/>
            <p:cNvSpPr>
              <a:spLocks noChangeArrowheads="1"/>
            </p:cNvSpPr>
            <p:nvPr/>
          </p:nvSpPr>
          <p:spPr bwMode="auto">
            <a:xfrm>
              <a:off x="1864" y="2603"/>
              <a:ext cx="344" cy="3"/>
            </a:xfrm>
            <a:prstGeom prst="rect">
              <a:avLst/>
            </a:prstGeom>
            <a:solidFill>
              <a:srgbClr val="0093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7" name="Rectangle 182"/>
            <p:cNvSpPr>
              <a:spLocks noChangeArrowheads="1"/>
            </p:cNvSpPr>
            <p:nvPr/>
          </p:nvSpPr>
          <p:spPr bwMode="auto">
            <a:xfrm>
              <a:off x="1864" y="2606"/>
              <a:ext cx="344" cy="2"/>
            </a:xfrm>
            <a:prstGeom prst="rect">
              <a:avLst/>
            </a:prstGeom>
            <a:solidFill>
              <a:srgbClr val="0092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8" name="Rectangle 183"/>
            <p:cNvSpPr>
              <a:spLocks noChangeArrowheads="1"/>
            </p:cNvSpPr>
            <p:nvPr/>
          </p:nvSpPr>
          <p:spPr bwMode="auto">
            <a:xfrm>
              <a:off x="1864" y="2608"/>
              <a:ext cx="344" cy="3"/>
            </a:xfrm>
            <a:prstGeom prst="rect">
              <a:avLst/>
            </a:prstGeom>
            <a:solidFill>
              <a:srgbClr val="0091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19" name="Rectangle 184"/>
            <p:cNvSpPr>
              <a:spLocks noChangeArrowheads="1"/>
            </p:cNvSpPr>
            <p:nvPr/>
          </p:nvSpPr>
          <p:spPr bwMode="auto">
            <a:xfrm>
              <a:off x="1864" y="2611"/>
              <a:ext cx="344" cy="2"/>
            </a:xfrm>
            <a:prstGeom prst="rect">
              <a:avLst/>
            </a:prstGeom>
            <a:solidFill>
              <a:srgbClr val="009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0" name="Rectangle 185"/>
            <p:cNvSpPr>
              <a:spLocks noChangeArrowheads="1"/>
            </p:cNvSpPr>
            <p:nvPr/>
          </p:nvSpPr>
          <p:spPr bwMode="auto">
            <a:xfrm>
              <a:off x="1864" y="2613"/>
              <a:ext cx="344" cy="3"/>
            </a:xfrm>
            <a:prstGeom prst="rect">
              <a:avLst/>
            </a:prstGeom>
            <a:solidFill>
              <a:srgbClr val="008F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1" name="Rectangle 186"/>
            <p:cNvSpPr>
              <a:spLocks noChangeArrowheads="1"/>
            </p:cNvSpPr>
            <p:nvPr/>
          </p:nvSpPr>
          <p:spPr bwMode="auto">
            <a:xfrm>
              <a:off x="1864" y="2616"/>
              <a:ext cx="344" cy="2"/>
            </a:xfrm>
            <a:prstGeom prst="rect">
              <a:avLst/>
            </a:prstGeom>
            <a:solidFill>
              <a:srgbClr val="008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2" name="Rectangle 187"/>
            <p:cNvSpPr>
              <a:spLocks noChangeArrowheads="1"/>
            </p:cNvSpPr>
            <p:nvPr/>
          </p:nvSpPr>
          <p:spPr bwMode="auto">
            <a:xfrm>
              <a:off x="1864" y="2618"/>
              <a:ext cx="344" cy="3"/>
            </a:xfrm>
            <a:prstGeom prst="rect">
              <a:avLst/>
            </a:prstGeom>
            <a:solidFill>
              <a:srgbClr val="008C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3" name="Rectangle 188"/>
            <p:cNvSpPr>
              <a:spLocks noChangeArrowheads="1"/>
            </p:cNvSpPr>
            <p:nvPr/>
          </p:nvSpPr>
          <p:spPr bwMode="auto">
            <a:xfrm>
              <a:off x="1864" y="2621"/>
              <a:ext cx="344" cy="2"/>
            </a:xfrm>
            <a:prstGeom prst="rect">
              <a:avLst/>
            </a:prstGeom>
            <a:solidFill>
              <a:srgbClr val="008B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4" name="Rectangle 189"/>
            <p:cNvSpPr>
              <a:spLocks noChangeArrowheads="1"/>
            </p:cNvSpPr>
            <p:nvPr/>
          </p:nvSpPr>
          <p:spPr bwMode="auto">
            <a:xfrm>
              <a:off x="1864" y="2623"/>
              <a:ext cx="344" cy="2"/>
            </a:xfrm>
            <a:prstGeom prst="rect">
              <a:avLst/>
            </a:prstGeom>
            <a:solidFill>
              <a:srgbClr val="0089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5" name="Rectangle 190"/>
            <p:cNvSpPr>
              <a:spLocks noChangeArrowheads="1"/>
            </p:cNvSpPr>
            <p:nvPr/>
          </p:nvSpPr>
          <p:spPr bwMode="auto">
            <a:xfrm>
              <a:off x="1864" y="2625"/>
              <a:ext cx="344" cy="3"/>
            </a:xfrm>
            <a:prstGeom prst="rect">
              <a:avLst/>
            </a:prstGeom>
            <a:solidFill>
              <a:srgbClr val="0089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6" name="Rectangle 191"/>
            <p:cNvSpPr>
              <a:spLocks noChangeArrowheads="1"/>
            </p:cNvSpPr>
            <p:nvPr/>
          </p:nvSpPr>
          <p:spPr bwMode="auto">
            <a:xfrm>
              <a:off x="1864" y="2628"/>
              <a:ext cx="344" cy="2"/>
            </a:xfrm>
            <a:prstGeom prst="rect">
              <a:avLst/>
            </a:prstGeom>
            <a:solidFill>
              <a:srgbClr val="0088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7" name="Rectangle 192"/>
            <p:cNvSpPr>
              <a:spLocks noChangeArrowheads="1"/>
            </p:cNvSpPr>
            <p:nvPr/>
          </p:nvSpPr>
          <p:spPr bwMode="auto">
            <a:xfrm>
              <a:off x="1864" y="2630"/>
              <a:ext cx="344" cy="3"/>
            </a:xfrm>
            <a:prstGeom prst="rect">
              <a:avLst/>
            </a:prstGeom>
            <a:solidFill>
              <a:srgbClr val="0087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8" name="Rectangle 193"/>
            <p:cNvSpPr>
              <a:spLocks noChangeArrowheads="1"/>
            </p:cNvSpPr>
            <p:nvPr/>
          </p:nvSpPr>
          <p:spPr bwMode="auto">
            <a:xfrm>
              <a:off x="1864" y="2633"/>
              <a:ext cx="344" cy="2"/>
            </a:xfrm>
            <a:prstGeom prst="rect">
              <a:avLst/>
            </a:prstGeom>
            <a:solidFill>
              <a:srgbClr val="0085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29" name="Rectangle 194"/>
            <p:cNvSpPr>
              <a:spLocks noChangeArrowheads="1"/>
            </p:cNvSpPr>
            <p:nvPr/>
          </p:nvSpPr>
          <p:spPr bwMode="auto">
            <a:xfrm>
              <a:off x="1864" y="2635"/>
              <a:ext cx="344" cy="3"/>
            </a:xfrm>
            <a:prstGeom prst="rect">
              <a:avLst/>
            </a:prstGeom>
            <a:solidFill>
              <a:srgbClr val="0084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0" name="Rectangle 195"/>
            <p:cNvSpPr>
              <a:spLocks noChangeArrowheads="1"/>
            </p:cNvSpPr>
            <p:nvPr/>
          </p:nvSpPr>
          <p:spPr bwMode="auto">
            <a:xfrm>
              <a:off x="1864" y="2638"/>
              <a:ext cx="344" cy="2"/>
            </a:xfrm>
            <a:prstGeom prst="rect">
              <a:avLst/>
            </a:prstGeom>
            <a:solidFill>
              <a:srgbClr val="0083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1" name="Rectangle 196"/>
            <p:cNvSpPr>
              <a:spLocks noChangeArrowheads="1"/>
            </p:cNvSpPr>
            <p:nvPr/>
          </p:nvSpPr>
          <p:spPr bwMode="auto">
            <a:xfrm>
              <a:off x="1864" y="2640"/>
              <a:ext cx="344" cy="3"/>
            </a:xfrm>
            <a:prstGeom prst="rect">
              <a:avLst/>
            </a:prstGeom>
            <a:solidFill>
              <a:srgbClr val="008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2" name="Rectangle 197"/>
            <p:cNvSpPr>
              <a:spLocks noChangeArrowheads="1"/>
            </p:cNvSpPr>
            <p:nvPr/>
          </p:nvSpPr>
          <p:spPr bwMode="auto">
            <a:xfrm>
              <a:off x="1864" y="2643"/>
              <a:ext cx="344" cy="2"/>
            </a:xfrm>
            <a:prstGeom prst="rect">
              <a:avLst/>
            </a:prstGeom>
            <a:solidFill>
              <a:srgbClr val="0082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3" name="Rectangle 198"/>
            <p:cNvSpPr>
              <a:spLocks noChangeArrowheads="1"/>
            </p:cNvSpPr>
            <p:nvPr/>
          </p:nvSpPr>
          <p:spPr bwMode="auto">
            <a:xfrm>
              <a:off x="1864" y="2645"/>
              <a:ext cx="344" cy="2"/>
            </a:xfrm>
            <a:prstGeom prst="rect">
              <a:avLst/>
            </a:prstGeom>
            <a:solidFill>
              <a:srgbClr val="0081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4" name="Rectangle 199"/>
            <p:cNvSpPr>
              <a:spLocks noChangeArrowheads="1"/>
            </p:cNvSpPr>
            <p:nvPr/>
          </p:nvSpPr>
          <p:spPr bwMode="auto">
            <a:xfrm>
              <a:off x="1864" y="2647"/>
              <a:ext cx="344" cy="4"/>
            </a:xfrm>
            <a:prstGeom prst="rect">
              <a:avLst/>
            </a:prstGeom>
            <a:solidFill>
              <a:srgbClr val="008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5" name="Rectangle 200"/>
            <p:cNvSpPr>
              <a:spLocks noChangeArrowheads="1"/>
            </p:cNvSpPr>
            <p:nvPr/>
          </p:nvSpPr>
          <p:spPr bwMode="auto">
            <a:xfrm>
              <a:off x="1864" y="2651"/>
              <a:ext cx="344" cy="2"/>
            </a:xfrm>
            <a:prstGeom prst="rect">
              <a:avLst/>
            </a:prstGeom>
            <a:solidFill>
              <a:srgbClr val="00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6" name="Rectangle 201"/>
            <p:cNvSpPr>
              <a:spLocks noChangeArrowheads="1"/>
            </p:cNvSpPr>
            <p:nvPr/>
          </p:nvSpPr>
          <p:spPr bwMode="auto">
            <a:xfrm>
              <a:off x="1864" y="2653"/>
              <a:ext cx="344" cy="3"/>
            </a:xfrm>
            <a:prstGeom prst="rect">
              <a:avLst/>
            </a:prstGeom>
            <a:solidFill>
              <a:srgbClr val="007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7" name="Rectangle 202"/>
            <p:cNvSpPr>
              <a:spLocks noChangeArrowheads="1"/>
            </p:cNvSpPr>
            <p:nvPr/>
          </p:nvSpPr>
          <p:spPr bwMode="auto">
            <a:xfrm>
              <a:off x="1864" y="2656"/>
              <a:ext cx="344" cy="2"/>
            </a:xfrm>
            <a:prstGeom prst="rect">
              <a:avLst/>
            </a:prstGeom>
            <a:solidFill>
              <a:srgbClr val="007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8" name="Rectangle 203"/>
            <p:cNvSpPr>
              <a:spLocks noChangeArrowheads="1"/>
            </p:cNvSpPr>
            <p:nvPr/>
          </p:nvSpPr>
          <p:spPr bwMode="auto">
            <a:xfrm>
              <a:off x="1864" y="2658"/>
              <a:ext cx="344" cy="3"/>
            </a:xfrm>
            <a:prstGeom prst="rect">
              <a:avLst/>
            </a:prstGeom>
            <a:solidFill>
              <a:srgbClr val="007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39" name="Rectangle 204"/>
            <p:cNvSpPr>
              <a:spLocks noChangeArrowheads="1"/>
            </p:cNvSpPr>
            <p:nvPr/>
          </p:nvSpPr>
          <p:spPr bwMode="auto">
            <a:xfrm>
              <a:off x="1864" y="2661"/>
              <a:ext cx="344" cy="2"/>
            </a:xfrm>
            <a:prstGeom prst="rect">
              <a:avLst/>
            </a:prstGeom>
            <a:solidFill>
              <a:srgbClr val="007C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0" name="Rectangle 205"/>
            <p:cNvSpPr>
              <a:spLocks noChangeArrowheads="1"/>
            </p:cNvSpPr>
            <p:nvPr/>
          </p:nvSpPr>
          <p:spPr bwMode="auto">
            <a:xfrm>
              <a:off x="1864" y="2663"/>
              <a:ext cx="344" cy="3"/>
            </a:xfrm>
            <a:prstGeom prst="rect">
              <a:avLst/>
            </a:prstGeom>
            <a:solidFill>
              <a:srgbClr val="00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1" name="Rectangle 206"/>
            <p:cNvSpPr>
              <a:spLocks noChangeArrowheads="1"/>
            </p:cNvSpPr>
            <p:nvPr/>
          </p:nvSpPr>
          <p:spPr bwMode="auto">
            <a:xfrm>
              <a:off x="1864" y="2666"/>
              <a:ext cx="344" cy="2"/>
            </a:xfrm>
            <a:prstGeom prst="rect">
              <a:avLst/>
            </a:prstGeom>
            <a:solidFill>
              <a:srgbClr val="007B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2" name="Rectangle 207"/>
            <p:cNvSpPr>
              <a:spLocks noChangeArrowheads="1"/>
            </p:cNvSpPr>
            <p:nvPr/>
          </p:nvSpPr>
          <p:spPr bwMode="auto">
            <a:xfrm>
              <a:off x="1864" y="2668"/>
              <a:ext cx="344" cy="3"/>
            </a:xfrm>
            <a:prstGeom prst="rect">
              <a:avLst/>
            </a:prstGeom>
            <a:solidFill>
              <a:srgbClr val="00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3" name="Rectangle 208"/>
            <p:cNvSpPr>
              <a:spLocks noChangeArrowheads="1"/>
            </p:cNvSpPr>
            <p:nvPr/>
          </p:nvSpPr>
          <p:spPr bwMode="auto">
            <a:xfrm>
              <a:off x="1864" y="2671"/>
              <a:ext cx="344" cy="2"/>
            </a:xfrm>
            <a:prstGeom prst="rect">
              <a:avLst/>
            </a:prstGeom>
            <a:solidFill>
              <a:srgbClr val="00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4" name="Rectangle 209"/>
            <p:cNvSpPr>
              <a:spLocks noChangeArrowheads="1"/>
            </p:cNvSpPr>
            <p:nvPr/>
          </p:nvSpPr>
          <p:spPr bwMode="auto">
            <a:xfrm>
              <a:off x="1864" y="2673"/>
              <a:ext cx="344" cy="2"/>
            </a:xfrm>
            <a:prstGeom prst="rect">
              <a:avLst/>
            </a:prstGeom>
            <a:solidFill>
              <a:srgbClr val="0079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5" name="Rectangle 210"/>
            <p:cNvSpPr>
              <a:spLocks noChangeArrowheads="1"/>
            </p:cNvSpPr>
            <p:nvPr/>
          </p:nvSpPr>
          <p:spPr bwMode="auto">
            <a:xfrm>
              <a:off x="1864" y="2675"/>
              <a:ext cx="344" cy="3"/>
            </a:xfrm>
            <a:prstGeom prst="rect">
              <a:avLst/>
            </a:prstGeom>
            <a:solidFill>
              <a:srgbClr val="0079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6" name="Rectangle 211"/>
            <p:cNvSpPr>
              <a:spLocks noChangeArrowheads="1"/>
            </p:cNvSpPr>
            <p:nvPr/>
          </p:nvSpPr>
          <p:spPr bwMode="auto">
            <a:xfrm>
              <a:off x="1864" y="2678"/>
              <a:ext cx="344" cy="2"/>
            </a:xfrm>
            <a:prstGeom prst="rect">
              <a:avLst/>
            </a:prstGeom>
            <a:solidFill>
              <a:srgbClr val="00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7" name="Rectangle 212"/>
            <p:cNvSpPr>
              <a:spLocks noChangeArrowheads="1"/>
            </p:cNvSpPr>
            <p:nvPr/>
          </p:nvSpPr>
          <p:spPr bwMode="auto">
            <a:xfrm>
              <a:off x="1864" y="2680"/>
              <a:ext cx="344" cy="3"/>
            </a:xfrm>
            <a:prstGeom prst="rect">
              <a:avLst/>
            </a:prstGeom>
            <a:solidFill>
              <a:srgbClr val="0078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8" name="Rectangle 213"/>
            <p:cNvSpPr>
              <a:spLocks noChangeArrowheads="1"/>
            </p:cNvSpPr>
            <p:nvPr/>
          </p:nvSpPr>
          <p:spPr bwMode="auto">
            <a:xfrm>
              <a:off x="1864" y="2683"/>
              <a:ext cx="344" cy="2"/>
            </a:xfrm>
            <a:prstGeom prst="rect">
              <a:avLst/>
            </a:prstGeom>
            <a:solidFill>
              <a:srgbClr val="0077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49" name="Rectangle 214"/>
            <p:cNvSpPr>
              <a:spLocks noChangeArrowheads="1"/>
            </p:cNvSpPr>
            <p:nvPr/>
          </p:nvSpPr>
          <p:spPr bwMode="auto">
            <a:xfrm>
              <a:off x="1864" y="2685"/>
              <a:ext cx="344" cy="3"/>
            </a:xfrm>
            <a:prstGeom prst="rect">
              <a:avLst/>
            </a:prstGeom>
            <a:solidFill>
              <a:srgbClr val="0077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0" name="Rectangle 215"/>
            <p:cNvSpPr>
              <a:spLocks noChangeArrowheads="1"/>
            </p:cNvSpPr>
            <p:nvPr/>
          </p:nvSpPr>
          <p:spPr bwMode="auto">
            <a:xfrm>
              <a:off x="1864" y="2688"/>
              <a:ext cx="344" cy="2"/>
            </a:xfrm>
            <a:prstGeom prst="rect">
              <a:avLst/>
            </a:prstGeom>
            <a:solidFill>
              <a:srgbClr val="0076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1" name="Rectangle 216"/>
            <p:cNvSpPr>
              <a:spLocks noChangeArrowheads="1"/>
            </p:cNvSpPr>
            <p:nvPr/>
          </p:nvSpPr>
          <p:spPr bwMode="auto">
            <a:xfrm>
              <a:off x="1864" y="2690"/>
              <a:ext cx="344" cy="3"/>
            </a:xfrm>
            <a:prstGeom prst="rect">
              <a:avLst/>
            </a:prstGeom>
            <a:solidFill>
              <a:srgbClr val="0076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852" name="Rectangle 217"/>
            <p:cNvSpPr>
              <a:spLocks noChangeArrowheads="1"/>
            </p:cNvSpPr>
            <p:nvPr/>
          </p:nvSpPr>
          <p:spPr bwMode="auto">
            <a:xfrm>
              <a:off x="1864" y="2693"/>
              <a:ext cx="344" cy="2"/>
            </a:xfrm>
            <a:prstGeom prst="rect">
              <a:avLst/>
            </a:prstGeom>
            <a:solidFill>
              <a:srgbClr val="0076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grpSp>
      <p:sp>
        <p:nvSpPr>
          <p:cNvPr id="23564" name="Rectangle 218"/>
          <p:cNvSpPr>
            <a:spLocks noChangeArrowheads="1"/>
          </p:cNvSpPr>
          <p:nvPr/>
        </p:nvSpPr>
        <p:spPr bwMode="auto">
          <a:xfrm>
            <a:off x="2833688" y="5583238"/>
            <a:ext cx="1781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65" name="Rectangle 219"/>
          <p:cNvSpPr>
            <a:spLocks noChangeArrowheads="1"/>
          </p:cNvSpPr>
          <p:nvPr/>
        </p:nvSpPr>
        <p:spPr bwMode="auto">
          <a:xfrm>
            <a:off x="3143250" y="5573713"/>
            <a:ext cx="88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u-ES" sz="3600">
                <a:solidFill>
                  <a:srgbClr val="000000"/>
                </a:solidFill>
              </a:rPr>
              <a:t>LZR</a:t>
            </a:r>
            <a:endParaRPr lang="eu-ES" sz="3600"/>
          </a:p>
        </p:txBody>
      </p:sp>
      <p:sp>
        <p:nvSpPr>
          <p:cNvPr id="23566" name="Rectangle 220"/>
          <p:cNvSpPr>
            <a:spLocks noChangeArrowheads="1"/>
          </p:cNvSpPr>
          <p:nvPr/>
        </p:nvSpPr>
        <p:spPr bwMode="auto">
          <a:xfrm>
            <a:off x="3100388" y="5995988"/>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u-ES" sz="3600">
                <a:solidFill>
                  <a:srgbClr val="000000"/>
                </a:solidFill>
              </a:rPr>
              <a:t>%10</a:t>
            </a:r>
          </a:p>
        </p:txBody>
      </p:sp>
      <p:sp>
        <p:nvSpPr>
          <p:cNvPr id="23567" name="Freeform 223"/>
          <p:cNvSpPr>
            <a:spLocks/>
          </p:cNvSpPr>
          <p:nvPr/>
        </p:nvSpPr>
        <p:spPr bwMode="auto">
          <a:xfrm>
            <a:off x="4703763" y="2708275"/>
            <a:ext cx="300037" cy="2711450"/>
          </a:xfrm>
          <a:custGeom>
            <a:avLst/>
            <a:gdLst>
              <a:gd name="T0" fmla="*/ 0 w 51"/>
              <a:gd name="T1" fmla="*/ 2147483647 h 867"/>
              <a:gd name="T2" fmla="*/ 0 w 51"/>
              <a:gd name="T3" fmla="*/ 2147483647 h 867"/>
              <a:gd name="T4" fmla="*/ 2147483647 w 51"/>
              <a:gd name="T5" fmla="*/ 0 h 867"/>
              <a:gd name="T6" fmla="*/ 2147483647 w 51"/>
              <a:gd name="T7" fmla="*/ 2147483647 h 867"/>
              <a:gd name="T8" fmla="*/ 0 w 51"/>
              <a:gd name="T9" fmla="*/ 2147483647 h 867"/>
              <a:gd name="T10" fmla="*/ 0 60000 65536"/>
              <a:gd name="T11" fmla="*/ 0 60000 65536"/>
              <a:gd name="T12" fmla="*/ 0 60000 65536"/>
              <a:gd name="T13" fmla="*/ 0 60000 65536"/>
              <a:gd name="T14" fmla="*/ 0 60000 65536"/>
              <a:gd name="T15" fmla="*/ 0 w 51"/>
              <a:gd name="T16" fmla="*/ 0 h 867"/>
              <a:gd name="T17" fmla="*/ 51 w 51"/>
              <a:gd name="T18" fmla="*/ 867 h 867"/>
            </a:gdLst>
            <a:ahLst/>
            <a:cxnLst>
              <a:cxn ang="T10">
                <a:pos x="T0" y="T1"/>
              </a:cxn>
              <a:cxn ang="T11">
                <a:pos x="T2" y="T3"/>
              </a:cxn>
              <a:cxn ang="T12">
                <a:pos x="T4" y="T5"/>
              </a:cxn>
              <a:cxn ang="T13">
                <a:pos x="T6" y="T7"/>
              </a:cxn>
              <a:cxn ang="T14">
                <a:pos x="T8" y="T9"/>
              </a:cxn>
            </a:cxnLst>
            <a:rect l="T15" t="T16" r="T17" b="T18"/>
            <a:pathLst>
              <a:path w="51" h="867">
                <a:moveTo>
                  <a:pt x="0" y="867"/>
                </a:moveTo>
                <a:lnTo>
                  <a:pt x="0" y="51"/>
                </a:lnTo>
                <a:lnTo>
                  <a:pt x="51" y="0"/>
                </a:lnTo>
                <a:lnTo>
                  <a:pt x="51" y="816"/>
                </a:lnTo>
                <a:lnTo>
                  <a:pt x="0" y="867"/>
                </a:lnTo>
                <a:close/>
              </a:path>
            </a:pathLst>
          </a:custGeom>
          <a:solidFill>
            <a:srgbClr val="E1E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3568" name="Freeform 224"/>
          <p:cNvSpPr>
            <a:spLocks/>
          </p:cNvSpPr>
          <p:nvPr/>
        </p:nvSpPr>
        <p:spPr bwMode="auto">
          <a:xfrm>
            <a:off x="649288" y="2708275"/>
            <a:ext cx="4354512" cy="158750"/>
          </a:xfrm>
          <a:custGeom>
            <a:avLst/>
            <a:gdLst>
              <a:gd name="T0" fmla="*/ 2147483647 w 740"/>
              <a:gd name="T1" fmla="*/ 2147483647 h 51"/>
              <a:gd name="T2" fmla="*/ 0 w 740"/>
              <a:gd name="T3" fmla="*/ 2147483647 h 51"/>
              <a:gd name="T4" fmla="*/ 2147483647 w 740"/>
              <a:gd name="T5" fmla="*/ 0 h 51"/>
              <a:gd name="T6" fmla="*/ 2147483647 w 740"/>
              <a:gd name="T7" fmla="*/ 0 h 51"/>
              <a:gd name="T8" fmla="*/ 2147483647 w 740"/>
              <a:gd name="T9" fmla="*/ 2147483647 h 51"/>
              <a:gd name="T10" fmla="*/ 0 60000 65536"/>
              <a:gd name="T11" fmla="*/ 0 60000 65536"/>
              <a:gd name="T12" fmla="*/ 0 60000 65536"/>
              <a:gd name="T13" fmla="*/ 0 60000 65536"/>
              <a:gd name="T14" fmla="*/ 0 60000 65536"/>
              <a:gd name="T15" fmla="*/ 0 w 740"/>
              <a:gd name="T16" fmla="*/ 0 h 51"/>
              <a:gd name="T17" fmla="*/ 740 w 740"/>
              <a:gd name="T18" fmla="*/ 51 h 51"/>
            </a:gdLst>
            <a:ahLst/>
            <a:cxnLst>
              <a:cxn ang="T10">
                <a:pos x="T0" y="T1"/>
              </a:cxn>
              <a:cxn ang="T11">
                <a:pos x="T2" y="T3"/>
              </a:cxn>
              <a:cxn ang="T12">
                <a:pos x="T4" y="T5"/>
              </a:cxn>
              <a:cxn ang="T13">
                <a:pos x="T6" y="T7"/>
              </a:cxn>
              <a:cxn ang="T14">
                <a:pos x="T8" y="T9"/>
              </a:cxn>
            </a:cxnLst>
            <a:rect l="T15" t="T16" r="T17" b="T18"/>
            <a:pathLst>
              <a:path w="740" h="51">
                <a:moveTo>
                  <a:pt x="689" y="51"/>
                </a:moveTo>
                <a:lnTo>
                  <a:pt x="0" y="51"/>
                </a:lnTo>
                <a:lnTo>
                  <a:pt x="51" y="0"/>
                </a:lnTo>
                <a:lnTo>
                  <a:pt x="740" y="0"/>
                </a:lnTo>
                <a:lnTo>
                  <a:pt x="689" y="51"/>
                </a:lnTo>
                <a:close/>
              </a:path>
            </a:pathLst>
          </a:custGeom>
          <a:solidFill>
            <a:srgbClr val="9898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3569" name="Rectangle 226"/>
          <p:cNvSpPr>
            <a:spLocks noChangeArrowheads="1"/>
          </p:cNvSpPr>
          <p:nvPr/>
        </p:nvSpPr>
        <p:spPr bwMode="auto">
          <a:xfrm>
            <a:off x="649288" y="2867025"/>
            <a:ext cx="4054475" cy="190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0" name="Rectangle 227"/>
          <p:cNvSpPr>
            <a:spLocks noChangeArrowheads="1"/>
          </p:cNvSpPr>
          <p:nvPr/>
        </p:nvSpPr>
        <p:spPr bwMode="auto">
          <a:xfrm>
            <a:off x="649288" y="2886075"/>
            <a:ext cx="4054475" cy="19050"/>
          </a:xfrm>
          <a:prstGeom prst="rect">
            <a:avLst/>
          </a:prstGeom>
          <a:solidFill>
            <a:srgbClr val="FEF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1" name="Rectangle 228"/>
          <p:cNvSpPr>
            <a:spLocks noChangeArrowheads="1"/>
          </p:cNvSpPr>
          <p:nvPr/>
        </p:nvSpPr>
        <p:spPr bwMode="auto">
          <a:xfrm>
            <a:off x="649288" y="2905125"/>
            <a:ext cx="4054475" cy="17463"/>
          </a:xfrm>
          <a:prstGeom prst="rect">
            <a:avLst/>
          </a:prstGeom>
          <a:solidFill>
            <a:srgbClr val="FEF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2" name="Rectangle 229"/>
          <p:cNvSpPr>
            <a:spLocks noChangeArrowheads="1"/>
          </p:cNvSpPr>
          <p:nvPr/>
        </p:nvSpPr>
        <p:spPr bwMode="auto">
          <a:xfrm>
            <a:off x="649288" y="2922588"/>
            <a:ext cx="4054475" cy="15875"/>
          </a:xfrm>
          <a:prstGeom prst="rect">
            <a:avLst/>
          </a:prstGeom>
          <a:solidFill>
            <a:srgbClr val="FEF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3" name="Rectangle 230"/>
          <p:cNvSpPr>
            <a:spLocks noChangeArrowheads="1"/>
          </p:cNvSpPr>
          <p:nvPr/>
        </p:nvSpPr>
        <p:spPr bwMode="auto">
          <a:xfrm>
            <a:off x="649288" y="2938463"/>
            <a:ext cx="4054475" cy="19050"/>
          </a:xfrm>
          <a:prstGeom prst="rect">
            <a:avLst/>
          </a:prstGeom>
          <a:solidFill>
            <a:srgbClr val="FEF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4" name="Rectangle 231"/>
          <p:cNvSpPr>
            <a:spLocks noChangeArrowheads="1"/>
          </p:cNvSpPr>
          <p:nvPr/>
        </p:nvSpPr>
        <p:spPr bwMode="auto">
          <a:xfrm>
            <a:off x="649288" y="2957513"/>
            <a:ext cx="4054475" cy="22225"/>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5" name="Rectangle 232"/>
          <p:cNvSpPr>
            <a:spLocks noChangeArrowheads="1"/>
          </p:cNvSpPr>
          <p:nvPr/>
        </p:nvSpPr>
        <p:spPr bwMode="auto">
          <a:xfrm>
            <a:off x="649288" y="2979738"/>
            <a:ext cx="4054475" cy="19050"/>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6" name="Rectangle 233"/>
          <p:cNvSpPr>
            <a:spLocks noChangeArrowheads="1"/>
          </p:cNvSpPr>
          <p:nvPr/>
        </p:nvSpPr>
        <p:spPr bwMode="auto">
          <a:xfrm>
            <a:off x="649288" y="2998788"/>
            <a:ext cx="4054475" cy="19050"/>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7" name="Rectangle 234"/>
          <p:cNvSpPr>
            <a:spLocks noChangeArrowheads="1"/>
          </p:cNvSpPr>
          <p:nvPr/>
        </p:nvSpPr>
        <p:spPr bwMode="auto">
          <a:xfrm>
            <a:off x="649288" y="3017838"/>
            <a:ext cx="4054475" cy="17462"/>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8" name="Rectangle 235"/>
          <p:cNvSpPr>
            <a:spLocks noChangeArrowheads="1"/>
          </p:cNvSpPr>
          <p:nvPr/>
        </p:nvSpPr>
        <p:spPr bwMode="auto">
          <a:xfrm>
            <a:off x="649288" y="3035300"/>
            <a:ext cx="4054475" cy="19050"/>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79" name="Rectangle 236"/>
          <p:cNvSpPr>
            <a:spLocks noChangeArrowheads="1"/>
          </p:cNvSpPr>
          <p:nvPr/>
        </p:nvSpPr>
        <p:spPr bwMode="auto">
          <a:xfrm>
            <a:off x="649288" y="3054350"/>
            <a:ext cx="4054475" cy="15875"/>
          </a:xfrm>
          <a:prstGeom prst="rect">
            <a:avLst/>
          </a:prstGeom>
          <a:solidFill>
            <a:srgbClr val="FCFC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0" name="Rectangle 237"/>
          <p:cNvSpPr>
            <a:spLocks noChangeArrowheads="1"/>
          </p:cNvSpPr>
          <p:nvPr/>
        </p:nvSpPr>
        <p:spPr bwMode="auto">
          <a:xfrm>
            <a:off x="649288" y="3070225"/>
            <a:ext cx="4054475" cy="19050"/>
          </a:xfrm>
          <a:prstGeom prst="rect">
            <a:avLst/>
          </a:prstGeom>
          <a:solidFill>
            <a:srgbClr val="FCF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1" name="Rectangle 238"/>
          <p:cNvSpPr>
            <a:spLocks noChangeArrowheads="1"/>
          </p:cNvSpPr>
          <p:nvPr/>
        </p:nvSpPr>
        <p:spPr bwMode="auto">
          <a:xfrm>
            <a:off x="649288" y="3089275"/>
            <a:ext cx="4054475" cy="19050"/>
          </a:xfrm>
          <a:prstGeom prst="rect">
            <a:avLst/>
          </a:prstGeom>
          <a:solidFill>
            <a:srgbClr val="FCF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2" name="Rectangle 239"/>
          <p:cNvSpPr>
            <a:spLocks noChangeArrowheads="1"/>
          </p:cNvSpPr>
          <p:nvPr/>
        </p:nvSpPr>
        <p:spPr bwMode="auto">
          <a:xfrm>
            <a:off x="649288" y="3108325"/>
            <a:ext cx="4054475" cy="19050"/>
          </a:xfrm>
          <a:prstGeom prst="rect">
            <a:avLst/>
          </a:prstGeom>
          <a:solidFill>
            <a:srgbClr val="FBFB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3" name="Rectangle 240"/>
          <p:cNvSpPr>
            <a:spLocks noChangeArrowheads="1"/>
          </p:cNvSpPr>
          <p:nvPr/>
        </p:nvSpPr>
        <p:spPr bwMode="auto">
          <a:xfrm>
            <a:off x="649288" y="3127375"/>
            <a:ext cx="4054475" cy="17463"/>
          </a:xfrm>
          <a:prstGeom prst="rect">
            <a:avLst/>
          </a:prstGeom>
          <a:solidFill>
            <a:srgbClr val="FBFB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4" name="Rectangle 241"/>
          <p:cNvSpPr>
            <a:spLocks noChangeArrowheads="1"/>
          </p:cNvSpPr>
          <p:nvPr/>
        </p:nvSpPr>
        <p:spPr bwMode="auto">
          <a:xfrm>
            <a:off x="649288" y="3144838"/>
            <a:ext cx="4054475" cy="19050"/>
          </a:xfrm>
          <a:prstGeom prst="rect">
            <a:avLst/>
          </a:prstGeom>
          <a:solidFill>
            <a:srgbClr val="FBFB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5" name="Rectangle 242"/>
          <p:cNvSpPr>
            <a:spLocks noChangeArrowheads="1"/>
          </p:cNvSpPr>
          <p:nvPr/>
        </p:nvSpPr>
        <p:spPr bwMode="auto">
          <a:xfrm>
            <a:off x="649288" y="3163888"/>
            <a:ext cx="4054475" cy="19050"/>
          </a:xfrm>
          <a:prstGeom prst="rect">
            <a:avLst/>
          </a:prstGeom>
          <a:solidFill>
            <a:srgbClr val="FAF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6" name="Rectangle 243"/>
          <p:cNvSpPr>
            <a:spLocks noChangeArrowheads="1"/>
          </p:cNvSpPr>
          <p:nvPr/>
        </p:nvSpPr>
        <p:spPr bwMode="auto">
          <a:xfrm>
            <a:off x="649288" y="3182938"/>
            <a:ext cx="4054475" cy="15875"/>
          </a:xfrm>
          <a:prstGeom prst="rect">
            <a:avLst/>
          </a:prstGeom>
          <a:solidFill>
            <a:srgbClr val="FAF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7" name="Rectangle 244"/>
          <p:cNvSpPr>
            <a:spLocks noChangeArrowheads="1"/>
          </p:cNvSpPr>
          <p:nvPr/>
        </p:nvSpPr>
        <p:spPr bwMode="auto">
          <a:xfrm>
            <a:off x="649288" y="3198813"/>
            <a:ext cx="4054475" cy="19050"/>
          </a:xfrm>
          <a:prstGeom prst="rect">
            <a:avLst/>
          </a:prstGeom>
          <a:solidFill>
            <a:srgbClr val="F9F9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8" name="Rectangle 245"/>
          <p:cNvSpPr>
            <a:spLocks noChangeArrowheads="1"/>
          </p:cNvSpPr>
          <p:nvPr/>
        </p:nvSpPr>
        <p:spPr bwMode="auto">
          <a:xfrm>
            <a:off x="649288" y="3217863"/>
            <a:ext cx="4054475" cy="19050"/>
          </a:xfrm>
          <a:prstGeom prst="rect">
            <a:avLst/>
          </a:prstGeom>
          <a:solidFill>
            <a:srgbClr val="F9F9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89" name="Rectangle 246"/>
          <p:cNvSpPr>
            <a:spLocks noChangeArrowheads="1"/>
          </p:cNvSpPr>
          <p:nvPr/>
        </p:nvSpPr>
        <p:spPr bwMode="auto">
          <a:xfrm>
            <a:off x="649288" y="3236913"/>
            <a:ext cx="4054475" cy="17462"/>
          </a:xfrm>
          <a:prstGeom prst="rect">
            <a:avLst/>
          </a:prstGeom>
          <a:solidFill>
            <a:srgbClr val="F8F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0" name="Rectangle 247"/>
          <p:cNvSpPr>
            <a:spLocks noChangeArrowheads="1"/>
          </p:cNvSpPr>
          <p:nvPr/>
        </p:nvSpPr>
        <p:spPr bwMode="auto">
          <a:xfrm>
            <a:off x="649288" y="3254375"/>
            <a:ext cx="4054475" cy="19050"/>
          </a:xfrm>
          <a:prstGeom prst="rect">
            <a:avLst/>
          </a:prstGeom>
          <a:solidFill>
            <a:srgbClr val="F8F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1" name="Rectangle 248"/>
          <p:cNvSpPr>
            <a:spLocks noChangeArrowheads="1"/>
          </p:cNvSpPr>
          <p:nvPr/>
        </p:nvSpPr>
        <p:spPr bwMode="auto">
          <a:xfrm>
            <a:off x="649288" y="3273425"/>
            <a:ext cx="4054475" cy="19050"/>
          </a:xfrm>
          <a:prstGeom prst="rect">
            <a:avLst/>
          </a:prstGeom>
          <a:solidFill>
            <a:srgbClr val="F8F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2" name="Rectangle 249"/>
          <p:cNvSpPr>
            <a:spLocks noChangeArrowheads="1"/>
          </p:cNvSpPr>
          <p:nvPr/>
        </p:nvSpPr>
        <p:spPr bwMode="auto">
          <a:xfrm>
            <a:off x="649288" y="3292475"/>
            <a:ext cx="4054475" cy="22225"/>
          </a:xfrm>
          <a:prstGeom prst="rect">
            <a:avLst/>
          </a:prstGeom>
          <a:solidFill>
            <a:srgbClr val="F7F7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3" name="Rectangle 250"/>
          <p:cNvSpPr>
            <a:spLocks noChangeArrowheads="1"/>
          </p:cNvSpPr>
          <p:nvPr/>
        </p:nvSpPr>
        <p:spPr bwMode="auto">
          <a:xfrm>
            <a:off x="649288" y="3314700"/>
            <a:ext cx="4054475" cy="15875"/>
          </a:xfrm>
          <a:prstGeom prst="rect">
            <a:avLst/>
          </a:prstGeom>
          <a:solidFill>
            <a:srgbClr val="F6F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4" name="Rectangle 251"/>
          <p:cNvSpPr>
            <a:spLocks noChangeArrowheads="1"/>
          </p:cNvSpPr>
          <p:nvPr/>
        </p:nvSpPr>
        <p:spPr bwMode="auto">
          <a:xfrm>
            <a:off x="649288" y="3330575"/>
            <a:ext cx="4054475" cy="17463"/>
          </a:xfrm>
          <a:prstGeom prst="rect">
            <a:avLst/>
          </a:prstGeom>
          <a:solidFill>
            <a:srgbClr val="F6F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5" name="Rectangle 252"/>
          <p:cNvSpPr>
            <a:spLocks noChangeArrowheads="1"/>
          </p:cNvSpPr>
          <p:nvPr/>
        </p:nvSpPr>
        <p:spPr bwMode="auto">
          <a:xfrm>
            <a:off x="649288" y="3348038"/>
            <a:ext cx="4054475" cy="19050"/>
          </a:xfrm>
          <a:prstGeom prst="rect">
            <a:avLst/>
          </a:prstGeom>
          <a:solidFill>
            <a:srgbClr val="F5F5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6" name="Rectangle 253"/>
          <p:cNvSpPr>
            <a:spLocks noChangeArrowheads="1"/>
          </p:cNvSpPr>
          <p:nvPr/>
        </p:nvSpPr>
        <p:spPr bwMode="auto">
          <a:xfrm>
            <a:off x="649288" y="3367088"/>
            <a:ext cx="4054475" cy="19050"/>
          </a:xfrm>
          <a:prstGeom prst="rect">
            <a:avLst/>
          </a:prstGeom>
          <a:solidFill>
            <a:srgbClr val="F5F5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7" name="Rectangle 254"/>
          <p:cNvSpPr>
            <a:spLocks noChangeArrowheads="1"/>
          </p:cNvSpPr>
          <p:nvPr/>
        </p:nvSpPr>
        <p:spPr bwMode="auto">
          <a:xfrm>
            <a:off x="649288" y="3386138"/>
            <a:ext cx="4054475" cy="19050"/>
          </a:xfrm>
          <a:prstGeom prst="rect">
            <a:avLst/>
          </a:prstGeom>
          <a:solidFill>
            <a:srgbClr val="F4F4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8" name="Rectangle 255"/>
          <p:cNvSpPr>
            <a:spLocks noChangeArrowheads="1"/>
          </p:cNvSpPr>
          <p:nvPr/>
        </p:nvSpPr>
        <p:spPr bwMode="auto">
          <a:xfrm>
            <a:off x="649288" y="3405188"/>
            <a:ext cx="4054475" cy="19050"/>
          </a:xfrm>
          <a:prstGeom prst="rect">
            <a:avLst/>
          </a:prstGeom>
          <a:solidFill>
            <a:srgbClr val="F4F4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599" name="Rectangle 256"/>
          <p:cNvSpPr>
            <a:spLocks noChangeArrowheads="1"/>
          </p:cNvSpPr>
          <p:nvPr/>
        </p:nvSpPr>
        <p:spPr bwMode="auto">
          <a:xfrm>
            <a:off x="649288" y="3424238"/>
            <a:ext cx="4054475" cy="19050"/>
          </a:xfrm>
          <a:prstGeom prst="rect">
            <a:avLst/>
          </a:prstGeom>
          <a:solidFill>
            <a:srgbClr val="F3F3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0" name="Rectangle 257"/>
          <p:cNvSpPr>
            <a:spLocks noChangeArrowheads="1"/>
          </p:cNvSpPr>
          <p:nvPr/>
        </p:nvSpPr>
        <p:spPr bwMode="auto">
          <a:xfrm>
            <a:off x="649288" y="3443288"/>
            <a:ext cx="4054475" cy="14287"/>
          </a:xfrm>
          <a:prstGeom prst="rect">
            <a:avLst/>
          </a:prstGeom>
          <a:solidFill>
            <a:srgbClr val="F2F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1" name="Rectangle 258"/>
          <p:cNvSpPr>
            <a:spLocks noChangeArrowheads="1"/>
          </p:cNvSpPr>
          <p:nvPr/>
        </p:nvSpPr>
        <p:spPr bwMode="auto">
          <a:xfrm>
            <a:off x="649288" y="3457575"/>
            <a:ext cx="4054475" cy="19050"/>
          </a:xfrm>
          <a:prstGeom prst="rect">
            <a:avLst/>
          </a:prstGeom>
          <a:solidFill>
            <a:srgbClr val="F1F1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2" name="Rectangle 259"/>
          <p:cNvSpPr>
            <a:spLocks noChangeArrowheads="1"/>
          </p:cNvSpPr>
          <p:nvPr/>
        </p:nvSpPr>
        <p:spPr bwMode="auto">
          <a:xfrm>
            <a:off x="649288" y="3476625"/>
            <a:ext cx="4054475" cy="19050"/>
          </a:xfrm>
          <a:prstGeom prst="rect">
            <a:avLst/>
          </a:prstGeom>
          <a:solidFill>
            <a:srgbClr val="F1F1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3" name="Rectangle 260"/>
          <p:cNvSpPr>
            <a:spLocks noChangeArrowheads="1"/>
          </p:cNvSpPr>
          <p:nvPr/>
        </p:nvSpPr>
        <p:spPr bwMode="auto">
          <a:xfrm>
            <a:off x="649288" y="3495675"/>
            <a:ext cx="4054475" cy="19050"/>
          </a:xfrm>
          <a:prstGeom prst="rect">
            <a:avLst/>
          </a:prstGeom>
          <a:solidFill>
            <a:srgbClr val="F0F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4" name="Rectangle 261"/>
          <p:cNvSpPr>
            <a:spLocks noChangeArrowheads="1"/>
          </p:cNvSpPr>
          <p:nvPr/>
        </p:nvSpPr>
        <p:spPr bwMode="auto">
          <a:xfrm>
            <a:off x="649288" y="3514725"/>
            <a:ext cx="4054475" cy="19050"/>
          </a:xfrm>
          <a:prstGeom prst="rect">
            <a:avLst/>
          </a:prstGeom>
          <a:solidFill>
            <a:srgbClr val="EFE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5" name="Rectangle 262"/>
          <p:cNvSpPr>
            <a:spLocks noChangeArrowheads="1"/>
          </p:cNvSpPr>
          <p:nvPr/>
        </p:nvSpPr>
        <p:spPr bwMode="auto">
          <a:xfrm>
            <a:off x="649288" y="3533775"/>
            <a:ext cx="4054475" cy="19050"/>
          </a:xfrm>
          <a:prstGeom prst="rect">
            <a:avLst/>
          </a:prstGeom>
          <a:solidFill>
            <a:srgbClr val="EEEE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6" name="Rectangle 263"/>
          <p:cNvSpPr>
            <a:spLocks noChangeArrowheads="1"/>
          </p:cNvSpPr>
          <p:nvPr/>
        </p:nvSpPr>
        <p:spPr bwMode="auto">
          <a:xfrm>
            <a:off x="649288" y="3552825"/>
            <a:ext cx="4054475" cy="14288"/>
          </a:xfrm>
          <a:prstGeom prst="rect">
            <a:avLst/>
          </a:prstGeom>
          <a:solidFill>
            <a:srgbClr val="EDED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7" name="Rectangle 264"/>
          <p:cNvSpPr>
            <a:spLocks noChangeArrowheads="1"/>
          </p:cNvSpPr>
          <p:nvPr/>
        </p:nvSpPr>
        <p:spPr bwMode="auto">
          <a:xfrm>
            <a:off x="649288" y="3567113"/>
            <a:ext cx="4054475" cy="19050"/>
          </a:xfrm>
          <a:prstGeom prst="rect">
            <a:avLst/>
          </a:prstGeom>
          <a:solidFill>
            <a:srgbClr val="EDE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8" name="Rectangle 265"/>
          <p:cNvSpPr>
            <a:spLocks noChangeArrowheads="1"/>
          </p:cNvSpPr>
          <p:nvPr/>
        </p:nvSpPr>
        <p:spPr bwMode="auto">
          <a:xfrm>
            <a:off x="649288" y="3586163"/>
            <a:ext cx="4054475" cy="19050"/>
          </a:xfrm>
          <a:prstGeom prst="rect">
            <a:avLst/>
          </a:prstGeom>
          <a:solidFill>
            <a:srgbClr val="ECE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09" name="Rectangle 266"/>
          <p:cNvSpPr>
            <a:spLocks noChangeArrowheads="1"/>
          </p:cNvSpPr>
          <p:nvPr/>
        </p:nvSpPr>
        <p:spPr bwMode="auto">
          <a:xfrm>
            <a:off x="649288" y="3605213"/>
            <a:ext cx="4054475" cy="19050"/>
          </a:xfrm>
          <a:prstGeom prst="rect">
            <a:avLst/>
          </a:prstGeom>
          <a:solidFill>
            <a:srgbClr val="EBEB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0" name="Rectangle 267"/>
          <p:cNvSpPr>
            <a:spLocks noChangeArrowheads="1"/>
          </p:cNvSpPr>
          <p:nvPr/>
        </p:nvSpPr>
        <p:spPr bwMode="auto">
          <a:xfrm>
            <a:off x="649288" y="3624263"/>
            <a:ext cx="4054475" cy="22225"/>
          </a:xfrm>
          <a:prstGeom prst="rect">
            <a:avLst/>
          </a:prstGeom>
          <a:solidFill>
            <a:srgbClr val="EAE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1" name="Rectangle 268"/>
          <p:cNvSpPr>
            <a:spLocks noChangeArrowheads="1"/>
          </p:cNvSpPr>
          <p:nvPr/>
        </p:nvSpPr>
        <p:spPr bwMode="auto">
          <a:xfrm>
            <a:off x="649288" y="3646488"/>
            <a:ext cx="4054475" cy="19050"/>
          </a:xfrm>
          <a:prstGeom prst="rect">
            <a:avLst/>
          </a:prstGeom>
          <a:solidFill>
            <a:srgbClr val="E9E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2" name="Rectangle 269"/>
          <p:cNvSpPr>
            <a:spLocks noChangeArrowheads="1"/>
          </p:cNvSpPr>
          <p:nvPr/>
        </p:nvSpPr>
        <p:spPr bwMode="auto">
          <a:xfrm>
            <a:off x="649288" y="3665538"/>
            <a:ext cx="4054475" cy="17462"/>
          </a:xfrm>
          <a:prstGeom prst="rect">
            <a:avLst/>
          </a:prstGeom>
          <a:solidFill>
            <a:srgbClr val="E8E8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3" name="Rectangle 270"/>
          <p:cNvSpPr>
            <a:spLocks noChangeArrowheads="1"/>
          </p:cNvSpPr>
          <p:nvPr/>
        </p:nvSpPr>
        <p:spPr bwMode="auto">
          <a:xfrm>
            <a:off x="649288" y="3683000"/>
            <a:ext cx="4054475" cy="15875"/>
          </a:xfrm>
          <a:prstGeom prst="rect">
            <a:avLst/>
          </a:prstGeom>
          <a:solidFill>
            <a:srgbClr val="E7E7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4" name="Rectangle 271"/>
          <p:cNvSpPr>
            <a:spLocks noChangeArrowheads="1"/>
          </p:cNvSpPr>
          <p:nvPr/>
        </p:nvSpPr>
        <p:spPr bwMode="auto">
          <a:xfrm>
            <a:off x="649288" y="3698875"/>
            <a:ext cx="4054475" cy="19050"/>
          </a:xfrm>
          <a:prstGeom prst="rect">
            <a:avLst/>
          </a:prstGeom>
          <a:solidFill>
            <a:srgbClr val="E6E6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5" name="Rectangle 272"/>
          <p:cNvSpPr>
            <a:spLocks noChangeArrowheads="1"/>
          </p:cNvSpPr>
          <p:nvPr/>
        </p:nvSpPr>
        <p:spPr bwMode="auto">
          <a:xfrm>
            <a:off x="649288" y="3717925"/>
            <a:ext cx="4054475" cy="19050"/>
          </a:xfrm>
          <a:prstGeom prst="rect">
            <a:avLst/>
          </a:prstGeom>
          <a:solidFill>
            <a:srgbClr val="E5E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6" name="Rectangle 273"/>
          <p:cNvSpPr>
            <a:spLocks noChangeArrowheads="1"/>
          </p:cNvSpPr>
          <p:nvPr/>
        </p:nvSpPr>
        <p:spPr bwMode="auto">
          <a:xfrm>
            <a:off x="649288" y="3736975"/>
            <a:ext cx="4054475" cy="19050"/>
          </a:xfrm>
          <a:prstGeom prst="rect">
            <a:avLst/>
          </a:prstGeom>
          <a:solidFill>
            <a:srgbClr val="E3E3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7" name="Rectangle 274"/>
          <p:cNvSpPr>
            <a:spLocks noChangeArrowheads="1"/>
          </p:cNvSpPr>
          <p:nvPr/>
        </p:nvSpPr>
        <p:spPr bwMode="auto">
          <a:xfrm>
            <a:off x="649288" y="3756025"/>
            <a:ext cx="4054475" cy="17463"/>
          </a:xfrm>
          <a:prstGeom prst="rect">
            <a:avLst/>
          </a:prstGeom>
          <a:solidFill>
            <a:srgbClr val="E3E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8" name="Rectangle 275"/>
          <p:cNvSpPr>
            <a:spLocks noChangeArrowheads="1"/>
          </p:cNvSpPr>
          <p:nvPr/>
        </p:nvSpPr>
        <p:spPr bwMode="auto">
          <a:xfrm>
            <a:off x="649288" y="3773488"/>
            <a:ext cx="4054475" cy="19050"/>
          </a:xfrm>
          <a:prstGeom prst="rect">
            <a:avLst/>
          </a:prstGeom>
          <a:solidFill>
            <a:srgbClr val="E1E1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19" name="Rectangle 276"/>
          <p:cNvSpPr>
            <a:spLocks noChangeArrowheads="1"/>
          </p:cNvSpPr>
          <p:nvPr/>
        </p:nvSpPr>
        <p:spPr bwMode="auto">
          <a:xfrm>
            <a:off x="649288" y="3792538"/>
            <a:ext cx="4054475" cy="19050"/>
          </a:xfrm>
          <a:prstGeom prst="rect">
            <a:avLst/>
          </a:prstGeom>
          <a:solidFill>
            <a:srgbClr val="E0E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0" name="Rectangle 277"/>
          <p:cNvSpPr>
            <a:spLocks noChangeArrowheads="1"/>
          </p:cNvSpPr>
          <p:nvPr/>
        </p:nvSpPr>
        <p:spPr bwMode="auto">
          <a:xfrm>
            <a:off x="649288" y="3811588"/>
            <a:ext cx="4054475" cy="15875"/>
          </a:xfrm>
          <a:prstGeom prst="rect">
            <a:avLst/>
          </a:prstGeom>
          <a:solidFill>
            <a:srgbClr val="DFDF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1" name="Rectangle 278"/>
          <p:cNvSpPr>
            <a:spLocks noChangeArrowheads="1"/>
          </p:cNvSpPr>
          <p:nvPr/>
        </p:nvSpPr>
        <p:spPr bwMode="auto">
          <a:xfrm>
            <a:off x="649288" y="3827463"/>
            <a:ext cx="4054475" cy="19050"/>
          </a:xfrm>
          <a:prstGeom prst="rect">
            <a:avLst/>
          </a:prstGeom>
          <a:solidFill>
            <a:srgbClr val="DEDE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2" name="Rectangle 279"/>
          <p:cNvSpPr>
            <a:spLocks noChangeArrowheads="1"/>
          </p:cNvSpPr>
          <p:nvPr/>
        </p:nvSpPr>
        <p:spPr bwMode="auto">
          <a:xfrm>
            <a:off x="649288" y="3846513"/>
            <a:ext cx="4054475" cy="19050"/>
          </a:xfrm>
          <a:prstGeom prst="rect">
            <a:avLst/>
          </a:prstGeom>
          <a:solidFill>
            <a:srgbClr val="DCDC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3" name="Rectangle 280"/>
          <p:cNvSpPr>
            <a:spLocks noChangeArrowheads="1"/>
          </p:cNvSpPr>
          <p:nvPr/>
        </p:nvSpPr>
        <p:spPr bwMode="auto">
          <a:xfrm>
            <a:off x="649288" y="3865563"/>
            <a:ext cx="4054475" cy="17462"/>
          </a:xfrm>
          <a:prstGeom prst="rect">
            <a:avLst/>
          </a:prstGeom>
          <a:solidFill>
            <a:srgbClr val="DBDB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4" name="Rectangle 281"/>
          <p:cNvSpPr>
            <a:spLocks noChangeArrowheads="1"/>
          </p:cNvSpPr>
          <p:nvPr/>
        </p:nvSpPr>
        <p:spPr bwMode="auto">
          <a:xfrm>
            <a:off x="649288" y="3883025"/>
            <a:ext cx="4054475" cy="19050"/>
          </a:xfrm>
          <a:prstGeom prst="rect">
            <a:avLst/>
          </a:prstGeom>
          <a:solidFill>
            <a:srgbClr val="DAD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5" name="Rectangle 282"/>
          <p:cNvSpPr>
            <a:spLocks noChangeArrowheads="1"/>
          </p:cNvSpPr>
          <p:nvPr/>
        </p:nvSpPr>
        <p:spPr bwMode="auto">
          <a:xfrm>
            <a:off x="649288" y="3902075"/>
            <a:ext cx="4054475" cy="19050"/>
          </a:xfrm>
          <a:prstGeom prst="rect">
            <a:avLst/>
          </a:prstGeom>
          <a:solidFill>
            <a:srgbClr val="D9D9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6" name="Rectangle 283"/>
          <p:cNvSpPr>
            <a:spLocks noChangeArrowheads="1"/>
          </p:cNvSpPr>
          <p:nvPr/>
        </p:nvSpPr>
        <p:spPr bwMode="auto">
          <a:xfrm>
            <a:off x="649288" y="3921125"/>
            <a:ext cx="4054475" cy="19050"/>
          </a:xfrm>
          <a:prstGeom prst="rect">
            <a:avLst/>
          </a:prstGeom>
          <a:solidFill>
            <a:srgbClr val="D7D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7" name="Rectangle 284"/>
          <p:cNvSpPr>
            <a:spLocks noChangeArrowheads="1"/>
          </p:cNvSpPr>
          <p:nvPr/>
        </p:nvSpPr>
        <p:spPr bwMode="auto">
          <a:xfrm>
            <a:off x="649288" y="3940175"/>
            <a:ext cx="4054475" cy="15875"/>
          </a:xfrm>
          <a:prstGeom prst="rect">
            <a:avLst/>
          </a:prstGeom>
          <a:solidFill>
            <a:srgbClr val="D6D6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8" name="Rectangle 285"/>
          <p:cNvSpPr>
            <a:spLocks noChangeArrowheads="1"/>
          </p:cNvSpPr>
          <p:nvPr/>
        </p:nvSpPr>
        <p:spPr bwMode="auto">
          <a:xfrm>
            <a:off x="649288" y="3956050"/>
            <a:ext cx="4054475" cy="22225"/>
          </a:xfrm>
          <a:prstGeom prst="rect">
            <a:avLst/>
          </a:prstGeom>
          <a:solidFill>
            <a:srgbClr val="D4D4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29" name="Rectangle 286"/>
          <p:cNvSpPr>
            <a:spLocks noChangeArrowheads="1"/>
          </p:cNvSpPr>
          <p:nvPr/>
        </p:nvSpPr>
        <p:spPr bwMode="auto">
          <a:xfrm>
            <a:off x="649288" y="3978275"/>
            <a:ext cx="4054475" cy="17463"/>
          </a:xfrm>
          <a:prstGeom prst="rect">
            <a:avLst/>
          </a:prstGeom>
          <a:solidFill>
            <a:srgbClr val="D3D3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0" name="Rectangle 287"/>
          <p:cNvSpPr>
            <a:spLocks noChangeArrowheads="1"/>
          </p:cNvSpPr>
          <p:nvPr/>
        </p:nvSpPr>
        <p:spPr bwMode="auto">
          <a:xfrm>
            <a:off x="649288" y="3995738"/>
            <a:ext cx="4054475" cy="19050"/>
          </a:xfrm>
          <a:prstGeom prst="rect">
            <a:avLst/>
          </a:prstGeom>
          <a:solidFill>
            <a:srgbClr val="D1D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1" name="Rectangle 288"/>
          <p:cNvSpPr>
            <a:spLocks noChangeArrowheads="1"/>
          </p:cNvSpPr>
          <p:nvPr/>
        </p:nvSpPr>
        <p:spPr bwMode="auto">
          <a:xfrm>
            <a:off x="649288" y="4014788"/>
            <a:ext cx="4054475" cy="19050"/>
          </a:xfrm>
          <a:prstGeom prst="rect">
            <a:avLst/>
          </a:prstGeom>
          <a:solidFill>
            <a:srgbClr val="D0D0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2" name="Rectangle 289"/>
          <p:cNvSpPr>
            <a:spLocks noChangeArrowheads="1"/>
          </p:cNvSpPr>
          <p:nvPr/>
        </p:nvSpPr>
        <p:spPr bwMode="auto">
          <a:xfrm>
            <a:off x="649288" y="4033838"/>
            <a:ext cx="4054475" cy="19050"/>
          </a:xfrm>
          <a:prstGeom prst="rect">
            <a:avLst/>
          </a:prstGeom>
          <a:solidFill>
            <a:srgbClr val="CFC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3" name="Rectangle 290"/>
          <p:cNvSpPr>
            <a:spLocks noChangeArrowheads="1"/>
          </p:cNvSpPr>
          <p:nvPr/>
        </p:nvSpPr>
        <p:spPr bwMode="auto">
          <a:xfrm>
            <a:off x="649288" y="4052888"/>
            <a:ext cx="4054475" cy="19050"/>
          </a:xfrm>
          <a:prstGeom prst="rect">
            <a:avLst/>
          </a:prstGeom>
          <a:solidFill>
            <a:srgbClr val="CDCD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4" name="Rectangle 291"/>
          <p:cNvSpPr>
            <a:spLocks noChangeArrowheads="1"/>
          </p:cNvSpPr>
          <p:nvPr/>
        </p:nvSpPr>
        <p:spPr bwMode="auto">
          <a:xfrm>
            <a:off x="649288" y="4071938"/>
            <a:ext cx="4054475" cy="15875"/>
          </a:xfrm>
          <a:prstGeom prst="rect">
            <a:avLst/>
          </a:prstGeom>
          <a:solidFill>
            <a:srgbClr val="CCCC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5" name="Rectangle 292"/>
          <p:cNvSpPr>
            <a:spLocks noChangeArrowheads="1"/>
          </p:cNvSpPr>
          <p:nvPr/>
        </p:nvSpPr>
        <p:spPr bwMode="auto">
          <a:xfrm>
            <a:off x="649288" y="4087813"/>
            <a:ext cx="4054475" cy="17462"/>
          </a:xfrm>
          <a:prstGeom prst="rect">
            <a:avLst/>
          </a:prstGeom>
          <a:solidFill>
            <a:srgbClr val="CACA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6" name="Rectangle 293"/>
          <p:cNvSpPr>
            <a:spLocks noChangeArrowheads="1"/>
          </p:cNvSpPr>
          <p:nvPr/>
        </p:nvSpPr>
        <p:spPr bwMode="auto">
          <a:xfrm>
            <a:off x="649288" y="4105275"/>
            <a:ext cx="4054475" cy="19050"/>
          </a:xfrm>
          <a:prstGeom prst="rect">
            <a:avLst/>
          </a:prstGeom>
          <a:solidFill>
            <a:srgbClr val="C8C8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7" name="Rectangle 294"/>
          <p:cNvSpPr>
            <a:spLocks noChangeArrowheads="1"/>
          </p:cNvSpPr>
          <p:nvPr/>
        </p:nvSpPr>
        <p:spPr bwMode="auto">
          <a:xfrm>
            <a:off x="649288" y="4124325"/>
            <a:ext cx="4054475" cy="19050"/>
          </a:xfrm>
          <a:prstGeom prst="rect">
            <a:avLst/>
          </a:prstGeom>
          <a:solidFill>
            <a:srgbClr val="C7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8" name="Rectangle 295"/>
          <p:cNvSpPr>
            <a:spLocks noChangeArrowheads="1"/>
          </p:cNvSpPr>
          <p:nvPr/>
        </p:nvSpPr>
        <p:spPr bwMode="auto">
          <a:xfrm>
            <a:off x="649288" y="4143375"/>
            <a:ext cx="4054475" cy="19050"/>
          </a:xfrm>
          <a:prstGeom prst="rect">
            <a:avLst/>
          </a:prstGeom>
          <a:solidFill>
            <a:srgbClr val="C6C6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39" name="Rectangle 296"/>
          <p:cNvSpPr>
            <a:spLocks noChangeArrowheads="1"/>
          </p:cNvSpPr>
          <p:nvPr/>
        </p:nvSpPr>
        <p:spPr bwMode="auto">
          <a:xfrm>
            <a:off x="649288" y="4162425"/>
            <a:ext cx="4054475" cy="19050"/>
          </a:xfrm>
          <a:prstGeom prst="rect">
            <a:avLst/>
          </a:prstGeom>
          <a:solidFill>
            <a:srgbClr val="C4C4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0" name="Rectangle 297"/>
          <p:cNvSpPr>
            <a:spLocks noChangeArrowheads="1"/>
          </p:cNvSpPr>
          <p:nvPr/>
        </p:nvSpPr>
        <p:spPr bwMode="auto">
          <a:xfrm>
            <a:off x="649288" y="4181475"/>
            <a:ext cx="4054475" cy="17463"/>
          </a:xfrm>
          <a:prstGeom prst="rect">
            <a:avLst/>
          </a:prstGeom>
          <a:solidFill>
            <a:srgbClr val="C2C2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1" name="Rectangle 298"/>
          <p:cNvSpPr>
            <a:spLocks noChangeArrowheads="1"/>
          </p:cNvSpPr>
          <p:nvPr/>
        </p:nvSpPr>
        <p:spPr bwMode="auto">
          <a:xfrm>
            <a:off x="649288" y="4198938"/>
            <a:ext cx="4054475" cy="15875"/>
          </a:xfrm>
          <a:prstGeom prst="rect">
            <a:avLst/>
          </a:prstGeom>
          <a:solidFill>
            <a:srgbClr val="C1C1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2" name="Rectangle 299"/>
          <p:cNvSpPr>
            <a:spLocks noChangeArrowheads="1"/>
          </p:cNvSpPr>
          <p:nvPr/>
        </p:nvSpPr>
        <p:spPr bwMode="auto">
          <a:xfrm>
            <a:off x="649288" y="4214813"/>
            <a:ext cx="4054475" cy="19050"/>
          </a:xfrm>
          <a:prstGeom prst="rect">
            <a:avLst/>
          </a:prstGeom>
          <a:solidFill>
            <a:srgbClr val="BFB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3" name="Rectangle 300"/>
          <p:cNvSpPr>
            <a:spLocks noChangeArrowheads="1"/>
          </p:cNvSpPr>
          <p:nvPr/>
        </p:nvSpPr>
        <p:spPr bwMode="auto">
          <a:xfrm>
            <a:off x="649288" y="4233863"/>
            <a:ext cx="4054475" cy="19050"/>
          </a:xfrm>
          <a:prstGeom prst="rect">
            <a:avLst/>
          </a:prstGeom>
          <a:solidFill>
            <a:srgbClr val="BDBD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4" name="Rectangle 301"/>
          <p:cNvSpPr>
            <a:spLocks noChangeArrowheads="1"/>
          </p:cNvSpPr>
          <p:nvPr/>
        </p:nvSpPr>
        <p:spPr bwMode="auto">
          <a:xfrm>
            <a:off x="649288" y="4252913"/>
            <a:ext cx="4054475" cy="19050"/>
          </a:xfrm>
          <a:prstGeom prst="rect">
            <a:avLst/>
          </a:prstGeom>
          <a:solidFill>
            <a:srgbClr val="BBB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5" name="Rectangle 302"/>
          <p:cNvSpPr>
            <a:spLocks noChangeArrowheads="1"/>
          </p:cNvSpPr>
          <p:nvPr/>
        </p:nvSpPr>
        <p:spPr bwMode="auto">
          <a:xfrm>
            <a:off x="649288" y="4271963"/>
            <a:ext cx="4054475" cy="19050"/>
          </a:xfrm>
          <a:prstGeom prst="rect">
            <a:avLst/>
          </a:prstGeom>
          <a:solidFill>
            <a:srgbClr val="BBBB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6" name="Rectangle 303"/>
          <p:cNvSpPr>
            <a:spLocks noChangeArrowheads="1"/>
          </p:cNvSpPr>
          <p:nvPr/>
        </p:nvSpPr>
        <p:spPr bwMode="auto">
          <a:xfrm>
            <a:off x="649288" y="4291013"/>
            <a:ext cx="4054475" cy="17462"/>
          </a:xfrm>
          <a:prstGeom prst="rect">
            <a:avLst/>
          </a:prstGeom>
          <a:solidFill>
            <a:srgbClr val="B9B9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7" name="Rectangle 304"/>
          <p:cNvSpPr>
            <a:spLocks noChangeArrowheads="1"/>
          </p:cNvSpPr>
          <p:nvPr/>
        </p:nvSpPr>
        <p:spPr bwMode="auto">
          <a:xfrm>
            <a:off x="649288" y="4308475"/>
            <a:ext cx="4054475" cy="22225"/>
          </a:xfrm>
          <a:prstGeom prst="rect">
            <a:avLst/>
          </a:prstGeom>
          <a:solidFill>
            <a:srgbClr val="B7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8" name="Rectangle 305"/>
          <p:cNvSpPr>
            <a:spLocks noChangeArrowheads="1"/>
          </p:cNvSpPr>
          <p:nvPr/>
        </p:nvSpPr>
        <p:spPr bwMode="auto">
          <a:xfrm>
            <a:off x="649288" y="4330700"/>
            <a:ext cx="4054475" cy="15875"/>
          </a:xfrm>
          <a:prstGeom prst="rect">
            <a:avLst/>
          </a:prstGeom>
          <a:solidFill>
            <a:srgbClr val="B5B5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49" name="Rectangle 306"/>
          <p:cNvSpPr>
            <a:spLocks noChangeArrowheads="1"/>
          </p:cNvSpPr>
          <p:nvPr/>
        </p:nvSpPr>
        <p:spPr bwMode="auto">
          <a:xfrm>
            <a:off x="649288" y="4346575"/>
            <a:ext cx="4054475" cy="19050"/>
          </a:xfrm>
          <a:prstGeom prst="rect">
            <a:avLst/>
          </a:prstGeom>
          <a:solidFill>
            <a:srgbClr val="B4B4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0" name="Rectangle 307"/>
          <p:cNvSpPr>
            <a:spLocks noChangeArrowheads="1"/>
          </p:cNvSpPr>
          <p:nvPr/>
        </p:nvSpPr>
        <p:spPr bwMode="auto">
          <a:xfrm>
            <a:off x="649288" y="4365625"/>
            <a:ext cx="4054475" cy="19050"/>
          </a:xfrm>
          <a:prstGeom prst="rect">
            <a:avLst/>
          </a:prstGeom>
          <a:solidFill>
            <a:srgbClr val="B2B2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1" name="Rectangle 308"/>
          <p:cNvSpPr>
            <a:spLocks noChangeArrowheads="1"/>
          </p:cNvSpPr>
          <p:nvPr/>
        </p:nvSpPr>
        <p:spPr bwMode="auto">
          <a:xfrm>
            <a:off x="649288" y="4384675"/>
            <a:ext cx="4054475" cy="19050"/>
          </a:xfrm>
          <a:prstGeom prst="rect">
            <a:avLst/>
          </a:prstGeom>
          <a:solidFill>
            <a:srgbClr val="B0B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2" name="Rectangle 309"/>
          <p:cNvSpPr>
            <a:spLocks noChangeArrowheads="1"/>
          </p:cNvSpPr>
          <p:nvPr/>
        </p:nvSpPr>
        <p:spPr bwMode="auto">
          <a:xfrm>
            <a:off x="649288" y="4403725"/>
            <a:ext cx="4054475" cy="17463"/>
          </a:xfrm>
          <a:prstGeom prst="rect">
            <a:avLst/>
          </a:prstGeom>
          <a:solidFill>
            <a:srgbClr val="AFAF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3" name="Rectangle 310"/>
          <p:cNvSpPr>
            <a:spLocks noChangeArrowheads="1"/>
          </p:cNvSpPr>
          <p:nvPr/>
        </p:nvSpPr>
        <p:spPr bwMode="auto">
          <a:xfrm>
            <a:off x="649288" y="4421188"/>
            <a:ext cx="4054475" cy="19050"/>
          </a:xfrm>
          <a:prstGeom prst="rect">
            <a:avLst/>
          </a:prstGeom>
          <a:solidFill>
            <a:srgbClr val="ADAD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4" name="Rectangle 311"/>
          <p:cNvSpPr>
            <a:spLocks noChangeArrowheads="1"/>
          </p:cNvSpPr>
          <p:nvPr/>
        </p:nvSpPr>
        <p:spPr bwMode="auto">
          <a:xfrm>
            <a:off x="649288" y="4440238"/>
            <a:ext cx="4054475" cy="19050"/>
          </a:xfrm>
          <a:prstGeom prst="rect">
            <a:avLst/>
          </a:prstGeom>
          <a:solidFill>
            <a:srgbClr val="ACA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5" name="Rectangle 312"/>
          <p:cNvSpPr>
            <a:spLocks noChangeArrowheads="1"/>
          </p:cNvSpPr>
          <p:nvPr/>
        </p:nvSpPr>
        <p:spPr bwMode="auto">
          <a:xfrm>
            <a:off x="649288" y="4459288"/>
            <a:ext cx="4054475" cy="15875"/>
          </a:xfrm>
          <a:prstGeom prst="rect">
            <a:avLst/>
          </a:prstGeom>
          <a:solidFill>
            <a:srgbClr val="AAAA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6" name="Rectangle 313"/>
          <p:cNvSpPr>
            <a:spLocks noChangeArrowheads="1"/>
          </p:cNvSpPr>
          <p:nvPr/>
        </p:nvSpPr>
        <p:spPr bwMode="auto">
          <a:xfrm>
            <a:off x="649288" y="4475163"/>
            <a:ext cx="4054475" cy="19050"/>
          </a:xfrm>
          <a:prstGeom prst="rect">
            <a:avLst/>
          </a:prstGeom>
          <a:solidFill>
            <a:srgbClr val="A8A8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7" name="Rectangle 314"/>
          <p:cNvSpPr>
            <a:spLocks noChangeArrowheads="1"/>
          </p:cNvSpPr>
          <p:nvPr/>
        </p:nvSpPr>
        <p:spPr bwMode="auto">
          <a:xfrm>
            <a:off x="649288" y="4494213"/>
            <a:ext cx="4054475" cy="19050"/>
          </a:xfrm>
          <a:prstGeom prst="rect">
            <a:avLst/>
          </a:prstGeom>
          <a:solidFill>
            <a:srgbClr val="A6A6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8" name="Rectangle 315"/>
          <p:cNvSpPr>
            <a:spLocks noChangeArrowheads="1"/>
          </p:cNvSpPr>
          <p:nvPr/>
        </p:nvSpPr>
        <p:spPr bwMode="auto">
          <a:xfrm>
            <a:off x="649288" y="4513263"/>
            <a:ext cx="4054475" cy="17462"/>
          </a:xfrm>
          <a:prstGeom prst="rect">
            <a:avLst/>
          </a:prstGeom>
          <a:solidFill>
            <a:srgbClr val="A5A5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59" name="Rectangle 316"/>
          <p:cNvSpPr>
            <a:spLocks noChangeArrowheads="1"/>
          </p:cNvSpPr>
          <p:nvPr/>
        </p:nvSpPr>
        <p:spPr bwMode="auto">
          <a:xfrm>
            <a:off x="649288" y="4530725"/>
            <a:ext cx="4054475" cy="19050"/>
          </a:xfrm>
          <a:prstGeom prst="rect">
            <a:avLst/>
          </a:prstGeom>
          <a:solidFill>
            <a:srgbClr val="A4A4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0" name="Rectangle 317"/>
          <p:cNvSpPr>
            <a:spLocks noChangeArrowheads="1"/>
          </p:cNvSpPr>
          <p:nvPr/>
        </p:nvSpPr>
        <p:spPr bwMode="auto">
          <a:xfrm>
            <a:off x="649288" y="4549775"/>
            <a:ext cx="4054475" cy="19050"/>
          </a:xfrm>
          <a:prstGeom prst="rect">
            <a:avLst/>
          </a:prstGeom>
          <a:solidFill>
            <a:srgbClr val="A2A2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1" name="Rectangle 318"/>
          <p:cNvSpPr>
            <a:spLocks noChangeArrowheads="1"/>
          </p:cNvSpPr>
          <p:nvPr/>
        </p:nvSpPr>
        <p:spPr bwMode="auto">
          <a:xfrm>
            <a:off x="649288" y="4568825"/>
            <a:ext cx="4054475" cy="19050"/>
          </a:xfrm>
          <a:prstGeom prst="rect">
            <a:avLst/>
          </a:prstGeom>
          <a:solidFill>
            <a:srgbClr val="A1A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2" name="Rectangle 319"/>
          <p:cNvSpPr>
            <a:spLocks noChangeArrowheads="1"/>
          </p:cNvSpPr>
          <p:nvPr/>
        </p:nvSpPr>
        <p:spPr bwMode="auto">
          <a:xfrm>
            <a:off x="649288" y="4587875"/>
            <a:ext cx="4054475" cy="15875"/>
          </a:xfrm>
          <a:prstGeom prst="rect">
            <a:avLst/>
          </a:prstGeom>
          <a:solidFill>
            <a:srgbClr val="9F9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3" name="Rectangle 320"/>
          <p:cNvSpPr>
            <a:spLocks noChangeArrowheads="1"/>
          </p:cNvSpPr>
          <p:nvPr/>
        </p:nvSpPr>
        <p:spPr bwMode="auto">
          <a:xfrm>
            <a:off x="649288" y="4603750"/>
            <a:ext cx="4054475" cy="19050"/>
          </a:xfrm>
          <a:prstGeom prst="rect">
            <a:avLst/>
          </a:prstGeom>
          <a:solidFill>
            <a:srgbClr val="9D9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4" name="Rectangle 321"/>
          <p:cNvSpPr>
            <a:spLocks noChangeArrowheads="1"/>
          </p:cNvSpPr>
          <p:nvPr/>
        </p:nvSpPr>
        <p:spPr bwMode="auto">
          <a:xfrm>
            <a:off x="649288" y="4622800"/>
            <a:ext cx="4054475" cy="17463"/>
          </a:xfrm>
          <a:prstGeom prst="rect">
            <a:avLst/>
          </a:prstGeom>
          <a:solidFill>
            <a:srgbClr val="9C9C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5" name="Rectangle 322"/>
          <p:cNvSpPr>
            <a:spLocks noChangeArrowheads="1"/>
          </p:cNvSpPr>
          <p:nvPr/>
        </p:nvSpPr>
        <p:spPr bwMode="auto">
          <a:xfrm>
            <a:off x="649288" y="4640263"/>
            <a:ext cx="4054475" cy="22225"/>
          </a:xfrm>
          <a:prstGeom prst="rect">
            <a:avLst/>
          </a:prstGeom>
          <a:solidFill>
            <a:srgbClr val="9A9A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6" name="Rectangle 323"/>
          <p:cNvSpPr>
            <a:spLocks noChangeArrowheads="1"/>
          </p:cNvSpPr>
          <p:nvPr/>
        </p:nvSpPr>
        <p:spPr bwMode="auto">
          <a:xfrm>
            <a:off x="649288" y="4662488"/>
            <a:ext cx="4054475" cy="19050"/>
          </a:xfrm>
          <a:prstGeom prst="rect">
            <a:avLst/>
          </a:prstGeom>
          <a:solidFill>
            <a:srgbClr val="9999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7" name="Rectangle 324"/>
          <p:cNvSpPr>
            <a:spLocks noChangeArrowheads="1"/>
          </p:cNvSpPr>
          <p:nvPr/>
        </p:nvSpPr>
        <p:spPr bwMode="auto">
          <a:xfrm>
            <a:off x="649288" y="4681538"/>
            <a:ext cx="4054475" cy="19050"/>
          </a:xfrm>
          <a:prstGeom prst="rect">
            <a:avLst/>
          </a:prstGeom>
          <a:solidFill>
            <a:srgbClr val="9898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8" name="Rectangle 325"/>
          <p:cNvSpPr>
            <a:spLocks noChangeArrowheads="1"/>
          </p:cNvSpPr>
          <p:nvPr/>
        </p:nvSpPr>
        <p:spPr bwMode="auto">
          <a:xfrm>
            <a:off x="649288" y="4700588"/>
            <a:ext cx="4054475" cy="19050"/>
          </a:xfrm>
          <a:prstGeom prst="rect">
            <a:avLst/>
          </a:prstGeom>
          <a:solidFill>
            <a:srgbClr val="9696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69" name="Rectangle 326"/>
          <p:cNvSpPr>
            <a:spLocks noChangeArrowheads="1"/>
          </p:cNvSpPr>
          <p:nvPr/>
        </p:nvSpPr>
        <p:spPr bwMode="auto">
          <a:xfrm>
            <a:off x="649288" y="4719638"/>
            <a:ext cx="4054475" cy="14287"/>
          </a:xfrm>
          <a:prstGeom prst="rect">
            <a:avLst/>
          </a:prstGeom>
          <a:solidFill>
            <a:srgbClr val="9595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0" name="Rectangle 327"/>
          <p:cNvSpPr>
            <a:spLocks noChangeArrowheads="1"/>
          </p:cNvSpPr>
          <p:nvPr/>
        </p:nvSpPr>
        <p:spPr bwMode="auto">
          <a:xfrm>
            <a:off x="649288" y="4733925"/>
            <a:ext cx="4054475" cy="19050"/>
          </a:xfrm>
          <a:prstGeom prst="rect">
            <a:avLst/>
          </a:prstGeom>
          <a:solidFill>
            <a:srgbClr val="939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1" name="Rectangle 328"/>
          <p:cNvSpPr>
            <a:spLocks noChangeArrowheads="1"/>
          </p:cNvSpPr>
          <p:nvPr/>
        </p:nvSpPr>
        <p:spPr bwMode="auto">
          <a:xfrm>
            <a:off x="649288" y="4752975"/>
            <a:ext cx="4054475" cy="19050"/>
          </a:xfrm>
          <a:prstGeom prst="rect">
            <a:avLst/>
          </a:prstGeom>
          <a:solidFill>
            <a:srgbClr val="9292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2" name="Rectangle 329"/>
          <p:cNvSpPr>
            <a:spLocks noChangeArrowheads="1"/>
          </p:cNvSpPr>
          <p:nvPr/>
        </p:nvSpPr>
        <p:spPr bwMode="auto">
          <a:xfrm>
            <a:off x="649288" y="4772025"/>
            <a:ext cx="4054475" cy="19050"/>
          </a:xfrm>
          <a:prstGeom prst="rect">
            <a:avLst/>
          </a:prstGeom>
          <a:solidFill>
            <a:srgbClr val="9191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3" name="Rectangle 330"/>
          <p:cNvSpPr>
            <a:spLocks noChangeArrowheads="1"/>
          </p:cNvSpPr>
          <p:nvPr/>
        </p:nvSpPr>
        <p:spPr bwMode="auto">
          <a:xfrm>
            <a:off x="649288" y="4791075"/>
            <a:ext cx="4054475" cy="19050"/>
          </a:xfrm>
          <a:prstGeom prst="rect">
            <a:avLst/>
          </a:prstGeom>
          <a:solidFill>
            <a:srgbClr val="9090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4" name="Rectangle 331"/>
          <p:cNvSpPr>
            <a:spLocks noChangeArrowheads="1"/>
          </p:cNvSpPr>
          <p:nvPr/>
        </p:nvSpPr>
        <p:spPr bwMode="auto">
          <a:xfrm>
            <a:off x="649288" y="4810125"/>
            <a:ext cx="4054475" cy="19050"/>
          </a:xfrm>
          <a:prstGeom prst="rect">
            <a:avLst/>
          </a:prstGeom>
          <a:solidFill>
            <a:srgbClr val="8F8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5" name="Rectangle 332"/>
          <p:cNvSpPr>
            <a:spLocks noChangeArrowheads="1"/>
          </p:cNvSpPr>
          <p:nvPr/>
        </p:nvSpPr>
        <p:spPr bwMode="auto">
          <a:xfrm>
            <a:off x="649288" y="4829175"/>
            <a:ext cx="4054475" cy="14288"/>
          </a:xfrm>
          <a:prstGeom prst="rect">
            <a:avLst/>
          </a:prstGeom>
          <a:solidFill>
            <a:srgbClr val="8D8D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6" name="Rectangle 333"/>
          <p:cNvSpPr>
            <a:spLocks noChangeArrowheads="1"/>
          </p:cNvSpPr>
          <p:nvPr/>
        </p:nvSpPr>
        <p:spPr bwMode="auto">
          <a:xfrm>
            <a:off x="649288" y="4843463"/>
            <a:ext cx="4054475" cy="19050"/>
          </a:xfrm>
          <a:prstGeom prst="rect">
            <a:avLst/>
          </a:prstGeom>
          <a:solidFill>
            <a:srgbClr val="8C8C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7" name="Rectangle 334"/>
          <p:cNvSpPr>
            <a:spLocks noChangeArrowheads="1"/>
          </p:cNvSpPr>
          <p:nvPr/>
        </p:nvSpPr>
        <p:spPr bwMode="auto">
          <a:xfrm>
            <a:off x="649288" y="4862513"/>
            <a:ext cx="4054475" cy="19050"/>
          </a:xfrm>
          <a:prstGeom prst="rect">
            <a:avLst/>
          </a:prstGeom>
          <a:solidFill>
            <a:srgbClr val="8B8B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8" name="Rectangle 335"/>
          <p:cNvSpPr>
            <a:spLocks noChangeArrowheads="1"/>
          </p:cNvSpPr>
          <p:nvPr/>
        </p:nvSpPr>
        <p:spPr bwMode="auto">
          <a:xfrm>
            <a:off x="649288" y="4881563"/>
            <a:ext cx="4054475" cy="19050"/>
          </a:xfrm>
          <a:prstGeom prst="rect">
            <a:avLst/>
          </a:prstGeom>
          <a:solidFill>
            <a:srgbClr val="8989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79" name="Rectangle 336"/>
          <p:cNvSpPr>
            <a:spLocks noChangeArrowheads="1"/>
          </p:cNvSpPr>
          <p:nvPr/>
        </p:nvSpPr>
        <p:spPr bwMode="auto">
          <a:xfrm>
            <a:off x="649288" y="4900613"/>
            <a:ext cx="4054475" cy="19050"/>
          </a:xfrm>
          <a:prstGeom prst="rect">
            <a:avLst/>
          </a:prstGeom>
          <a:solidFill>
            <a:srgbClr val="898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0" name="Rectangle 337"/>
          <p:cNvSpPr>
            <a:spLocks noChangeArrowheads="1"/>
          </p:cNvSpPr>
          <p:nvPr/>
        </p:nvSpPr>
        <p:spPr bwMode="auto">
          <a:xfrm>
            <a:off x="649288" y="4919663"/>
            <a:ext cx="4054475" cy="19050"/>
          </a:xfrm>
          <a:prstGeom prst="rect">
            <a:avLst/>
          </a:prstGeom>
          <a:solidFill>
            <a:srgbClr val="8888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1" name="Rectangle 338"/>
          <p:cNvSpPr>
            <a:spLocks noChangeArrowheads="1"/>
          </p:cNvSpPr>
          <p:nvPr/>
        </p:nvSpPr>
        <p:spPr bwMode="auto">
          <a:xfrm>
            <a:off x="649288" y="4938713"/>
            <a:ext cx="4054475" cy="17462"/>
          </a:xfrm>
          <a:prstGeom prst="rect">
            <a:avLst/>
          </a:prstGeom>
          <a:solidFill>
            <a:srgbClr val="8787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2" name="Rectangle 339"/>
          <p:cNvSpPr>
            <a:spLocks noChangeArrowheads="1"/>
          </p:cNvSpPr>
          <p:nvPr/>
        </p:nvSpPr>
        <p:spPr bwMode="auto">
          <a:xfrm>
            <a:off x="649288" y="4956175"/>
            <a:ext cx="4054475" cy="15875"/>
          </a:xfrm>
          <a:prstGeom prst="rect">
            <a:avLst/>
          </a:prstGeom>
          <a:solidFill>
            <a:srgbClr val="858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3" name="Rectangle 340"/>
          <p:cNvSpPr>
            <a:spLocks noChangeArrowheads="1"/>
          </p:cNvSpPr>
          <p:nvPr/>
        </p:nvSpPr>
        <p:spPr bwMode="auto">
          <a:xfrm>
            <a:off x="649288" y="4972050"/>
            <a:ext cx="4054475" cy="22225"/>
          </a:xfrm>
          <a:prstGeom prst="rect">
            <a:avLst/>
          </a:prstGeom>
          <a:solidFill>
            <a:srgbClr val="848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4" name="Rectangle 341"/>
          <p:cNvSpPr>
            <a:spLocks noChangeArrowheads="1"/>
          </p:cNvSpPr>
          <p:nvPr/>
        </p:nvSpPr>
        <p:spPr bwMode="auto">
          <a:xfrm>
            <a:off x="649288" y="4994275"/>
            <a:ext cx="4054475" cy="19050"/>
          </a:xfrm>
          <a:prstGeom prst="rect">
            <a:avLst/>
          </a:prstGeom>
          <a:solidFill>
            <a:srgbClr val="8383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5" name="Rectangle 342"/>
          <p:cNvSpPr>
            <a:spLocks noChangeArrowheads="1"/>
          </p:cNvSpPr>
          <p:nvPr/>
        </p:nvSpPr>
        <p:spPr bwMode="auto">
          <a:xfrm>
            <a:off x="649288" y="5013325"/>
            <a:ext cx="4054475" cy="19050"/>
          </a:xfrm>
          <a:prstGeom prst="rect">
            <a:avLst/>
          </a:prstGeom>
          <a:solidFill>
            <a:srgbClr val="8282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6" name="Rectangle 343"/>
          <p:cNvSpPr>
            <a:spLocks noChangeArrowheads="1"/>
          </p:cNvSpPr>
          <p:nvPr/>
        </p:nvSpPr>
        <p:spPr bwMode="auto">
          <a:xfrm>
            <a:off x="649288" y="5032375"/>
            <a:ext cx="4054475" cy="17463"/>
          </a:xfrm>
          <a:prstGeom prst="rect">
            <a:avLst/>
          </a:prstGeom>
          <a:solidFill>
            <a:srgbClr val="8282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7" name="Rectangle 344"/>
          <p:cNvSpPr>
            <a:spLocks noChangeArrowheads="1"/>
          </p:cNvSpPr>
          <p:nvPr/>
        </p:nvSpPr>
        <p:spPr bwMode="auto">
          <a:xfrm>
            <a:off x="649288" y="5049838"/>
            <a:ext cx="4054475" cy="19050"/>
          </a:xfrm>
          <a:prstGeom prst="rect">
            <a:avLst/>
          </a:prstGeom>
          <a:solidFill>
            <a:srgbClr val="8181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8" name="Rectangle 345"/>
          <p:cNvSpPr>
            <a:spLocks noChangeArrowheads="1"/>
          </p:cNvSpPr>
          <p:nvPr/>
        </p:nvSpPr>
        <p:spPr bwMode="auto">
          <a:xfrm>
            <a:off x="649288" y="5068888"/>
            <a:ext cx="4054475" cy="19050"/>
          </a:xfrm>
          <a:prstGeom prst="rect">
            <a:avLst/>
          </a:prstGeom>
          <a:solidFill>
            <a:srgbClr val="808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89" name="Rectangle 346"/>
          <p:cNvSpPr>
            <a:spLocks noChangeArrowheads="1"/>
          </p:cNvSpPr>
          <p:nvPr/>
        </p:nvSpPr>
        <p:spPr bwMode="auto">
          <a:xfrm>
            <a:off x="649288" y="5087938"/>
            <a:ext cx="4054475" cy="15875"/>
          </a:xfrm>
          <a:prstGeom prst="rect">
            <a:avLst/>
          </a:prstGeom>
          <a:solidFill>
            <a:srgbClr val="7F7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0" name="Rectangle 347"/>
          <p:cNvSpPr>
            <a:spLocks noChangeArrowheads="1"/>
          </p:cNvSpPr>
          <p:nvPr/>
        </p:nvSpPr>
        <p:spPr bwMode="auto">
          <a:xfrm>
            <a:off x="649288" y="5103813"/>
            <a:ext cx="4054475" cy="19050"/>
          </a:xfrm>
          <a:prstGeom prst="rect">
            <a:avLst/>
          </a:prstGeom>
          <a:solidFill>
            <a:srgbClr val="7E7E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1" name="Rectangle 348"/>
          <p:cNvSpPr>
            <a:spLocks noChangeArrowheads="1"/>
          </p:cNvSpPr>
          <p:nvPr/>
        </p:nvSpPr>
        <p:spPr bwMode="auto">
          <a:xfrm>
            <a:off x="649288" y="5122863"/>
            <a:ext cx="4054475" cy="19050"/>
          </a:xfrm>
          <a:prstGeom prst="rect">
            <a:avLst/>
          </a:prstGeom>
          <a:solidFill>
            <a:srgbClr val="7E7E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2" name="Rectangle 349"/>
          <p:cNvSpPr>
            <a:spLocks noChangeArrowheads="1"/>
          </p:cNvSpPr>
          <p:nvPr/>
        </p:nvSpPr>
        <p:spPr bwMode="auto">
          <a:xfrm>
            <a:off x="649288" y="5141913"/>
            <a:ext cx="4054475" cy="17462"/>
          </a:xfrm>
          <a:prstGeom prst="rect">
            <a:avLst/>
          </a:prstGeom>
          <a:solidFill>
            <a:srgbClr val="7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3" name="Rectangle 350"/>
          <p:cNvSpPr>
            <a:spLocks noChangeArrowheads="1"/>
          </p:cNvSpPr>
          <p:nvPr/>
        </p:nvSpPr>
        <p:spPr bwMode="auto">
          <a:xfrm>
            <a:off x="649288" y="5159375"/>
            <a:ext cx="4054475" cy="19050"/>
          </a:xfrm>
          <a:prstGeom prst="rect">
            <a:avLst/>
          </a:prstGeom>
          <a:solidFill>
            <a:srgbClr val="7C7C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4" name="Rectangle 351"/>
          <p:cNvSpPr>
            <a:spLocks noChangeArrowheads="1"/>
          </p:cNvSpPr>
          <p:nvPr/>
        </p:nvSpPr>
        <p:spPr bwMode="auto">
          <a:xfrm>
            <a:off x="649288" y="5178425"/>
            <a:ext cx="4054475" cy="19050"/>
          </a:xfrm>
          <a:prstGeom prst="rect">
            <a:avLst/>
          </a:prstGeom>
          <a:solidFill>
            <a:srgbClr val="7C7C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5" name="Rectangle 352"/>
          <p:cNvSpPr>
            <a:spLocks noChangeArrowheads="1"/>
          </p:cNvSpPr>
          <p:nvPr/>
        </p:nvSpPr>
        <p:spPr bwMode="auto">
          <a:xfrm>
            <a:off x="649288" y="5197475"/>
            <a:ext cx="4054475" cy="19050"/>
          </a:xfrm>
          <a:prstGeom prst="rect">
            <a:avLst/>
          </a:prstGeom>
          <a:solidFill>
            <a:srgbClr val="7B7B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6" name="Rectangle 353"/>
          <p:cNvSpPr>
            <a:spLocks noChangeArrowheads="1"/>
          </p:cNvSpPr>
          <p:nvPr/>
        </p:nvSpPr>
        <p:spPr bwMode="auto">
          <a:xfrm>
            <a:off x="649288" y="5216525"/>
            <a:ext cx="4054475" cy="15875"/>
          </a:xfrm>
          <a:prstGeom prst="rect">
            <a:avLst/>
          </a:prstGeom>
          <a:solidFill>
            <a:srgbClr val="7A7A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7" name="Rectangle 354"/>
          <p:cNvSpPr>
            <a:spLocks noChangeArrowheads="1"/>
          </p:cNvSpPr>
          <p:nvPr/>
        </p:nvSpPr>
        <p:spPr bwMode="auto">
          <a:xfrm>
            <a:off x="649288" y="5232400"/>
            <a:ext cx="4054475" cy="19050"/>
          </a:xfrm>
          <a:prstGeom prst="rect">
            <a:avLst/>
          </a:prstGeom>
          <a:solidFill>
            <a:srgbClr val="7A7A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8" name="Rectangle 355"/>
          <p:cNvSpPr>
            <a:spLocks noChangeArrowheads="1"/>
          </p:cNvSpPr>
          <p:nvPr/>
        </p:nvSpPr>
        <p:spPr bwMode="auto">
          <a:xfrm>
            <a:off x="649288" y="5251450"/>
            <a:ext cx="4054475" cy="17463"/>
          </a:xfrm>
          <a:prstGeom prst="rect">
            <a:avLst/>
          </a:prstGeom>
          <a:solidFill>
            <a:srgbClr val="797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699" name="Rectangle 356"/>
          <p:cNvSpPr>
            <a:spLocks noChangeArrowheads="1"/>
          </p:cNvSpPr>
          <p:nvPr/>
        </p:nvSpPr>
        <p:spPr bwMode="auto">
          <a:xfrm>
            <a:off x="649288" y="5268913"/>
            <a:ext cx="4054475" cy="19050"/>
          </a:xfrm>
          <a:prstGeom prst="rect">
            <a:avLst/>
          </a:prstGeom>
          <a:solidFill>
            <a:srgbClr val="797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0" name="Rectangle 357"/>
          <p:cNvSpPr>
            <a:spLocks noChangeArrowheads="1"/>
          </p:cNvSpPr>
          <p:nvPr/>
        </p:nvSpPr>
        <p:spPr bwMode="auto">
          <a:xfrm>
            <a:off x="649288" y="5287963"/>
            <a:ext cx="4054475" cy="19050"/>
          </a:xfrm>
          <a:prstGeom prst="rect">
            <a:avLst/>
          </a:prstGeom>
          <a:solidFill>
            <a:srgbClr val="787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1" name="Rectangle 358"/>
          <p:cNvSpPr>
            <a:spLocks noChangeArrowheads="1"/>
          </p:cNvSpPr>
          <p:nvPr/>
        </p:nvSpPr>
        <p:spPr bwMode="auto">
          <a:xfrm>
            <a:off x="649288" y="5307013"/>
            <a:ext cx="4054475" cy="22225"/>
          </a:xfrm>
          <a:prstGeom prst="rect">
            <a:avLst/>
          </a:prstGeom>
          <a:solidFill>
            <a:srgbClr val="7878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2" name="Rectangle 359"/>
          <p:cNvSpPr>
            <a:spLocks noChangeArrowheads="1"/>
          </p:cNvSpPr>
          <p:nvPr/>
        </p:nvSpPr>
        <p:spPr bwMode="auto">
          <a:xfrm>
            <a:off x="649288" y="5329238"/>
            <a:ext cx="4054475" cy="19050"/>
          </a:xfrm>
          <a:prstGeom prst="rect">
            <a:avLst/>
          </a:prstGeom>
          <a:solidFill>
            <a:srgbClr val="777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3" name="Rectangle 360"/>
          <p:cNvSpPr>
            <a:spLocks noChangeArrowheads="1"/>
          </p:cNvSpPr>
          <p:nvPr/>
        </p:nvSpPr>
        <p:spPr bwMode="auto">
          <a:xfrm>
            <a:off x="649288" y="5348288"/>
            <a:ext cx="4054475" cy="15875"/>
          </a:xfrm>
          <a:prstGeom prst="rect">
            <a:avLst/>
          </a:prstGeom>
          <a:solidFill>
            <a:srgbClr val="777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4" name="Rectangle 361"/>
          <p:cNvSpPr>
            <a:spLocks noChangeArrowheads="1"/>
          </p:cNvSpPr>
          <p:nvPr/>
        </p:nvSpPr>
        <p:spPr bwMode="auto">
          <a:xfrm>
            <a:off x="649288" y="5364163"/>
            <a:ext cx="4054475" cy="17462"/>
          </a:xfrm>
          <a:prstGeom prst="rect">
            <a:avLst/>
          </a:prstGeom>
          <a:solidFill>
            <a:srgbClr val="7676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5" name="Rectangle 362"/>
          <p:cNvSpPr>
            <a:spLocks noChangeArrowheads="1"/>
          </p:cNvSpPr>
          <p:nvPr/>
        </p:nvSpPr>
        <p:spPr bwMode="auto">
          <a:xfrm>
            <a:off x="649288" y="5381625"/>
            <a:ext cx="4054475" cy="19050"/>
          </a:xfrm>
          <a:prstGeom prst="rect">
            <a:avLst/>
          </a:prstGeom>
          <a:solidFill>
            <a:srgbClr val="7676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6" name="Rectangle 363"/>
          <p:cNvSpPr>
            <a:spLocks noChangeArrowheads="1"/>
          </p:cNvSpPr>
          <p:nvPr/>
        </p:nvSpPr>
        <p:spPr bwMode="auto">
          <a:xfrm>
            <a:off x="649288" y="5400675"/>
            <a:ext cx="4054475" cy="19050"/>
          </a:xfrm>
          <a:prstGeom prst="rect">
            <a:avLst/>
          </a:prstGeom>
          <a:solidFill>
            <a:srgbClr val="7676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7" name="Rectangle 364"/>
          <p:cNvSpPr>
            <a:spLocks noChangeArrowheads="1"/>
          </p:cNvSpPr>
          <p:nvPr/>
        </p:nvSpPr>
        <p:spPr bwMode="auto">
          <a:xfrm>
            <a:off x="1128713" y="3543300"/>
            <a:ext cx="37703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08" name="Rectangle 365"/>
          <p:cNvSpPr>
            <a:spLocks noChangeArrowheads="1"/>
          </p:cNvSpPr>
          <p:nvPr/>
        </p:nvSpPr>
        <p:spPr bwMode="auto">
          <a:xfrm>
            <a:off x="900113" y="3284538"/>
            <a:ext cx="36099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u-ES" sz="3200">
                <a:solidFill>
                  <a:srgbClr val="000000"/>
                </a:solidFill>
              </a:rPr>
              <a:t>Garun - Parenkima</a:t>
            </a:r>
            <a:endParaRPr lang="eu-ES" sz="3200"/>
          </a:p>
        </p:txBody>
      </p:sp>
      <p:sp>
        <p:nvSpPr>
          <p:cNvPr id="23709" name="Rectangle 366"/>
          <p:cNvSpPr>
            <a:spLocks noChangeArrowheads="1"/>
          </p:cNvSpPr>
          <p:nvPr/>
        </p:nvSpPr>
        <p:spPr bwMode="auto">
          <a:xfrm>
            <a:off x="900113" y="3860800"/>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u-ES" sz="3600">
                <a:solidFill>
                  <a:srgbClr val="000000"/>
                </a:solidFill>
              </a:rPr>
              <a:t>%80</a:t>
            </a:r>
          </a:p>
        </p:txBody>
      </p:sp>
      <p:sp>
        <p:nvSpPr>
          <p:cNvPr id="23710" name="Rectangle 367"/>
          <p:cNvSpPr>
            <a:spLocks noChangeArrowheads="1"/>
          </p:cNvSpPr>
          <p:nvPr/>
        </p:nvSpPr>
        <p:spPr bwMode="auto">
          <a:xfrm>
            <a:off x="992188" y="2916238"/>
            <a:ext cx="22272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11" name="Rectangle 368"/>
          <p:cNvSpPr>
            <a:spLocks noChangeArrowheads="1"/>
          </p:cNvSpPr>
          <p:nvPr/>
        </p:nvSpPr>
        <p:spPr bwMode="auto">
          <a:xfrm>
            <a:off x="974725" y="2906713"/>
            <a:ext cx="2225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u-ES"/>
          </a:p>
        </p:txBody>
      </p:sp>
      <p:sp>
        <p:nvSpPr>
          <p:cNvPr id="23712" name="Rectangle 369"/>
          <p:cNvSpPr>
            <a:spLocks noChangeArrowheads="1"/>
          </p:cNvSpPr>
          <p:nvPr/>
        </p:nvSpPr>
        <p:spPr bwMode="auto">
          <a:xfrm>
            <a:off x="1763713" y="3917950"/>
            <a:ext cx="3095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tabLst>
                <a:tab pos="1363663" algn="l"/>
              </a:tabLst>
            </a:pPr>
            <a:r>
              <a:rPr lang="eu-ES" sz="3200">
                <a:cs typeface="Times New Roman" charset="0"/>
              </a:rPr>
              <a:t>  </a:t>
            </a:r>
            <a:r>
              <a:rPr lang="eu-ES" sz="3200">
                <a:solidFill>
                  <a:schemeClr val="tx1"/>
                </a:solidFill>
                <a:latin typeface="Calibri" charset="0"/>
              </a:rPr>
              <a:t>glia (%45)</a:t>
            </a:r>
          </a:p>
          <a:p>
            <a:pPr algn="just">
              <a:spcBef>
                <a:spcPct val="50000"/>
              </a:spcBef>
              <a:tabLst>
                <a:tab pos="1363663" algn="l"/>
              </a:tabLst>
            </a:pPr>
            <a:r>
              <a:rPr lang="eu-ES" sz="3200">
                <a:solidFill>
                  <a:schemeClr val="tx1"/>
                </a:solidFill>
                <a:latin typeface="Calibri" charset="0"/>
              </a:rPr>
              <a:t>  neuronak (%35)</a:t>
            </a:r>
            <a:r>
              <a:rPr lang="eu-ES" sz="1100">
                <a:solidFill>
                  <a:schemeClr val="tx1"/>
                </a:solidFill>
                <a:latin typeface="Calibri" charset="0"/>
              </a:rPr>
              <a:t> </a:t>
            </a:r>
          </a:p>
        </p:txBody>
      </p:sp>
      <p:sp>
        <p:nvSpPr>
          <p:cNvPr id="23713" name="Rectangle 3"/>
          <p:cNvSpPr txBox="1">
            <a:spLocks noChangeArrowheads="1"/>
          </p:cNvSpPr>
          <p:nvPr/>
        </p:nvSpPr>
        <p:spPr bwMode="auto">
          <a:xfrm>
            <a:off x="5076825" y="5445125"/>
            <a:ext cx="38877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lnSpc>
                <a:spcPct val="90000"/>
              </a:lnSpc>
              <a:spcBef>
                <a:spcPct val="20000"/>
              </a:spcBef>
              <a:buClr>
                <a:schemeClr val="accent2"/>
              </a:buClr>
            </a:pPr>
            <a:r>
              <a:rPr lang="eu-ES" b="0">
                <a:solidFill>
                  <a:schemeClr val="tx1"/>
                </a:solidFill>
              </a:rPr>
              <a:t>Alexander Monro-k Edinburgon (1783-an)</a:t>
            </a:r>
          </a:p>
        </p:txBody>
      </p:sp>
      <p:pic>
        <p:nvPicPr>
          <p:cNvPr id="23714"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8756D3D3-0702-2F49-9697-46A6C8735B8E}" type="slidenum">
              <a:rPr lang="eu-ES" sz="1200" b="0">
                <a:solidFill>
                  <a:schemeClr val="tx1"/>
                </a:solidFill>
                <a:latin typeface="Verdana" charset="0"/>
              </a:rPr>
              <a:pPr algn="r" eaLnBrk="1" hangingPunct="1"/>
              <a:t>30</a:t>
            </a:fld>
            <a:endParaRPr lang="eu-ES" sz="1200" b="0">
              <a:solidFill>
                <a:schemeClr val="tx1"/>
              </a:solidFill>
              <a:latin typeface="Verdana" charset="0"/>
            </a:endParaRPr>
          </a:p>
        </p:txBody>
      </p:sp>
      <p:sp>
        <p:nvSpPr>
          <p:cNvPr id="78850"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sp>
        <p:nvSpPr>
          <p:cNvPr id="78851" name="Rectangle 3"/>
          <p:cNvSpPr>
            <a:spLocks noChangeArrowheads="1"/>
          </p:cNvSpPr>
          <p:nvPr/>
        </p:nvSpPr>
        <p:spPr bwMode="auto">
          <a:xfrm>
            <a:off x="-36513" y="1196975"/>
            <a:ext cx="91805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8050" lvl="1" indent="-436563">
              <a:spcBef>
                <a:spcPct val="20000"/>
              </a:spcBef>
              <a:buClr>
                <a:schemeClr val="accent2"/>
              </a:buClr>
              <a:buFontTx/>
              <a:buChar char="•"/>
            </a:pPr>
            <a:r>
              <a:rPr lang="eu-ES" sz="2000" b="0">
                <a:solidFill>
                  <a:schemeClr val="tx1"/>
                </a:solidFill>
              </a:rPr>
              <a:t>Edozer handitzen denean, garuneko osagaiak lekualdatzen dira:</a:t>
            </a:r>
          </a:p>
          <a:p>
            <a:pPr marL="1365250" lvl="2" indent="-436563">
              <a:spcBef>
                <a:spcPct val="20000"/>
              </a:spcBef>
              <a:buClr>
                <a:schemeClr val="accent2"/>
              </a:buClr>
              <a:buFontTx/>
              <a:buChar char="•"/>
            </a:pPr>
            <a:r>
              <a:rPr lang="eu-ES" sz="2000" b="0">
                <a:solidFill>
                  <a:schemeClr val="tx1"/>
                </a:solidFill>
              </a:rPr>
              <a:t>1º: zergati horren gertu daudenak eta, </a:t>
            </a:r>
          </a:p>
          <a:p>
            <a:pPr marL="1365250" lvl="2" indent="-436563">
              <a:spcBef>
                <a:spcPct val="20000"/>
              </a:spcBef>
              <a:buClr>
                <a:schemeClr val="accent2"/>
              </a:buClr>
              <a:buFontTx/>
              <a:buChar char="•"/>
            </a:pPr>
            <a:r>
              <a:rPr lang="eu-ES" sz="2000" b="0">
                <a:solidFill>
                  <a:schemeClr val="tx1"/>
                </a:solidFill>
              </a:rPr>
              <a:t>2º: urrunago daudenak</a:t>
            </a:r>
            <a:endParaRPr lang="eu-ES" sz="2000">
              <a:solidFill>
                <a:schemeClr val="tx1"/>
              </a:solidFill>
            </a:endParaRPr>
          </a:p>
          <a:p>
            <a:pPr marL="1365250" lvl="2" indent="-436563">
              <a:spcBef>
                <a:spcPct val="20000"/>
              </a:spcBef>
              <a:buClr>
                <a:schemeClr val="accent2"/>
              </a:buClr>
              <a:buFontTx/>
              <a:buChar char="•"/>
            </a:pPr>
            <a:endParaRPr lang="eu-ES" sz="1900" b="0">
              <a:solidFill>
                <a:schemeClr val="tx1"/>
              </a:solidFill>
            </a:endParaRPr>
          </a:p>
          <a:p>
            <a:pPr marL="908050" lvl="1" indent="-436563">
              <a:spcBef>
                <a:spcPct val="20000"/>
              </a:spcBef>
              <a:buClr>
                <a:schemeClr val="accent2"/>
              </a:buClr>
              <a:buFontTx/>
              <a:buChar char="•"/>
            </a:pPr>
            <a:r>
              <a:rPr lang="eu-ES" sz="2000" b="0">
                <a:solidFill>
                  <a:schemeClr val="tx1"/>
                </a:solidFill>
              </a:rPr>
              <a:t>Desplazamenduen norabide eta anplitudean eragiten dute:</a:t>
            </a:r>
          </a:p>
          <a:p>
            <a:pPr marL="1365250" lvl="2" indent="-436563">
              <a:spcBef>
                <a:spcPct val="20000"/>
              </a:spcBef>
              <a:buClr>
                <a:schemeClr val="accent2"/>
              </a:buClr>
              <a:buFontTx/>
              <a:buChar char="•"/>
            </a:pPr>
            <a:r>
              <a:rPr lang="eu-ES" sz="2000" b="0">
                <a:solidFill>
                  <a:schemeClr val="tx1"/>
                </a:solidFill>
              </a:rPr>
              <a:t>Garezur barruko espazioen arkitekturak </a:t>
            </a:r>
          </a:p>
          <a:p>
            <a:pPr marL="1365250" lvl="2" indent="-436563">
              <a:spcBef>
                <a:spcPct val="20000"/>
              </a:spcBef>
              <a:buClr>
                <a:schemeClr val="accent2"/>
              </a:buClr>
              <a:buFontTx/>
              <a:buChar char="•"/>
            </a:pPr>
            <a:r>
              <a:rPr lang="eu-ES" sz="2000" b="0">
                <a:solidFill>
                  <a:schemeClr val="tx1"/>
                </a:solidFill>
              </a:rPr>
              <a:t>Garezur-parenkimako ezaugarri biskoelastikoek</a:t>
            </a:r>
          </a:p>
          <a:p>
            <a:pPr marL="1365250" lvl="2" indent="-436563">
              <a:spcBef>
                <a:spcPct val="20000"/>
              </a:spcBef>
              <a:buClr>
                <a:schemeClr val="accent2"/>
              </a:buClr>
              <a:buFontTx/>
              <a:buChar char="•"/>
            </a:pPr>
            <a:endParaRPr lang="eu-ES" sz="2000">
              <a:solidFill>
                <a:schemeClr val="tx1"/>
              </a:solidFill>
            </a:endParaRPr>
          </a:p>
          <a:p>
            <a:pPr marL="908050" lvl="1" indent="-436563">
              <a:spcBef>
                <a:spcPct val="20000"/>
              </a:spcBef>
              <a:buClr>
                <a:schemeClr val="accent2"/>
              </a:buClr>
              <a:buFontTx/>
              <a:buChar char="•"/>
            </a:pPr>
            <a:r>
              <a:rPr lang="eu-ES" sz="2000" b="0">
                <a:solidFill>
                  <a:schemeClr val="tx1"/>
                </a:solidFill>
              </a:rPr>
              <a:t>Ohikoena: igitaik  eta tentoriok mugatzen duten zuloetatik</a:t>
            </a:r>
          </a:p>
        </p:txBody>
      </p:sp>
      <p:pic>
        <p:nvPicPr>
          <p:cNvPr id="78852" name="Picture 2" descr="File:Brain herniation type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45000"/>
            <a:ext cx="211613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http://www.med.ufro.cl/Recursos/neuroanatomia/archivos/18_irrigacion_archivos/image39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551363"/>
            <a:ext cx="51847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7A580A8-EE00-DC47-8113-CE3CAB3772B1}" type="slidenum">
              <a:rPr lang="es-ES" sz="1200" b="0">
                <a:solidFill>
                  <a:schemeClr val="tx1"/>
                </a:solidFill>
                <a:latin typeface="Verdana" charset="0"/>
              </a:rPr>
              <a:pPr eaLnBrk="1" hangingPunct="1"/>
              <a:t>30</a:t>
            </a:fld>
            <a:endParaRPr lang="es-ES" sz="1200" b="0">
              <a:solidFill>
                <a:schemeClr val="tx1"/>
              </a:solidFill>
              <a:latin typeface="Verdana" charset="0"/>
            </a:endParaRPr>
          </a:p>
        </p:txBody>
      </p:sp>
      <p:pic>
        <p:nvPicPr>
          <p:cNvPr id="78855"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15FDAC79-6295-A343-9DB9-541C8A56DF33}" type="slidenum">
              <a:rPr lang="eu-ES" sz="1200" b="0">
                <a:solidFill>
                  <a:schemeClr val="tx1"/>
                </a:solidFill>
                <a:latin typeface="Verdana" charset="0"/>
              </a:rPr>
              <a:pPr algn="r" eaLnBrk="1" hangingPunct="1"/>
              <a:t>31</a:t>
            </a:fld>
            <a:endParaRPr lang="eu-ES" sz="1200" b="0">
              <a:solidFill>
                <a:schemeClr val="tx1"/>
              </a:solidFill>
              <a:latin typeface="Verdana" charset="0"/>
            </a:endParaRPr>
          </a:p>
        </p:txBody>
      </p:sp>
      <p:sp>
        <p:nvSpPr>
          <p:cNvPr id="80898"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sp>
        <p:nvSpPr>
          <p:cNvPr id="80899" name="Rectangle 3"/>
          <p:cNvSpPr>
            <a:spLocks noChangeArrowheads="1"/>
          </p:cNvSpPr>
          <p:nvPr/>
        </p:nvSpPr>
        <p:spPr bwMode="auto">
          <a:xfrm>
            <a:off x="179388" y="1341438"/>
            <a:ext cx="85693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8050" lvl="1" indent="-436563">
              <a:spcBef>
                <a:spcPct val="20000"/>
              </a:spcBef>
              <a:buClr>
                <a:schemeClr val="accent2"/>
              </a:buClr>
              <a:buFontTx/>
              <a:buChar char="•"/>
            </a:pPr>
            <a:r>
              <a:rPr lang="eu-ES" sz="2400" b="0">
                <a:solidFill>
                  <a:schemeClr val="tx1"/>
                </a:solidFill>
              </a:rPr>
              <a:t>Igitai-azpikoa (subfalzialekoa) </a:t>
            </a:r>
          </a:p>
          <a:p>
            <a:pPr marL="908050" lvl="1" indent="-436563">
              <a:spcBef>
                <a:spcPct val="20000"/>
              </a:spcBef>
              <a:buClr>
                <a:schemeClr val="accent2"/>
              </a:buClr>
              <a:buFontTx/>
              <a:buChar char="•"/>
            </a:pPr>
            <a:endParaRPr lang="eu-ES" sz="2400" b="0">
              <a:solidFill>
                <a:schemeClr val="tx1"/>
              </a:solidFill>
            </a:endParaRPr>
          </a:p>
          <a:p>
            <a:pPr marL="908050" lvl="1" indent="-436563">
              <a:spcBef>
                <a:spcPct val="20000"/>
              </a:spcBef>
              <a:buClr>
                <a:schemeClr val="accent2"/>
              </a:buClr>
              <a:buFontTx/>
              <a:buChar char="•"/>
            </a:pPr>
            <a:r>
              <a:rPr lang="eu-ES" sz="2400" b="0">
                <a:solidFill>
                  <a:schemeClr val="tx1"/>
                </a:solidFill>
              </a:rPr>
              <a:t>Dientzefalikoa (zentrala)</a:t>
            </a:r>
            <a:endParaRPr lang="eu-ES" sz="2400">
              <a:solidFill>
                <a:schemeClr val="tx1"/>
              </a:solidFill>
            </a:endParaRPr>
          </a:p>
          <a:p>
            <a:pPr marL="1143000" lvl="2" indent="-228600">
              <a:spcBef>
                <a:spcPct val="20000"/>
              </a:spcBef>
              <a:buClr>
                <a:schemeClr val="accent2"/>
              </a:buClr>
            </a:pPr>
            <a:endParaRPr lang="eu-ES" sz="2400" b="0">
              <a:solidFill>
                <a:schemeClr val="tx1"/>
              </a:solidFill>
            </a:endParaRPr>
          </a:p>
          <a:p>
            <a:pPr marL="908050" lvl="1" indent="-436563">
              <a:spcBef>
                <a:spcPct val="20000"/>
              </a:spcBef>
              <a:buClr>
                <a:schemeClr val="accent2"/>
              </a:buClr>
              <a:buFontTx/>
              <a:buChar char="•"/>
            </a:pPr>
            <a:r>
              <a:rPr lang="eu-ES" sz="2400" b="0">
                <a:solidFill>
                  <a:schemeClr val="tx1"/>
                </a:solidFill>
              </a:rPr>
              <a:t>Unkusekoa (transtentoriala)</a:t>
            </a:r>
          </a:p>
          <a:p>
            <a:pPr marL="908050" lvl="1" indent="-436563">
              <a:spcBef>
                <a:spcPct val="20000"/>
              </a:spcBef>
              <a:buClr>
                <a:schemeClr val="accent2"/>
              </a:buClr>
              <a:buFontTx/>
              <a:buChar char="•"/>
            </a:pPr>
            <a:endParaRPr lang="eu-ES" sz="2400">
              <a:solidFill>
                <a:schemeClr val="tx1"/>
              </a:solidFill>
            </a:endParaRPr>
          </a:p>
          <a:p>
            <a:pPr marL="908050" lvl="1" indent="-436563">
              <a:spcBef>
                <a:spcPct val="20000"/>
              </a:spcBef>
              <a:buClr>
                <a:schemeClr val="accent2"/>
              </a:buClr>
              <a:buFontTx/>
              <a:buChar char="•"/>
            </a:pPr>
            <a:r>
              <a:rPr lang="eu-ES" sz="2400" b="0">
                <a:solidFill>
                  <a:schemeClr val="tx1"/>
                </a:solidFill>
              </a:rPr>
              <a:t>Amigdalakoa</a:t>
            </a:r>
          </a:p>
          <a:p>
            <a:pPr marL="908050" lvl="1" indent="-436563">
              <a:spcBef>
                <a:spcPct val="20000"/>
              </a:spcBef>
              <a:buClr>
                <a:schemeClr val="accent2"/>
              </a:buClr>
              <a:buFontTx/>
              <a:buChar char="•"/>
            </a:pPr>
            <a:endParaRPr lang="eu-ES" sz="2400" b="0">
              <a:solidFill>
                <a:schemeClr val="tx1"/>
              </a:solidFill>
            </a:endParaRPr>
          </a:p>
          <a:p>
            <a:pPr marL="908050" lvl="1" indent="-436563">
              <a:spcBef>
                <a:spcPct val="20000"/>
              </a:spcBef>
              <a:buClr>
                <a:schemeClr val="accent2"/>
              </a:buClr>
              <a:buFontTx/>
              <a:buChar char="•"/>
            </a:pPr>
            <a:r>
              <a:rPr lang="eu-ES" sz="2400" b="0">
                <a:solidFill>
                  <a:schemeClr val="tx1"/>
                </a:solidFill>
              </a:rPr>
              <a:t>Azpitik-goranzko transtentoriala</a:t>
            </a:r>
          </a:p>
          <a:p>
            <a:pPr marL="908050" lvl="1" indent="-436563">
              <a:spcBef>
                <a:spcPct val="20000"/>
              </a:spcBef>
              <a:buClr>
                <a:schemeClr val="accent2"/>
              </a:buClr>
              <a:buFontTx/>
              <a:buChar char="•"/>
            </a:pPr>
            <a:endParaRPr lang="eu-ES" sz="2400" b="0">
              <a:solidFill>
                <a:schemeClr val="tx1"/>
              </a:solidFill>
            </a:endParaRPr>
          </a:p>
          <a:p>
            <a:pPr marL="908050" lvl="1" indent="-436563">
              <a:spcBef>
                <a:spcPct val="20000"/>
              </a:spcBef>
              <a:buClr>
                <a:schemeClr val="accent2"/>
              </a:buClr>
              <a:buFontTx/>
              <a:buChar char="•"/>
            </a:pPr>
            <a:r>
              <a:rPr lang="eu-ES" sz="2400" b="0">
                <a:solidFill>
                  <a:schemeClr val="tx1"/>
                </a:solidFill>
              </a:rPr>
              <a:t>Garezur-kanporakoa</a:t>
            </a:r>
          </a:p>
        </p:txBody>
      </p:sp>
      <p:pic>
        <p:nvPicPr>
          <p:cNvPr id="80900"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968" t="1933" r="2953" b="14499"/>
          <a:stretch>
            <a:fillRect/>
          </a:stretch>
        </p:blipFill>
        <p:spPr bwMode="auto">
          <a:xfrm>
            <a:off x="5292725" y="1533525"/>
            <a:ext cx="3644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FBC3EB2-56B3-2145-8760-EE88F3B4F472}" type="slidenum">
              <a:rPr lang="es-ES" sz="1200" b="0">
                <a:solidFill>
                  <a:schemeClr val="tx1"/>
                </a:solidFill>
                <a:latin typeface="Verdana" charset="0"/>
              </a:rPr>
              <a:pPr eaLnBrk="1" hangingPunct="1"/>
              <a:t>31</a:t>
            </a:fld>
            <a:endParaRPr lang="es-ES" sz="1200" b="0">
              <a:solidFill>
                <a:schemeClr val="tx1"/>
              </a:solidFill>
              <a:latin typeface="Verdana" charset="0"/>
            </a:endParaRPr>
          </a:p>
        </p:txBody>
      </p:sp>
      <p:pic>
        <p:nvPicPr>
          <p:cNvPr id="80902"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4B4251A7-C424-0A41-B75B-2DC3AF16B03F}" type="slidenum">
              <a:rPr lang="eu-ES" sz="1200" b="0">
                <a:solidFill>
                  <a:schemeClr val="tx1"/>
                </a:solidFill>
                <a:latin typeface="Verdana" charset="0"/>
              </a:rPr>
              <a:pPr algn="r" eaLnBrk="1" hangingPunct="1"/>
              <a:t>32</a:t>
            </a:fld>
            <a:endParaRPr lang="eu-ES" sz="1200" b="0">
              <a:solidFill>
                <a:schemeClr val="tx1"/>
              </a:solidFill>
              <a:latin typeface="Verdana" charset="0"/>
            </a:endParaRPr>
          </a:p>
        </p:txBody>
      </p:sp>
      <p:sp>
        <p:nvSpPr>
          <p:cNvPr id="82946"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82947"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1933" r="13780" b="63799"/>
          <a:stretch>
            <a:fillRect/>
          </a:stretch>
        </p:blipFill>
        <p:spPr bwMode="auto">
          <a:xfrm>
            <a:off x="6094413" y="765175"/>
            <a:ext cx="294163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3"/>
          <p:cNvSpPr>
            <a:spLocks noChangeArrowheads="1"/>
          </p:cNvSpPr>
          <p:nvPr/>
        </p:nvSpPr>
        <p:spPr bwMode="auto">
          <a:xfrm>
            <a:off x="323850" y="1270000"/>
            <a:ext cx="8569325" cy="4246563"/>
          </a:xfrm>
          <a:prstGeom prst="rect">
            <a:avLst/>
          </a:prstGeom>
          <a:noFill/>
          <a:ln w="9525">
            <a:noFill/>
            <a:miter lim="800000"/>
            <a:headEnd/>
            <a:tailEnd/>
          </a:ln>
        </p:spPr>
        <p:txBody>
          <a:bodyPr/>
          <a:lstStyle/>
          <a:p>
            <a:pPr marL="469900" lvl="1" indent="-469900">
              <a:spcBef>
                <a:spcPct val="20000"/>
              </a:spcBef>
              <a:buClr>
                <a:schemeClr val="accent2"/>
              </a:buClr>
              <a:buFont typeface="Wingdings" pitchFamily="2" charset="2"/>
              <a:buChar char="Ü"/>
              <a:defRPr/>
            </a:pPr>
            <a:r>
              <a:rPr lang="eu-ES" sz="2600" dirty="0">
                <a:solidFill>
                  <a:srgbClr val="990099"/>
                </a:solidFill>
                <a:latin typeface="Arial" pitchFamily="34" charset="0"/>
                <a:ea typeface="+mn-ea"/>
                <a:cs typeface="Arial" pitchFamily="34" charset="0"/>
              </a:rPr>
              <a:t>1.- Igitai-azpikoa (</a:t>
            </a:r>
            <a:r>
              <a:rPr lang="eu-ES" sz="2600" dirty="0" err="1">
                <a:solidFill>
                  <a:srgbClr val="990099"/>
                </a:solidFill>
                <a:latin typeface="Arial" pitchFamily="34" charset="0"/>
                <a:ea typeface="+mn-ea"/>
                <a:cs typeface="Arial" pitchFamily="34" charset="0"/>
              </a:rPr>
              <a:t>subfalzialekoa</a:t>
            </a:r>
            <a:r>
              <a:rPr lang="eu-ES" sz="2600" dirty="0">
                <a:solidFill>
                  <a:srgbClr val="990099"/>
                </a:solidFill>
                <a:latin typeface="Arial" pitchFamily="34" charset="0"/>
                <a:ea typeface="+mn-ea"/>
                <a:cs typeface="Arial" pitchFamily="34" charset="0"/>
              </a:rPr>
              <a:t>) </a:t>
            </a:r>
            <a:r>
              <a:rPr lang="eu-ES" sz="3000" dirty="0">
                <a:solidFill>
                  <a:srgbClr val="990099"/>
                </a:solidFill>
                <a:latin typeface="Arial" pitchFamily="34" charset="0"/>
                <a:ea typeface="+mn-ea"/>
                <a:cs typeface="Arial" pitchFamily="34" charset="0"/>
              </a:rPr>
              <a:t> </a:t>
            </a:r>
          </a:p>
          <a:p>
            <a:pPr marL="908050" lvl="1" indent="-436563">
              <a:spcBef>
                <a:spcPct val="20000"/>
              </a:spcBef>
              <a:buClr>
                <a:schemeClr val="accent2"/>
              </a:buClr>
              <a:buFontTx/>
              <a:buChar char="•"/>
              <a:defRPr/>
            </a:pPr>
            <a:endParaRPr lang="eu-ES" sz="2000" dirty="0">
              <a:solidFill>
                <a:srgbClr val="993300"/>
              </a:solidFill>
              <a:latin typeface="Arial" pitchFamily="34" charset="0"/>
              <a:ea typeface="+mn-ea"/>
              <a:cs typeface="Arial" pitchFamily="34" charset="0"/>
            </a:endParaRPr>
          </a:p>
          <a:p>
            <a:pPr marL="908050" lvl="1" indent="-436563">
              <a:spcBef>
                <a:spcPct val="20000"/>
              </a:spcBef>
              <a:buClr>
                <a:schemeClr val="accent2"/>
              </a:buClr>
              <a:buFontTx/>
              <a:buChar char="•"/>
              <a:defRPr/>
            </a:pPr>
            <a:r>
              <a:rPr lang="eu-ES" sz="2200" dirty="0">
                <a:solidFill>
                  <a:schemeClr val="tx1"/>
                </a:solidFill>
                <a:latin typeface="Arial" pitchFamily="34" charset="0"/>
                <a:ea typeface="+mn-ea"/>
                <a:cs typeface="Arial" pitchFamily="34" charset="0"/>
              </a:rPr>
              <a:t>Hemisferio baten </a:t>
            </a:r>
            <a:r>
              <a:rPr lang="eu-ES" sz="2200" dirty="0" err="1">
                <a:solidFill>
                  <a:srgbClr val="C00000"/>
                </a:solidFill>
                <a:latin typeface="Arial" pitchFamily="34" charset="0"/>
                <a:ea typeface="+mn-ea"/>
                <a:cs typeface="Arial" pitchFamily="34" charset="0"/>
              </a:rPr>
              <a:t>zinguloa</a:t>
            </a:r>
            <a:r>
              <a:rPr lang="eu-ES" sz="2200" dirty="0">
                <a:solidFill>
                  <a:schemeClr val="tx1"/>
                </a:solidFill>
                <a:latin typeface="Arial" pitchFamily="34" charset="0"/>
                <a:ea typeface="+mn-ea"/>
                <a:cs typeface="Arial" pitchFamily="34" charset="0"/>
              </a:rPr>
              <a:t> </a:t>
            </a:r>
            <a:r>
              <a:rPr lang="eu-ES" sz="2200" dirty="0">
                <a:solidFill>
                  <a:srgbClr val="C00000"/>
                </a:solidFill>
                <a:latin typeface="Arial" pitchFamily="34" charset="0"/>
                <a:ea typeface="+mn-ea"/>
                <a:cs typeface="Arial" pitchFamily="34" charset="0"/>
              </a:rPr>
              <a:t>igitai azpitik </a:t>
            </a:r>
            <a:r>
              <a:rPr lang="eu-ES" sz="2200" dirty="0">
                <a:solidFill>
                  <a:schemeClr val="tx1"/>
                </a:solidFill>
                <a:latin typeface="Arial" pitchFamily="34" charset="0"/>
                <a:ea typeface="+mn-ea"/>
                <a:cs typeface="Arial" pitchFamily="34" charset="0"/>
              </a:rPr>
              <a:t>pasatzen da beste aldera</a:t>
            </a:r>
            <a:endParaRPr lang="eu-ES" sz="2200" dirty="0">
              <a:solidFill>
                <a:schemeClr val="accent2"/>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r>
              <a:rPr lang="eu-ES" sz="2200" dirty="0">
                <a:solidFill>
                  <a:schemeClr val="tx1"/>
                </a:solidFill>
                <a:latin typeface="Arial" pitchFamily="34" charset="0"/>
                <a:ea typeface="+mn-ea"/>
                <a:cs typeface="Arial" pitchFamily="34" charset="0"/>
              </a:rPr>
              <a:t>Arteria </a:t>
            </a:r>
            <a:r>
              <a:rPr lang="eu-ES" sz="2200" dirty="0" err="1">
                <a:solidFill>
                  <a:srgbClr val="C00000"/>
                </a:solidFill>
                <a:latin typeface="Arial" pitchFamily="34" charset="0"/>
                <a:ea typeface="+mn-ea"/>
                <a:cs typeface="Arial" pitchFamily="34" charset="0"/>
              </a:rPr>
              <a:t>perikallosak</a:t>
            </a:r>
            <a:r>
              <a:rPr lang="eu-ES" sz="2200" dirty="0">
                <a:solidFill>
                  <a:schemeClr val="tx1"/>
                </a:solidFill>
                <a:latin typeface="Arial" pitchFamily="34" charset="0"/>
                <a:ea typeface="+mn-ea"/>
                <a:cs typeface="Arial" pitchFamily="34" charset="0"/>
              </a:rPr>
              <a:t> estutu =&gt; garun iskemia / infartua</a:t>
            </a: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r>
              <a:rPr lang="eu-ES" sz="2200" b="0" dirty="0" err="1">
                <a:solidFill>
                  <a:schemeClr val="tx1"/>
                </a:solidFill>
                <a:latin typeface="Arial" pitchFamily="34" charset="0"/>
                <a:ea typeface="+mn-ea"/>
                <a:cs typeface="Arial" pitchFamily="34" charset="0"/>
              </a:rPr>
              <a:t>Bentrikuloaren</a:t>
            </a:r>
            <a:r>
              <a:rPr lang="eu-ES" sz="2200" b="0" dirty="0">
                <a:solidFill>
                  <a:schemeClr val="tx1"/>
                </a:solidFill>
                <a:latin typeface="Arial" pitchFamily="34" charset="0"/>
                <a:ea typeface="+mn-ea"/>
                <a:cs typeface="Arial" pitchFamily="34" charset="0"/>
              </a:rPr>
              <a:t> adarra zanpatu (estutu)</a:t>
            </a:r>
          </a:p>
        </p:txBody>
      </p:sp>
      <p:pic>
        <p:nvPicPr>
          <p:cNvPr id="7" name="Picture 7" descr="C:\Documents and Settings\Neurocirugía\Mis documentos\Iñigo\DOCTORADO NEUROONCOLOGIA\neurovascular45++.jpg"/>
          <p:cNvPicPr>
            <a:picLocks noChangeAspect="1" noChangeArrowheads="1"/>
          </p:cNvPicPr>
          <p:nvPr/>
        </p:nvPicPr>
        <p:blipFill>
          <a:blip r:embed="rId4">
            <a:extLst>
              <a:ext uri="{28A0092B-C50C-407E-A947-70E740481C1C}">
                <a14:useLocalDpi xmlns:a14="http://schemas.microsoft.com/office/drawing/2010/main" val="0"/>
              </a:ext>
            </a:extLst>
          </a:blip>
          <a:srcRect l="6667" t="26540" r="35556"/>
          <a:stretch>
            <a:fillRect/>
          </a:stretch>
        </p:blipFill>
        <p:spPr bwMode="auto">
          <a:xfrm>
            <a:off x="827088" y="4845050"/>
            <a:ext cx="23050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Neurocirugía\Mis documentos\Iñigo\DOCTORADO NEUROONCOLOGIA\3.JPG"/>
          <p:cNvPicPr>
            <a:picLocks noChangeAspect="1" noChangeArrowheads="1"/>
          </p:cNvPicPr>
          <p:nvPr/>
        </p:nvPicPr>
        <p:blipFill>
          <a:blip r:embed="rId5">
            <a:extLst>
              <a:ext uri="{28A0092B-C50C-407E-A947-70E740481C1C}">
                <a14:useLocalDpi xmlns:a14="http://schemas.microsoft.com/office/drawing/2010/main" val="0"/>
              </a:ext>
            </a:extLst>
          </a:blip>
          <a:srcRect l="4893" t="7874" r="5186" b="43307"/>
          <a:stretch>
            <a:fillRect/>
          </a:stretch>
        </p:blipFill>
        <p:spPr bwMode="auto">
          <a:xfrm>
            <a:off x="5480050" y="4581525"/>
            <a:ext cx="34131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2" descr="http://scielo.isciii.es/img/revistas/neuro/v21n5/caso3_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652963"/>
            <a:ext cx="16557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9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DB27BFB-20A2-2747-9EAE-F610F8EA4DFE}" type="slidenum">
              <a:rPr lang="es-ES" sz="1200" b="0">
                <a:solidFill>
                  <a:schemeClr val="tx1"/>
                </a:solidFill>
                <a:latin typeface="Verdana" charset="0"/>
              </a:rPr>
              <a:pPr eaLnBrk="1" hangingPunct="1"/>
              <a:t>32</a:t>
            </a:fld>
            <a:endParaRPr lang="es-ES" sz="1200" b="0">
              <a:solidFill>
                <a:schemeClr val="tx1"/>
              </a:solidFill>
              <a:latin typeface="Verdana" charset="0"/>
            </a:endParaRPr>
          </a:p>
        </p:txBody>
      </p:sp>
      <p:pic>
        <p:nvPicPr>
          <p:cNvPr id="82953" name="Sonido 1">
            <a:hlinkClick r:id="" action="ppaction://media"/>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300E09C1-F77A-DA4D-8584-74D1A98A4C55}" type="slidenum">
              <a:rPr lang="eu-ES" sz="1200" b="0">
                <a:solidFill>
                  <a:schemeClr val="tx1"/>
                </a:solidFill>
                <a:latin typeface="Verdana" charset="0"/>
              </a:rPr>
              <a:pPr algn="r" eaLnBrk="1" hangingPunct="1"/>
              <a:t>33</a:t>
            </a:fld>
            <a:endParaRPr lang="eu-ES" sz="1200" b="0">
              <a:solidFill>
                <a:schemeClr val="tx1"/>
              </a:solidFill>
              <a:latin typeface="Verdana" charset="0"/>
            </a:endParaRPr>
          </a:p>
        </p:txBody>
      </p:sp>
      <p:sp>
        <p:nvSpPr>
          <p:cNvPr id="84994"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84995"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22234" r="13780" b="44466"/>
          <a:stretch>
            <a:fillRect/>
          </a:stretch>
        </p:blipFill>
        <p:spPr bwMode="auto">
          <a:xfrm>
            <a:off x="323850" y="3933825"/>
            <a:ext cx="44608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3"/>
          <p:cNvSpPr>
            <a:spLocks noChangeArrowheads="1"/>
          </p:cNvSpPr>
          <p:nvPr/>
        </p:nvSpPr>
        <p:spPr bwMode="auto">
          <a:xfrm>
            <a:off x="323850" y="1270000"/>
            <a:ext cx="85693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Dientzefalikoa (Zentrala)</a:t>
            </a:r>
            <a:endParaRPr lang="eu-ES" sz="3000">
              <a:solidFill>
                <a:srgbClr val="990099"/>
              </a:solidFill>
            </a:endParaRPr>
          </a:p>
          <a:p>
            <a:pPr marL="908050" lvl="1" indent="-436563">
              <a:spcBef>
                <a:spcPct val="20000"/>
              </a:spcBef>
              <a:buClr>
                <a:schemeClr val="accent2"/>
              </a:buClr>
              <a:buFontTx/>
              <a:buChar char="•"/>
            </a:pPr>
            <a:endParaRPr lang="eu-ES" sz="2000">
              <a:solidFill>
                <a:srgbClr val="993300"/>
              </a:solidFill>
            </a:endParaRPr>
          </a:p>
          <a:p>
            <a:pPr marL="908050" lvl="1" indent="-436563">
              <a:spcBef>
                <a:spcPct val="20000"/>
              </a:spcBef>
              <a:buClr>
                <a:schemeClr val="accent2"/>
              </a:buClr>
              <a:buFontTx/>
              <a:buChar char="•"/>
            </a:pPr>
            <a:r>
              <a:rPr lang="eu-ES" sz="2200">
                <a:solidFill>
                  <a:schemeClr val="accent2"/>
                </a:solidFill>
              </a:rPr>
              <a:t>Talamoa</a:t>
            </a:r>
            <a:r>
              <a:rPr lang="eu-ES" sz="2200">
                <a:solidFill>
                  <a:srgbClr val="C00000"/>
                </a:solidFill>
              </a:rPr>
              <a:t> </a:t>
            </a:r>
            <a:r>
              <a:rPr lang="eu-ES" sz="2200">
                <a:solidFill>
                  <a:schemeClr val="tx1"/>
                </a:solidFill>
              </a:rPr>
              <a:t>eta </a:t>
            </a:r>
            <a:r>
              <a:rPr lang="eu-ES" sz="2200">
                <a:solidFill>
                  <a:schemeClr val="accent2"/>
                </a:solidFill>
              </a:rPr>
              <a:t>hipotalamoa </a:t>
            </a:r>
            <a:r>
              <a:rPr lang="eu-ES" sz="2200">
                <a:solidFill>
                  <a:schemeClr val="tx1"/>
                </a:solidFill>
              </a:rPr>
              <a:t>beherantz</a:t>
            </a:r>
            <a:r>
              <a:rPr lang="eu-ES" sz="2200">
                <a:solidFill>
                  <a:schemeClr val="accent2"/>
                </a:solidFill>
              </a:rPr>
              <a:t> entzefalo-enborrerantz </a:t>
            </a:r>
            <a:r>
              <a:rPr lang="eu-ES" sz="2200">
                <a:solidFill>
                  <a:schemeClr val="tx1"/>
                </a:solidFill>
              </a:rPr>
              <a:t>joaten dira</a:t>
            </a: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buFontTx/>
              <a:buChar char="•"/>
            </a:pPr>
            <a:r>
              <a:rPr lang="eu-ES" sz="2200">
                <a:solidFill>
                  <a:schemeClr val="accent2"/>
                </a:solidFill>
              </a:rPr>
              <a:t>Entzefalo-enborraren arteriak </a:t>
            </a:r>
            <a:r>
              <a:rPr lang="eu-ES" sz="2200">
                <a:solidFill>
                  <a:schemeClr val="tx1"/>
                </a:solidFill>
              </a:rPr>
              <a:t>estutu</a:t>
            </a:r>
            <a:r>
              <a:rPr lang="eu-ES" sz="2200">
                <a:solidFill>
                  <a:schemeClr val="accent2"/>
                </a:solidFill>
              </a:rPr>
              <a:t> </a:t>
            </a:r>
            <a:r>
              <a:rPr lang="eu-ES" sz="2200">
                <a:solidFill>
                  <a:schemeClr val="tx1"/>
                </a:solidFill>
              </a:rPr>
              <a:t>=&gt; iskemia / infartu</a:t>
            </a: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pPr>
            <a:endParaRPr lang="eu-ES" sz="2200" b="0">
              <a:solidFill>
                <a:schemeClr val="tx1"/>
              </a:solidFill>
            </a:endParaRPr>
          </a:p>
        </p:txBody>
      </p:sp>
      <p:sp>
        <p:nvSpPr>
          <p:cNvPr id="8499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39084BF-A34C-324F-874E-B1E56ADB6C47}" type="slidenum">
              <a:rPr lang="es-ES" sz="1200" b="0">
                <a:solidFill>
                  <a:schemeClr val="tx1"/>
                </a:solidFill>
                <a:latin typeface="Verdana" charset="0"/>
              </a:rPr>
              <a:pPr eaLnBrk="1" hangingPunct="1"/>
              <a:t>33</a:t>
            </a:fld>
            <a:endParaRPr lang="es-ES" sz="1200" b="0">
              <a:solidFill>
                <a:schemeClr val="tx1"/>
              </a:solidFill>
              <a:latin typeface="Verdana" charset="0"/>
            </a:endParaRPr>
          </a:p>
        </p:txBody>
      </p:sp>
      <p:pic>
        <p:nvPicPr>
          <p:cNvPr id="84998" name="Picture 11" descr="mbrhe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657600"/>
            <a:ext cx="3802063" cy="2147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5075238" y="5876925"/>
            <a:ext cx="1512887" cy="400050"/>
          </a:xfrm>
          <a:prstGeom prst="rect">
            <a:avLst/>
          </a:prstGeom>
          <a:noFill/>
          <a:ln w="9525">
            <a:noFill/>
            <a:miter lim="800000"/>
            <a:headEnd/>
            <a:tailEnd/>
          </a:ln>
          <a:effectLst/>
        </p:spPr>
        <p:txBody>
          <a:bodyPr>
            <a:spAutoFit/>
          </a:bodyPr>
          <a:lstStyle>
            <a:lvl1pPr eaLnBrk="0" hangingPunct="0">
              <a:defRPr b="1">
                <a:solidFill>
                  <a:srgbClr val="9900CC"/>
                </a:solidFill>
                <a:latin typeface="Arial" charset="0"/>
                <a:ea typeface="ＭＳ Ｐゴシック" charset="0"/>
                <a:cs typeface="Arial" charset="0"/>
              </a:defRPr>
            </a:lvl1pPr>
            <a:lvl2pPr marL="742950" indent="-285750" eaLnBrk="0" hangingPunct="0">
              <a:defRPr b="1">
                <a:solidFill>
                  <a:srgbClr val="9900CC"/>
                </a:solidFill>
                <a:latin typeface="Arial" charset="0"/>
                <a:ea typeface="Arial" charset="0"/>
                <a:cs typeface="Arial" charset="0"/>
              </a:defRPr>
            </a:lvl2pPr>
            <a:lvl3pPr marL="1143000" indent="-228600" eaLnBrk="0" hangingPunct="0">
              <a:defRPr b="1">
                <a:solidFill>
                  <a:srgbClr val="9900CC"/>
                </a:solidFill>
                <a:latin typeface="Arial" charset="0"/>
                <a:ea typeface="Arial" charset="0"/>
                <a:cs typeface="Arial" charset="0"/>
              </a:defRPr>
            </a:lvl3pPr>
            <a:lvl4pPr marL="1600200" indent="-228600" eaLnBrk="0" hangingPunct="0">
              <a:defRPr b="1">
                <a:solidFill>
                  <a:srgbClr val="9900CC"/>
                </a:solidFill>
                <a:latin typeface="Arial" charset="0"/>
                <a:ea typeface="Arial" charset="0"/>
                <a:cs typeface="Arial" charset="0"/>
              </a:defRPr>
            </a:lvl4pPr>
            <a:lvl5pPr marL="2057400" indent="-228600" eaLnBrk="0" hangingPunct="0">
              <a:defRPr b="1">
                <a:solidFill>
                  <a:srgbClr val="9900CC"/>
                </a:solidFill>
                <a:latin typeface="Arial" charset="0"/>
                <a:ea typeface="Arial" charset="0"/>
                <a:cs typeface="Arial" charset="0"/>
              </a:defRPr>
            </a:lvl5pPr>
            <a:lvl6pPr marL="2514600" indent="-228600" eaLnBrk="0" fontAlgn="base" hangingPunct="0">
              <a:spcBef>
                <a:spcPct val="0"/>
              </a:spcBef>
              <a:spcAft>
                <a:spcPct val="0"/>
              </a:spcAft>
              <a:defRPr b="1">
                <a:solidFill>
                  <a:srgbClr val="9900CC"/>
                </a:solidFill>
                <a:latin typeface="Arial" charset="0"/>
                <a:ea typeface="Arial" charset="0"/>
                <a:cs typeface="Arial" charset="0"/>
              </a:defRPr>
            </a:lvl6pPr>
            <a:lvl7pPr marL="2971800" indent="-228600" eaLnBrk="0" fontAlgn="base" hangingPunct="0">
              <a:spcBef>
                <a:spcPct val="0"/>
              </a:spcBef>
              <a:spcAft>
                <a:spcPct val="0"/>
              </a:spcAft>
              <a:defRPr b="1">
                <a:solidFill>
                  <a:srgbClr val="9900CC"/>
                </a:solidFill>
                <a:latin typeface="Arial" charset="0"/>
                <a:ea typeface="Arial" charset="0"/>
                <a:cs typeface="Arial" charset="0"/>
              </a:defRPr>
            </a:lvl7pPr>
            <a:lvl8pPr marL="3429000" indent="-228600" eaLnBrk="0" fontAlgn="base" hangingPunct="0">
              <a:spcBef>
                <a:spcPct val="0"/>
              </a:spcBef>
              <a:spcAft>
                <a:spcPct val="0"/>
              </a:spcAft>
              <a:defRPr b="1">
                <a:solidFill>
                  <a:srgbClr val="9900CC"/>
                </a:solidFill>
                <a:latin typeface="Arial" charset="0"/>
                <a:ea typeface="Arial" charset="0"/>
                <a:cs typeface="Arial" charset="0"/>
              </a:defRPr>
            </a:lvl8pPr>
            <a:lvl9pPr marL="3886200" indent="-228600" eaLnBrk="0" fontAlgn="base" hangingPunct="0">
              <a:spcBef>
                <a:spcPct val="0"/>
              </a:spcBef>
              <a:spcAft>
                <a:spcPct val="0"/>
              </a:spcAft>
              <a:defRPr b="1">
                <a:solidFill>
                  <a:srgbClr val="9900CC"/>
                </a:solidFill>
                <a:latin typeface="Arial" charset="0"/>
                <a:ea typeface="Arial" charset="0"/>
                <a:cs typeface="Arial" charset="0"/>
              </a:defRPr>
            </a:lvl9pPr>
          </a:lstStyle>
          <a:p>
            <a:pPr>
              <a:defRPr/>
            </a:pPr>
            <a:r>
              <a:rPr lang="en-GB" sz="2000" smtClean="0">
                <a:solidFill>
                  <a:schemeClr val="tx1"/>
                </a:solidFill>
                <a:effectLst>
                  <a:outerShdw blurRad="38100" dist="38100" dir="2700000" algn="tl">
                    <a:srgbClr val="DDDDDD"/>
                  </a:outerShdw>
                </a:effectLst>
                <a:latin typeface="Comic Sans MS" charset="0"/>
              </a:rPr>
              <a:t>NORMALA</a:t>
            </a:r>
          </a:p>
        </p:txBody>
      </p:sp>
      <p:sp>
        <p:nvSpPr>
          <p:cNvPr id="10" name="Text Box 13"/>
          <p:cNvSpPr txBox="1">
            <a:spLocks noChangeArrowheads="1"/>
          </p:cNvSpPr>
          <p:nvPr/>
        </p:nvSpPr>
        <p:spPr bwMode="auto">
          <a:xfrm>
            <a:off x="7091363" y="5876925"/>
            <a:ext cx="1873250" cy="400050"/>
          </a:xfrm>
          <a:prstGeom prst="rect">
            <a:avLst/>
          </a:prstGeom>
          <a:noFill/>
          <a:ln w="9525">
            <a:noFill/>
            <a:miter lim="800000"/>
            <a:headEnd/>
            <a:tailEnd/>
          </a:ln>
          <a:effectLst/>
        </p:spPr>
        <p:txBody>
          <a:bodyPr>
            <a:spAutoFit/>
          </a:bodyPr>
          <a:lstStyle>
            <a:lvl1pPr eaLnBrk="0" hangingPunct="0">
              <a:defRPr b="1">
                <a:solidFill>
                  <a:srgbClr val="9900CC"/>
                </a:solidFill>
                <a:latin typeface="Arial" charset="0"/>
                <a:ea typeface="ＭＳ Ｐゴシック" charset="0"/>
                <a:cs typeface="Arial" charset="0"/>
              </a:defRPr>
            </a:lvl1pPr>
            <a:lvl2pPr marL="742950" indent="-285750" eaLnBrk="0" hangingPunct="0">
              <a:defRPr b="1">
                <a:solidFill>
                  <a:srgbClr val="9900CC"/>
                </a:solidFill>
                <a:latin typeface="Arial" charset="0"/>
                <a:ea typeface="Arial" charset="0"/>
                <a:cs typeface="Arial" charset="0"/>
              </a:defRPr>
            </a:lvl2pPr>
            <a:lvl3pPr marL="1143000" indent="-228600" eaLnBrk="0" hangingPunct="0">
              <a:defRPr b="1">
                <a:solidFill>
                  <a:srgbClr val="9900CC"/>
                </a:solidFill>
                <a:latin typeface="Arial" charset="0"/>
                <a:ea typeface="Arial" charset="0"/>
                <a:cs typeface="Arial" charset="0"/>
              </a:defRPr>
            </a:lvl3pPr>
            <a:lvl4pPr marL="1600200" indent="-228600" eaLnBrk="0" hangingPunct="0">
              <a:defRPr b="1">
                <a:solidFill>
                  <a:srgbClr val="9900CC"/>
                </a:solidFill>
                <a:latin typeface="Arial" charset="0"/>
                <a:ea typeface="Arial" charset="0"/>
                <a:cs typeface="Arial" charset="0"/>
              </a:defRPr>
            </a:lvl4pPr>
            <a:lvl5pPr marL="2057400" indent="-228600" eaLnBrk="0" hangingPunct="0">
              <a:defRPr b="1">
                <a:solidFill>
                  <a:srgbClr val="9900CC"/>
                </a:solidFill>
                <a:latin typeface="Arial" charset="0"/>
                <a:ea typeface="Arial" charset="0"/>
                <a:cs typeface="Arial" charset="0"/>
              </a:defRPr>
            </a:lvl5pPr>
            <a:lvl6pPr marL="2514600" indent="-228600" eaLnBrk="0" fontAlgn="base" hangingPunct="0">
              <a:spcBef>
                <a:spcPct val="0"/>
              </a:spcBef>
              <a:spcAft>
                <a:spcPct val="0"/>
              </a:spcAft>
              <a:defRPr b="1">
                <a:solidFill>
                  <a:srgbClr val="9900CC"/>
                </a:solidFill>
                <a:latin typeface="Arial" charset="0"/>
                <a:ea typeface="Arial" charset="0"/>
                <a:cs typeface="Arial" charset="0"/>
              </a:defRPr>
            </a:lvl6pPr>
            <a:lvl7pPr marL="2971800" indent="-228600" eaLnBrk="0" fontAlgn="base" hangingPunct="0">
              <a:spcBef>
                <a:spcPct val="0"/>
              </a:spcBef>
              <a:spcAft>
                <a:spcPct val="0"/>
              </a:spcAft>
              <a:defRPr b="1">
                <a:solidFill>
                  <a:srgbClr val="9900CC"/>
                </a:solidFill>
                <a:latin typeface="Arial" charset="0"/>
                <a:ea typeface="Arial" charset="0"/>
                <a:cs typeface="Arial" charset="0"/>
              </a:defRPr>
            </a:lvl7pPr>
            <a:lvl8pPr marL="3429000" indent="-228600" eaLnBrk="0" fontAlgn="base" hangingPunct="0">
              <a:spcBef>
                <a:spcPct val="0"/>
              </a:spcBef>
              <a:spcAft>
                <a:spcPct val="0"/>
              </a:spcAft>
              <a:defRPr b="1">
                <a:solidFill>
                  <a:srgbClr val="9900CC"/>
                </a:solidFill>
                <a:latin typeface="Arial" charset="0"/>
                <a:ea typeface="Arial" charset="0"/>
                <a:cs typeface="Arial" charset="0"/>
              </a:defRPr>
            </a:lvl8pPr>
            <a:lvl9pPr marL="3886200" indent="-228600" eaLnBrk="0" fontAlgn="base" hangingPunct="0">
              <a:spcBef>
                <a:spcPct val="0"/>
              </a:spcBef>
              <a:spcAft>
                <a:spcPct val="0"/>
              </a:spcAft>
              <a:defRPr b="1">
                <a:solidFill>
                  <a:srgbClr val="9900CC"/>
                </a:solidFill>
                <a:latin typeface="Arial" charset="0"/>
                <a:ea typeface="Arial" charset="0"/>
                <a:cs typeface="Arial" charset="0"/>
              </a:defRPr>
            </a:lvl9pPr>
          </a:lstStyle>
          <a:p>
            <a:pPr>
              <a:defRPr/>
            </a:pPr>
            <a:r>
              <a:rPr lang="en-GB" sz="2000" smtClean="0">
                <a:solidFill>
                  <a:schemeClr val="tx1"/>
                </a:solidFill>
                <a:effectLst>
                  <a:outerShdw blurRad="38100" dist="38100" dir="2700000" algn="tl">
                    <a:srgbClr val="DDDDDD"/>
                  </a:outerShdw>
                </a:effectLst>
                <a:latin typeface="Comic Sans MS" charset="0"/>
              </a:rPr>
              <a:t>HERNIAZIO</a:t>
            </a:r>
          </a:p>
        </p:txBody>
      </p:sp>
      <p:pic>
        <p:nvPicPr>
          <p:cNvPr id="85001"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EE501575-4DB9-5E4B-ADD5-3544BD42A5EC}" type="slidenum">
              <a:rPr lang="eu-ES" sz="1200" b="0">
                <a:solidFill>
                  <a:schemeClr val="tx1"/>
                </a:solidFill>
                <a:latin typeface="Verdana" charset="0"/>
              </a:rPr>
              <a:pPr algn="r" eaLnBrk="1" hangingPunct="1"/>
              <a:t>34</a:t>
            </a:fld>
            <a:endParaRPr lang="eu-ES" sz="1200" b="0">
              <a:solidFill>
                <a:schemeClr val="tx1"/>
              </a:solidFill>
              <a:latin typeface="Verdana" charset="0"/>
            </a:endParaRPr>
          </a:p>
        </p:txBody>
      </p:sp>
      <p:sp>
        <p:nvSpPr>
          <p:cNvPr id="87042"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87043"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47365" r="13780" b="30933"/>
          <a:stretch>
            <a:fillRect/>
          </a:stretch>
        </p:blipFill>
        <p:spPr bwMode="auto">
          <a:xfrm>
            <a:off x="5508625" y="836613"/>
            <a:ext cx="352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3"/>
          <p:cNvSpPr>
            <a:spLocks noChangeArrowheads="1"/>
          </p:cNvSpPr>
          <p:nvPr/>
        </p:nvSpPr>
        <p:spPr bwMode="auto">
          <a:xfrm>
            <a:off x="34925" y="1196975"/>
            <a:ext cx="9037638" cy="5111750"/>
          </a:xfrm>
          <a:prstGeom prst="rect">
            <a:avLst/>
          </a:prstGeom>
          <a:noFill/>
          <a:ln w="9525">
            <a:noFill/>
            <a:miter lim="800000"/>
            <a:headEnd/>
            <a:tailEnd/>
          </a:ln>
        </p:spPr>
        <p:txBody>
          <a:bodyPr/>
          <a:lstStyle/>
          <a:p>
            <a:pPr marL="469900" lvl="1" indent="-469900">
              <a:spcBef>
                <a:spcPct val="20000"/>
              </a:spcBef>
              <a:buClr>
                <a:schemeClr val="accent2"/>
              </a:buClr>
              <a:buFont typeface="Wingdings" pitchFamily="2" charset="2"/>
              <a:buChar char="Ü"/>
              <a:defRPr/>
            </a:pPr>
            <a:r>
              <a:rPr lang="eu-ES" sz="2400" dirty="0">
                <a:solidFill>
                  <a:srgbClr val="990099"/>
                </a:solidFill>
                <a:latin typeface="Arial" pitchFamily="34" charset="0"/>
                <a:ea typeface="+mn-ea"/>
                <a:cs typeface="Arial" pitchFamily="34" charset="0"/>
              </a:rPr>
              <a:t>3.- </a:t>
            </a:r>
            <a:r>
              <a:rPr lang="eu-ES" sz="2400" dirty="0" err="1">
                <a:solidFill>
                  <a:srgbClr val="990099"/>
                </a:solidFill>
                <a:latin typeface="Arial" pitchFamily="34" charset="0"/>
                <a:ea typeface="+mn-ea"/>
                <a:cs typeface="Arial" pitchFamily="34" charset="0"/>
              </a:rPr>
              <a:t>Unkusekoa</a:t>
            </a:r>
            <a:r>
              <a:rPr lang="eu-ES" sz="2400" dirty="0">
                <a:solidFill>
                  <a:srgbClr val="990099"/>
                </a:solidFill>
                <a:latin typeface="Arial" pitchFamily="34" charset="0"/>
                <a:ea typeface="+mn-ea"/>
                <a:cs typeface="Arial" pitchFamily="34" charset="0"/>
              </a:rPr>
              <a:t> (</a:t>
            </a:r>
            <a:r>
              <a:rPr lang="eu-ES" sz="2400" dirty="0" err="1">
                <a:solidFill>
                  <a:srgbClr val="990099"/>
                </a:solidFill>
                <a:latin typeface="Arial" pitchFamily="34" charset="0"/>
                <a:ea typeface="+mn-ea"/>
                <a:cs typeface="Arial" pitchFamily="34" charset="0"/>
              </a:rPr>
              <a:t>transtentoriala</a:t>
            </a:r>
            <a:r>
              <a:rPr lang="eu-ES" sz="2400" dirty="0">
                <a:solidFill>
                  <a:srgbClr val="990099"/>
                </a:solidFill>
                <a:latin typeface="Arial" pitchFamily="34" charset="0"/>
                <a:ea typeface="+mn-ea"/>
                <a:cs typeface="Arial" pitchFamily="34" charset="0"/>
              </a:rPr>
              <a:t>)</a:t>
            </a:r>
          </a:p>
          <a:p>
            <a:pPr marL="1365250" lvl="2" indent="-436563">
              <a:spcBef>
                <a:spcPct val="20000"/>
              </a:spcBef>
              <a:buClr>
                <a:schemeClr val="accent2"/>
              </a:buClr>
              <a:buFontTx/>
              <a:buChar char="•"/>
              <a:defRPr/>
            </a:pPr>
            <a:endParaRPr lang="eu-ES" sz="2000" b="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r>
              <a:rPr lang="eu-ES" sz="2000" b="0" dirty="0" err="1">
                <a:solidFill>
                  <a:schemeClr val="tx1"/>
                </a:solidFill>
                <a:latin typeface="Arial" pitchFamily="34" charset="0"/>
                <a:ea typeface="+mn-ea"/>
                <a:cs typeface="Arial" pitchFamily="34" charset="0"/>
              </a:rPr>
              <a:t>Unkusa</a:t>
            </a:r>
            <a:r>
              <a:rPr lang="eu-ES" sz="2000" b="0" dirty="0">
                <a:solidFill>
                  <a:schemeClr val="tx1"/>
                </a:solidFill>
                <a:latin typeface="Arial" pitchFamily="34" charset="0"/>
                <a:ea typeface="+mn-ea"/>
                <a:cs typeface="Arial" pitchFamily="34" charset="0"/>
              </a:rPr>
              <a:t> zerebeloko dendaren ertz libretik pasatzen denean </a:t>
            </a:r>
            <a:r>
              <a:rPr lang="eu-ES" sz="2000" b="0" dirty="0">
                <a:solidFill>
                  <a:schemeClr val="accent2"/>
                </a:solidFill>
                <a:latin typeface="Arial" pitchFamily="34" charset="0"/>
                <a:ea typeface="+mn-ea"/>
                <a:cs typeface="Arial" pitchFamily="34" charset="0"/>
              </a:rPr>
              <a:t>(</a:t>
            </a:r>
            <a:r>
              <a:rPr lang="eu-ES" sz="2000" b="0" dirty="0" err="1">
                <a:solidFill>
                  <a:schemeClr val="accent2"/>
                </a:solidFill>
                <a:latin typeface="Arial" pitchFamily="34" charset="0"/>
                <a:ea typeface="+mn-ea"/>
                <a:cs typeface="Arial" pitchFamily="34" charset="0"/>
              </a:rPr>
              <a:t>herniazio</a:t>
            </a:r>
            <a:r>
              <a:rPr lang="eu-ES" sz="2000" b="0" dirty="0">
                <a:solidFill>
                  <a:schemeClr val="accent2"/>
                </a:solidFill>
                <a:latin typeface="Arial" pitchFamily="34" charset="0"/>
                <a:ea typeface="+mn-ea"/>
                <a:cs typeface="Arial" pitchFamily="34" charset="0"/>
              </a:rPr>
              <a:t> </a:t>
            </a:r>
            <a:r>
              <a:rPr lang="eu-ES" sz="2000" b="0" dirty="0" err="1">
                <a:solidFill>
                  <a:schemeClr val="accent2"/>
                </a:solidFill>
                <a:latin typeface="Arial" pitchFamily="34" charset="0"/>
                <a:ea typeface="+mn-ea"/>
                <a:cs typeface="Arial" pitchFamily="34" charset="0"/>
              </a:rPr>
              <a:t>transtentoriala</a:t>
            </a:r>
            <a:r>
              <a:rPr lang="eu-ES" sz="2000" b="0" dirty="0">
                <a:solidFill>
                  <a:schemeClr val="accent2"/>
                </a:solidFill>
                <a:latin typeface="Arial" pitchFamily="34" charset="0"/>
                <a:ea typeface="+mn-ea"/>
                <a:cs typeface="Arial" pitchFamily="34" charset="0"/>
              </a:rPr>
              <a:t>)</a:t>
            </a:r>
          </a:p>
          <a:p>
            <a:pPr marL="908050" lvl="1"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Zanpatzen dira:</a:t>
            </a: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III. nerbio: alde bereko </a:t>
            </a:r>
            <a:r>
              <a:rPr lang="eu-ES" sz="2000" b="0" dirty="0">
                <a:solidFill>
                  <a:schemeClr val="accent2"/>
                </a:solidFill>
                <a:latin typeface="Arial" pitchFamily="34" charset="0"/>
                <a:ea typeface="+mn-ea"/>
                <a:cs typeface="Arial" pitchFamily="34" charset="0"/>
              </a:rPr>
              <a:t>midriasia eta begi-niniaren </a:t>
            </a:r>
            <a:r>
              <a:rPr lang="eu-ES" sz="2000" b="0" dirty="0" err="1">
                <a:solidFill>
                  <a:schemeClr val="accent2"/>
                </a:solidFill>
                <a:latin typeface="Arial" pitchFamily="34" charset="0"/>
                <a:ea typeface="+mn-ea"/>
                <a:cs typeface="Arial" pitchFamily="34" charset="0"/>
              </a:rPr>
              <a:t>arreflexia</a:t>
            </a:r>
            <a:endParaRPr lang="eu-ES" sz="2000" b="0" dirty="0">
              <a:solidFill>
                <a:schemeClr val="tx1"/>
              </a:solidFill>
              <a:latin typeface="Arial" pitchFamily="34" charset="0"/>
              <a:ea typeface="+mn-ea"/>
              <a:cs typeface="Arial" pitchFamily="34" charset="0"/>
            </a:endParaRPr>
          </a:p>
          <a:p>
            <a:pPr marL="1365250" lvl="2" indent="-436563">
              <a:spcBef>
                <a:spcPct val="20000"/>
              </a:spcBef>
              <a:buClr>
                <a:schemeClr val="accent2"/>
              </a:buClr>
              <a:buFontTx/>
              <a:buChar char="•"/>
              <a:defRPr/>
            </a:pPr>
            <a:r>
              <a:rPr lang="eu-ES" sz="2000" b="0" dirty="0" err="1">
                <a:solidFill>
                  <a:schemeClr val="tx1"/>
                </a:solidFill>
                <a:latin typeface="Arial" pitchFamily="34" charset="0"/>
                <a:ea typeface="+mn-ea"/>
                <a:cs typeface="Arial" pitchFamily="34" charset="0"/>
              </a:rPr>
              <a:t>Mesentzefaloa</a:t>
            </a:r>
            <a:r>
              <a:rPr lang="eu-ES" sz="2000" b="0" dirty="0">
                <a:solidFill>
                  <a:schemeClr val="tx1"/>
                </a:solidFill>
                <a:latin typeface="Arial" pitchFamily="34" charset="0"/>
                <a:ea typeface="+mn-ea"/>
                <a:cs typeface="Arial" pitchFamily="34" charset="0"/>
              </a:rPr>
              <a:t> (bide piramidala)=&gt; </a:t>
            </a:r>
            <a:r>
              <a:rPr lang="eu-ES" sz="2000" b="0" dirty="0">
                <a:solidFill>
                  <a:srgbClr val="C00000"/>
                </a:solidFill>
                <a:latin typeface="Arial" pitchFamily="34" charset="0"/>
                <a:ea typeface="+mn-ea"/>
                <a:cs typeface="Arial" pitchFamily="34" charset="0"/>
              </a:rPr>
              <a:t>kontrako aldearen </a:t>
            </a:r>
            <a:r>
              <a:rPr lang="eu-ES" sz="2000" b="0" dirty="0" err="1">
                <a:solidFill>
                  <a:srgbClr val="C00000"/>
                </a:solidFill>
                <a:latin typeface="Arial" pitchFamily="34" charset="0"/>
                <a:ea typeface="+mn-ea"/>
                <a:cs typeface="Arial" pitchFamily="34" charset="0"/>
              </a:rPr>
              <a:t>hemiparesia</a:t>
            </a:r>
            <a:endParaRPr lang="eu-ES" sz="2000" b="0" dirty="0">
              <a:solidFill>
                <a:schemeClr val="accent2"/>
              </a:solidFill>
              <a:latin typeface="Arial" pitchFamily="34" charset="0"/>
              <a:ea typeface="+mn-ea"/>
              <a:cs typeface="Arial" pitchFamily="34" charset="0"/>
            </a:endParaRP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Kontrako aldeko bide piramidalak tentorioaren kontrako aldearen aurka =&gt; alde bereko </a:t>
            </a:r>
            <a:r>
              <a:rPr lang="eu-ES" sz="2000" b="0" dirty="0" err="1">
                <a:solidFill>
                  <a:schemeClr val="tx1"/>
                </a:solidFill>
                <a:latin typeface="Arial" pitchFamily="34" charset="0"/>
                <a:ea typeface="+mn-ea"/>
                <a:cs typeface="Arial" pitchFamily="34" charset="0"/>
              </a:rPr>
              <a:t>hemiparesia</a:t>
            </a:r>
            <a:r>
              <a:rPr lang="eu-ES" sz="2000" b="0" dirty="0">
                <a:solidFill>
                  <a:schemeClr val="tx1"/>
                </a:solidFill>
                <a:latin typeface="Arial" pitchFamily="34" charset="0"/>
                <a:ea typeface="+mn-ea"/>
                <a:cs typeface="Arial" pitchFamily="34" charset="0"/>
              </a:rPr>
              <a:t> (</a:t>
            </a:r>
            <a:r>
              <a:rPr lang="eu-ES" sz="2000" b="0" dirty="0" err="1">
                <a:solidFill>
                  <a:srgbClr val="C00000"/>
                </a:solidFill>
                <a:latin typeface="Arial" pitchFamily="34" charset="0"/>
                <a:ea typeface="+mn-ea"/>
                <a:cs typeface="Arial" pitchFamily="34" charset="0"/>
              </a:rPr>
              <a:t>Kernohan</a:t>
            </a:r>
            <a:r>
              <a:rPr lang="eu-ES" sz="2000" b="0" dirty="0">
                <a:solidFill>
                  <a:srgbClr val="C00000"/>
                </a:solidFill>
                <a:latin typeface="Arial" pitchFamily="34" charset="0"/>
                <a:ea typeface="+mn-ea"/>
                <a:cs typeface="Arial" pitchFamily="34" charset="0"/>
              </a:rPr>
              <a:t> </a:t>
            </a:r>
            <a:r>
              <a:rPr lang="eu-ES" sz="2000" b="0" dirty="0">
                <a:solidFill>
                  <a:schemeClr val="tx1"/>
                </a:solidFill>
                <a:latin typeface="Arial" pitchFamily="34" charset="0"/>
                <a:ea typeface="+mn-ea"/>
                <a:cs typeface="Arial" pitchFamily="34" charset="0"/>
              </a:rPr>
              <a:t>zeinua edo zeinu lokalizatzaile faltsua)</a:t>
            </a: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Atzealdeko arteria zerebrala: iskemia / infartu kalkarinoa =&gt; </a:t>
            </a:r>
            <a:r>
              <a:rPr lang="eu-ES" sz="2000" b="0" dirty="0">
                <a:solidFill>
                  <a:srgbClr val="C00000"/>
                </a:solidFill>
                <a:latin typeface="Arial" pitchFamily="34" charset="0"/>
                <a:ea typeface="+mn-ea"/>
                <a:cs typeface="Arial" pitchFamily="34" charset="0"/>
              </a:rPr>
              <a:t>kontrako aldeko </a:t>
            </a:r>
            <a:r>
              <a:rPr lang="eu-ES" sz="2000" b="0" dirty="0">
                <a:solidFill>
                  <a:schemeClr val="accent2"/>
                </a:solidFill>
                <a:latin typeface="Arial" pitchFamily="34" charset="0"/>
                <a:ea typeface="+mn-ea"/>
                <a:cs typeface="Arial" pitchFamily="34" charset="0"/>
              </a:rPr>
              <a:t>hemianopsia homonimoa</a:t>
            </a:r>
          </a:p>
          <a:p>
            <a:pPr marL="1365250" lvl="2" indent="-436563">
              <a:spcBef>
                <a:spcPct val="20000"/>
              </a:spcBef>
              <a:buClr>
                <a:schemeClr val="accent2"/>
              </a:buClr>
              <a:buFontTx/>
              <a:buChar char="•"/>
              <a:defRPr/>
            </a:pPr>
            <a:r>
              <a:rPr lang="eu-ES" sz="2000" b="0" dirty="0" err="1">
                <a:solidFill>
                  <a:schemeClr val="accent2"/>
                </a:solidFill>
                <a:latin typeface="Arial" pitchFamily="34" charset="0"/>
                <a:ea typeface="+mn-ea"/>
                <a:cs typeface="Arial" pitchFamily="34" charset="0"/>
              </a:rPr>
              <a:t>Duret-eko</a:t>
            </a:r>
            <a:r>
              <a:rPr lang="eu-ES" sz="2000" b="0" dirty="0">
                <a:solidFill>
                  <a:schemeClr val="accent2"/>
                </a:solidFill>
                <a:latin typeface="Arial" pitchFamily="34" charset="0"/>
                <a:ea typeface="+mn-ea"/>
                <a:cs typeface="Arial" pitchFamily="34" charset="0"/>
              </a:rPr>
              <a:t> hemorragiak </a:t>
            </a: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Konorte mailaren jaitsiera, koma eta heriotza etorriko dira</a:t>
            </a: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defRPr/>
            </a:pPr>
            <a:endParaRPr lang="eu-ES" sz="2200" b="0" dirty="0">
              <a:solidFill>
                <a:schemeClr val="tx1"/>
              </a:solidFill>
              <a:latin typeface="Arial" pitchFamily="34" charset="0"/>
              <a:ea typeface="+mn-ea"/>
              <a:cs typeface="Arial" pitchFamily="34" charset="0"/>
            </a:endParaRPr>
          </a:p>
        </p:txBody>
      </p:sp>
      <p:sp>
        <p:nvSpPr>
          <p:cNvPr id="8704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3F373C3-5ED3-384D-BE3E-5E26DBE7C32C}" type="slidenum">
              <a:rPr lang="es-ES" sz="1200" b="0">
                <a:solidFill>
                  <a:schemeClr val="tx1"/>
                </a:solidFill>
                <a:latin typeface="Verdana" charset="0"/>
              </a:rPr>
              <a:pPr eaLnBrk="1" hangingPunct="1"/>
              <a:t>34</a:t>
            </a:fld>
            <a:endParaRPr lang="es-ES" sz="1200" b="0">
              <a:solidFill>
                <a:schemeClr val="tx1"/>
              </a:solidFill>
              <a:latin typeface="Verdana" charset="0"/>
            </a:endParaRPr>
          </a:p>
        </p:txBody>
      </p:sp>
      <p:pic>
        <p:nvPicPr>
          <p:cNvPr id="87046"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1BFCE232-0B27-874F-B70C-6C35CE72363A}" type="slidenum">
              <a:rPr lang="eu-ES" sz="1200" b="0">
                <a:solidFill>
                  <a:schemeClr val="tx1"/>
                </a:solidFill>
                <a:latin typeface="Verdana" charset="0"/>
              </a:rPr>
              <a:pPr algn="r" eaLnBrk="1" hangingPunct="1"/>
              <a:t>35</a:t>
            </a:fld>
            <a:endParaRPr lang="eu-ES" sz="1200" b="0">
              <a:solidFill>
                <a:schemeClr val="tx1"/>
              </a:solidFill>
              <a:latin typeface="Verdana" charset="0"/>
            </a:endParaRPr>
          </a:p>
        </p:txBody>
      </p:sp>
      <p:sp>
        <p:nvSpPr>
          <p:cNvPr id="89090"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89091"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47365" r="13780" b="30933"/>
          <a:stretch>
            <a:fillRect/>
          </a:stretch>
        </p:blipFill>
        <p:spPr bwMode="auto">
          <a:xfrm>
            <a:off x="5437188" y="1057275"/>
            <a:ext cx="352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3"/>
          <p:cNvSpPr>
            <a:spLocks noChangeArrowheads="1"/>
          </p:cNvSpPr>
          <p:nvPr/>
        </p:nvSpPr>
        <p:spPr bwMode="auto">
          <a:xfrm>
            <a:off x="323850" y="1196975"/>
            <a:ext cx="8569325" cy="1655763"/>
          </a:xfrm>
          <a:prstGeom prst="rect">
            <a:avLst/>
          </a:prstGeom>
          <a:noFill/>
          <a:ln w="9525">
            <a:noFill/>
            <a:miter lim="800000"/>
            <a:headEnd/>
            <a:tailEnd/>
          </a:ln>
        </p:spPr>
        <p:txBody>
          <a:bodyPr/>
          <a:lstStyle/>
          <a:p>
            <a:pPr marL="469900" lvl="1" indent="-469900">
              <a:spcBef>
                <a:spcPct val="20000"/>
              </a:spcBef>
              <a:buClr>
                <a:schemeClr val="accent2"/>
              </a:buClr>
              <a:buFont typeface="Wingdings" pitchFamily="2" charset="2"/>
              <a:buChar char="Ü"/>
              <a:defRPr/>
            </a:pPr>
            <a:r>
              <a:rPr lang="eu-ES" sz="2400" dirty="0">
                <a:solidFill>
                  <a:srgbClr val="990099"/>
                </a:solidFill>
                <a:latin typeface="Arial" pitchFamily="34" charset="0"/>
                <a:ea typeface="+mn-ea"/>
                <a:cs typeface="Arial" pitchFamily="34" charset="0"/>
              </a:rPr>
              <a:t>3.- </a:t>
            </a:r>
            <a:r>
              <a:rPr lang="eu-ES" sz="2400" dirty="0" err="1">
                <a:solidFill>
                  <a:srgbClr val="990099"/>
                </a:solidFill>
                <a:latin typeface="Arial" pitchFamily="34" charset="0"/>
                <a:ea typeface="+mn-ea"/>
                <a:cs typeface="Arial" pitchFamily="34" charset="0"/>
              </a:rPr>
              <a:t>Unkusekoa</a:t>
            </a:r>
            <a:r>
              <a:rPr lang="eu-ES" sz="2400" dirty="0">
                <a:solidFill>
                  <a:srgbClr val="990099"/>
                </a:solidFill>
                <a:latin typeface="Arial" pitchFamily="34" charset="0"/>
                <a:ea typeface="+mn-ea"/>
                <a:cs typeface="Arial" pitchFamily="34" charset="0"/>
              </a:rPr>
              <a:t> (</a:t>
            </a:r>
            <a:r>
              <a:rPr lang="eu-ES" sz="2400" dirty="0" err="1">
                <a:solidFill>
                  <a:srgbClr val="990099"/>
                </a:solidFill>
                <a:latin typeface="Arial" pitchFamily="34" charset="0"/>
                <a:ea typeface="+mn-ea"/>
                <a:cs typeface="Arial" pitchFamily="34" charset="0"/>
              </a:rPr>
              <a:t>transtentoriala</a:t>
            </a:r>
            <a:r>
              <a:rPr lang="eu-ES" sz="2600" dirty="0">
                <a:solidFill>
                  <a:srgbClr val="990099"/>
                </a:solidFill>
                <a:latin typeface="Arial" pitchFamily="34" charset="0"/>
                <a:ea typeface="+mn-ea"/>
                <a:cs typeface="Arial" pitchFamily="34" charset="0"/>
              </a:rPr>
              <a:t>)</a:t>
            </a:r>
          </a:p>
          <a:p>
            <a:pPr marL="908050" lvl="1" indent="-436563">
              <a:spcBef>
                <a:spcPct val="20000"/>
              </a:spcBef>
              <a:buClr>
                <a:schemeClr val="accent2"/>
              </a:buClr>
              <a:buFontTx/>
              <a:buChar char="•"/>
              <a:defRPr/>
            </a:pPr>
            <a:endParaRPr lang="eu-ES" sz="2000" b="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Zanpatu:</a:t>
            </a: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III. nerbio: </a:t>
            </a:r>
            <a:r>
              <a:rPr lang="eu-ES" sz="2000" b="0" dirty="0">
                <a:solidFill>
                  <a:srgbClr val="C00000"/>
                </a:solidFill>
                <a:latin typeface="Arial" pitchFamily="34" charset="0"/>
                <a:ea typeface="+mn-ea"/>
                <a:cs typeface="Arial" pitchFamily="34" charset="0"/>
              </a:rPr>
              <a:t>alde bereko </a:t>
            </a:r>
            <a:r>
              <a:rPr lang="eu-ES" sz="2000" b="0" dirty="0">
                <a:solidFill>
                  <a:schemeClr val="accent2"/>
                </a:solidFill>
                <a:latin typeface="Arial" pitchFamily="34" charset="0"/>
                <a:ea typeface="+mn-ea"/>
                <a:cs typeface="Arial" pitchFamily="34" charset="0"/>
              </a:rPr>
              <a:t>midriasia eta begi-niniaren arreflexia</a:t>
            </a:r>
            <a:endParaRPr lang="eu-ES" sz="2000" b="0" dirty="0">
              <a:solidFill>
                <a:schemeClr val="tx1"/>
              </a:solidFill>
              <a:latin typeface="Arial" pitchFamily="34" charset="0"/>
              <a:ea typeface="+mn-ea"/>
              <a:cs typeface="Arial" pitchFamily="34" charset="0"/>
            </a:endParaRPr>
          </a:p>
          <a:p>
            <a:pPr marL="1365250" lvl="2" indent="-436563">
              <a:spcBef>
                <a:spcPct val="20000"/>
              </a:spcBef>
              <a:buClr>
                <a:schemeClr val="accent2"/>
              </a:buClr>
              <a:buFontTx/>
              <a:buChar char="•"/>
              <a:defRPr/>
            </a:pPr>
            <a:endParaRPr lang="eu-ES" sz="2200" dirty="0">
              <a:solidFill>
                <a:srgbClr val="C00000"/>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defRPr/>
            </a:pPr>
            <a:endParaRPr lang="eu-ES" sz="2200" b="0" dirty="0">
              <a:solidFill>
                <a:schemeClr val="tx1"/>
              </a:solidFill>
              <a:latin typeface="Arial" pitchFamily="34" charset="0"/>
              <a:ea typeface="+mn-ea"/>
              <a:cs typeface="Arial" pitchFamily="34" charset="0"/>
            </a:endParaRPr>
          </a:p>
        </p:txBody>
      </p:sp>
      <p:pic>
        <p:nvPicPr>
          <p:cNvPr id="7" name="Picture 5" descr="C:\Documents and Settings\Neurocirugía\Mis documentos\Iñigo\DOCTORADO NEUROONCOLOGIA\neuropatogeral10+.jpg"/>
          <p:cNvPicPr>
            <a:picLocks noChangeAspect="1" noChangeArrowheads="1"/>
          </p:cNvPicPr>
          <p:nvPr/>
        </p:nvPicPr>
        <p:blipFill>
          <a:blip r:embed="rId4">
            <a:extLst>
              <a:ext uri="{28A0092B-C50C-407E-A947-70E740481C1C}">
                <a14:useLocalDpi xmlns:a14="http://schemas.microsoft.com/office/drawing/2010/main" val="0"/>
              </a:ext>
            </a:extLst>
          </a:blip>
          <a:srcRect l="5856" t="3049" r="2399" b="7018"/>
          <a:stretch>
            <a:fillRect/>
          </a:stretch>
        </p:blipFill>
        <p:spPr bwMode="auto">
          <a:xfrm>
            <a:off x="5580063" y="2844800"/>
            <a:ext cx="3046412"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Neurocirugía\Mis documentos\Iñigo\DOCTORADO NEUROONCOLOGIA\t0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068638"/>
            <a:ext cx="411480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9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ECA7DCE4-6900-CA4F-8825-3192946FF80C}" type="slidenum">
              <a:rPr lang="es-ES" sz="1200" b="0">
                <a:solidFill>
                  <a:schemeClr val="tx1"/>
                </a:solidFill>
                <a:latin typeface="Verdana" charset="0"/>
              </a:rPr>
              <a:pPr eaLnBrk="1" hangingPunct="1"/>
              <a:t>35</a:t>
            </a:fld>
            <a:endParaRPr lang="es-ES" sz="1200" b="0">
              <a:solidFill>
                <a:schemeClr val="tx1"/>
              </a:solidFill>
              <a:latin typeface="Verdana" charset="0"/>
            </a:endParaRPr>
          </a:p>
        </p:txBody>
      </p:sp>
      <p:pic>
        <p:nvPicPr>
          <p:cNvPr id="89096"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1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2978C249-9B8E-0845-892C-C85BFD6D6FCC}" type="slidenum">
              <a:rPr lang="eu-ES" sz="1200" b="0">
                <a:solidFill>
                  <a:schemeClr val="tx1"/>
                </a:solidFill>
                <a:latin typeface="Verdana" charset="0"/>
              </a:rPr>
              <a:pPr algn="r" eaLnBrk="1" hangingPunct="1"/>
              <a:t>36</a:t>
            </a:fld>
            <a:endParaRPr lang="eu-ES" sz="1200" b="0">
              <a:solidFill>
                <a:schemeClr val="tx1"/>
              </a:solidFill>
              <a:latin typeface="Verdana" charset="0"/>
            </a:endParaRPr>
          </a:p>
        </p:txBody>
      </p:sp>
      <p:sp>
        <p:nvSpPr>
          <p:cNvPr id="91138"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91139"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47365" r="13780" b="30933"/>
          <a:stretch>
            <a:fillRect/>
          </a:stretch>
        </p:blipFill>
        <p:spPr bwMode="auto">
          <a:xfrm>
            <a:off x="5507038" y="981075"/>
            <a:ext cx="35290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3"/>
          <p:cNvSpPr>
            <a:spLocks noChangeArrowheads="1"/>
          </p:cNvSpPr>
          <p:nvPr/>
        </p:nvSpPr>
        <p:spPr bwMode="auto">
          <a:xfrm>
            <a:off x="0" y="1196975"/>
            <a:ext cx="9144000" cy="4824413"/>
          </a:xfrm>
          <a:prstGeom prst="rect">
            <a:avLst/>
          </a:prstGeom>
          <a:noFill/>
          <a:ln w="9525">
            <a:noFill/>
            <a:miter lim="800000"/>
            <a:headEnd/>
            <a:tailEnd/>
          </a:ln>
        </p:spPr>
        <p:txBody>
          <a:bodyPr/>
          <a:lstStyle/>
          <a:p>
            <a:pPr marL="469900" lvl="1" indent="-469900">
              <a:spcBef>
                <a:spcPct val="20000"/>
              </a:spcBef>
              <a:buClr>
                <a:schemeClr val="accent2"/>
              </a:buClr>
              <a:buFont typeface="Wingdings" pitchFamily="2" charset="2"/>
              <a:buChar char="Ü"/>
              <a:defRPr/>
            </a:pPr>
            <a:r>
              <a:rPr lang="eu-ES" sz="2400" dirty="0">
                <a:solidFill>
                  <a:srgbClr val="990099"/>
                </a:solidFill>
                <a:latin typeface="Arial" pitchFamily="34" charset="0"/>
                <a:ea typeface="+mn-ea"/>
                <a:cs typeface="Arial" pitchFamily="34" charset="0"/>
              </a:rPr>
              <a:t>3.- </a:t>
            </a:r>
            <a:r>
              <a:rPr lang="eu-ES" sz="2400" dirty="0" err="1">
                <a:solidFill>
                  <a:srgbClr val="990099"/>
                </a:solidFill>
                <a:latin typeface="Arial" pitchFamily="34" charset="0"/>
                <a:ea typeface="+mn-ea"/>
                <a:cs typeface="Arial" pitchFamily="34" charset="0"/>
              </a:rPr>
              <a:t>Unkusekoa</a:t>
            </a:r>
            <a:r>
              <a:rPr lang="eu-ES" sz="2400" dirty="0">
                <a:solidFill>
                  <a:srgbClr val="990099"/>
                </a:solidFill>
                <a:latin typeface="Arial" pitchFamily="34" charset="0"/>
                <a:ea typeface="+mn-ea"/>
                <a:cs typeface="Arial" pitchFamily="34" charset="0"/>
              </a:rPr>
              <a:t> (</a:t>
            </a:r>
            <a:r>
              <a:rPr lang="eu-ES" sz="2400" dirty="0" err="1">
                <a:solidFill>
                  <a:srgbClr val="990099"/>
                </a:solidFill>
                <a:latin typeface="Arial" pitchFamily="34" charset="0"/>
                <a:ea typeface="+mn-ea"/>
                <a:cs typeface="Arial" pitchFamily="34" charset="0"/>
              </a:rPr>
              <a:t>transtentoriala</a:t>
            </a:r>
            <a:r>
              <a:rPr lang="eu-ES" sz="2400" dirty="0">
                <a:solidFill>
                  <a:srgbClr val="990099"/>
                </a:solidFill>
                <a:latin typeface="Arial" pitchFamily="34" charset="0"/>
                <a:ea typeface="+mn-ea"/>
                <a:cs typeface="Arial" pitchFamily="34" charset="0"/>
              </a:rPr>
              <a:t>)</a:t>
            </a:r>
          </a:p>
          <a:p>
            <a:pPr marL="908050" lvl="1"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Zanpatzen dira:</a:t>
            </a:r>
          </a:p>
          <a:p>
            <a:pPr marL="1365250" lvl="2" indent="-436563">
              <a:spcBef>
                <a:spcPct val="20000"/>
              </a:spcBef>
              <a:buClr>
                <a:schemeClr val="accent2"/>
              </a:buClr>
              <a:buFontTx/>
              <a:buChar char="•"/>
              <a:defRPr/>
            </a:pPr>
            <a:r>
              <a:rPr lang="eu-ES" sz="2000" b="0" dirty="0" err="1">
                <a:solidFill>
                  <a:schemeClr val="tx1"/>
                </a:solidFill>
                <a:latin typeface="Arial" pitchFamily="34" charset="0"/>
                <a:ea typeface="+mn-ea"/>
                <a:cs typeface="Arial" pitchFamily="34" charset="0"/>
              </a:rPr>
              <a:t>Mesentzefaloa</a:t>
            </a:r>
            <a:r>
              <a:rPr lang="eu-ES" sz="2000" b="0" dirty="0">
                <a:solidFill>
                  <a:schemeClr val="tx1"/>
                </a:solidFill>
                <a:latin typeface="Arial" pitchFamily="34" charset="0"/>
                <a:ea typeface="+mn-ea"/>
                <a:cs typeface="Arial" pitchFamily="34" charset="0"/>
              </a:rPr>
              <a:t> (bide piramidala)=&gt; </a:t>
            </a:r>
            <a:r>
              <a:rPr lang="eu-ES" sz="2000" b="0" dirty="0">
                <a:solidFill>
                  <a:srgbClr val="C00000"/>
                </a:solidFill>
                <a:latin typeface="Arial" pitchFamily="34" charset="0"/>
                <a:ea typeface="+mn-ea"/>
                <a:cs typeface="Arial" pitchFamily="34" charset="0"/>
              </a:rPr>
              <a:t>kontrako aldearen </a:t>
            </a:r>
            <a:r>
              <a:rPr lang="eu-ES" sz="2000" b="0" dirty="0" err="1">
                <a:solidFill>
                  <a:srgbClr val="C00000"/>
                </a:solidFill>
                <a:latin typeface="Arial" pitchFamily="34" charset="0"/>
                <a:ea typeface="+mn-ea"/>
                <a:cs typeface="Arial" pitchFamily="34" charset="0"/>
              </a:rPr>
              <a:t>hemiparesia</a:t>
            </a: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buFontTx/>
              <a:buChar cha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buFontTx/>
              <a:buChar cha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buFontTx/>
              <a:buChar cha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buFontTx/>
              <a:buChar cha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buFontTx/>
              <a:buChar char="•"/>
              <a:defRPr/>
            </a:pPr>
            <a:endParaRPr lang="eu-ES" sz="2000" b="0" dirty="0">
              <a:solidFill>
                <a:srgbClr val="C00000"/>
              </a:solidFill>
              <a:latin typeface="Arial" pitchFamily="34" charset="0"/>
              <a:ea typeface="+mn-ea"/>
              <a:cs typeface="Arial" pitchFamily="34" charset="0"/>
            </a:endParaRP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Kontrako aldeko bide piramidalak tentorioaren kontrako aldearen aurka =&gt; alde bereko </a:t>
            </a:r>
            <a:r>
              <a:rPr lang="eu-ES" sz="2000" b="0" dirty="0" err="1">
                <a:solidFill>
                  <a:schemeClr val="tx1"/>
                </a:solidFill>
                <a:latin typeface="Arial" pitchFamily="34" charset="0"/>
                <a:ea typeface="+mn-ea"/>
                <a:cs typeface="Arial" pitchFamily="34" charset="0"/>
              </a:rPr>
              <a:t>hemiparesia</a:t>
            </a:r>
            <a:r>
              <a:rPr lang="eu-ES" sz="2000" b="0" dirty="0">
                <a:solidFill>
                  <a:schemeClr val="tx1"/>
                </a:solidFill>
                <a:latin typeface="Arial" pitchFamily="34" charset="0"/>
                <a:ea typeface="+mn-ea"/>
                <a:cs typeface="Arial" pitchFamily="34" charset="0"/>
              </a:rPr>
              <a:t> (</a:t>
            </a:r>
            <a:r>
              <a:rPr lang="eu-ES" sz="2000" b="0" dirty="0" err="1">
                <a:solidFill>
                  <a:srgbClr val="C00000"/>
                </a:solidFill>
                <a:latin typeface="Arial" pitchFamily="34" charset="0"/>
                <a:ea typeface="+mn-ea"/>
                <a:cs typeface="Arial" pitchFamily="34" charset="0"/>
              </a:rPr>
              <a:t>Kernohan</a:t>
            </a:r>
            <a:r>
              <a:rPr lang="eu-ES" sz="2000" b="0" dirty="0">
                <a:solidFill>
                  <a:srgbClr val="C00000"/>
                </a:solidFill>
                <a:latin typeface="Arial" pitchFamily="34" charset="0"/>
                <a:ea typeface="+mn-ea"/>
                <a:cs typeface="Arial" pitchFamily="34" charset="0"/>
              </a:rPr>
              <a:t> </a:t>
            </a:r>
            <a:r>
              <a:rPr lang="eu-ES" sz="2000" b="0" dirty="0">
                <a:solidFill>
                  <a:schemeClr val="tx1"/>
                </a:solidFill>
                <a:latin typeface="Arial" pitchFamily="34" charset="0"/>
                <a:ea typeface="+mn-ea"/>
                <a:cs typeface="Arial" pitchFamily="34" charset="0"/>
              </a:rPr>
              <a:t>zeinua edo zeinu lokalizatzaile faltsua) </a:t>
            </a:r>
          </a:p>
          <a:p>
            <a:pPr marL="1365250" lvl="2" indent="-436563">
              <a:spcBef>
                <a:spcPct val="20000"/>
              </a:spcBef>
              <a:buClr>
                <a:schemeClr val="accent2"/>
              </a:buClr>
              <a:buFontTx/>
              <a:buChar char="•"/>
              <a:defRPr/>
            </a:pPr>
            <a:endParaRPr lang="eu-ES" sz="2200" dirty="0">
              <a:solidFill>
                <a:srgbClr val="C00000"/>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defRPr/>
            </a:pPr>
            <a:endParaRPr lang="eu-ES" sz="2200" b="0" dirty="0">
              <a:solidFill>
                <a:schemeClr val="tx1"/>
              </a:solidFill>
              <a:latin typeface="Arial" pitchFamily="34" charset="0"/>
              <a:ea typeface="+mn-ea"/>
              <a:cs typeface="Arial" pitchFamily="34" charset="0"/>
            </a:endParaRPr>
          </a:p>
        </p:txBody>
      </p:sp>
      <p:pic>
        <p:nvPicPr>
          <p:cNvPr id="7" name="Picture 6" descr="C:\Documents and Settings\Neurocirugía\Mis documentos\Iñigo\DOCTORADO NEUROONCOLOGIA\neurovascular39+.jpg"/>
          <p:cNvPicPr>
            <a:picLocks noChangeAspect="1" noChangeArrowheads="1"/>
          </p:cNvPicPr>
          <p:nvPr/>
        </p:nvPicPr>
        <p:blipFill>
          <a:blip r:embed="rId4">
            <a:extLst>
              <a:ext uri="{28A0092B-C50C-407E-A947-70E740481C1C}">
                <a14:useLocalDpi xmlns:a14="http://schemas.microsoft.com/office/drawing/2010/main" val="0"/>
              </a:ext>
            </a:extLst>
          </a:blip>
          <a:srcRect l="2991" t="8621" r="5980" b="30174"/>
          <a:stretch>
            <a:fillRect/>
          </a:stretch>
        </p:blipFill>
        <p:spPr bwMode="auto">
          <a:xfrm>
            <a:off x="2411413" y="2492375"/>
            <a:ext cx="49244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7 Flecha derecha"/>
          <p:cNvSpPr>
            <a:spLocks noChangeArrowheads="1"/>
          </p:cNvSpPr>
          <p:nvPr/>
        </p:nvSpPr>
        <p:spPr bwMode="auto">
          <a:xfrm>
            <a:off x="2411413" y="2492375"/>
            <a:ext cx="1439862" cy="733425"/>
          </a:xfrm>
          <a:prstGeom prst="rightArrow">
            <a:avLst>
              <a:gd name="adj1" fmla="val 50000"/>
              <a:gd name="adj2" fmla="val 4996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spcBef>
                <a:spcPct val="50000"/>
              </a:spcBef>
            </a:pPr>
            <a:endParaRPr lang="eu-ES"/>
          </a:p>
        </p:txBody>
      </p:sp>
      <p:sp>
        <p:nvSpPr>
          <p:cNvPr id="91143" name="9 Flecha derecha"/>
          <p:cNvSpPr>
            <a:spLocks noChangeArrowheads="1"/>
          </p:cNvSpPr>
          <p:nvPr/>
        </p:nvSpPr>
        <p:spPr bwMode="auto">
          <a:xfrm rot="1790836">
            <a:off x="2390775" y="2409825"/>
            <a:ext cx="1657350" cy="871538"/>
          </a:xfrm>
          <a:prstGeom prst="rightArrow">
            <a:avLst>
              <a:gd name="adj1" fmla="val 41972"/>
              <a:gd name="adj2" fmla="val 50076"/>
            </a:avLst>
          </a:prstGeom>
          <a:solidFill>
            <a:srgbClr val="990099"/>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spcBef>
                <a:spcPct val="50000"/>
              </a:spcBef>
            </a:pPr>
            <a:endParaRPr lang="eu-ES"/>
          </a:p>
        </p:txBody>
      </p:sp>
      <p:sp>
        <p:nvSpPr>
          <p:cNvPr id="91144" name="10 Flecha derecha"/>
          <p:cNvSpPr>
            <a:spLocks noChangeArrowheads="1"/>
          </p:cNvSpPr>
          <p:nvPr/>
        </p:nvSpPr>
        <p:spPr bwMode="auto">
          <a:xfrm rot="-8953691">
            <a:off x="5556250" y="4003675"/>
            <a:ext cx="1655763" cy="871538"/>
          </a:xfrm>
          <a:prstGeom prst="rightArrow">
            <a:avLst>
              <a:gd name="adj1" fmla="val 41972"/>
              <a:gd name="adj2" fmla="val 50029"/>
            </a:avLst>
          </a:prstGeom>
          <a:solidFill>
            <a:srgbClr val="990099"/>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spcBef>
                <a:spcPct val="50000"/>
              </a:spcBef>
            </a:pPr>
            <a:endParaRPr lang="eu-ES"/>
          </a:p>
        </p:txBody>
      </p:sp>
      <p:sp>
        <p:nvSpPr>
          <p:cNvPr id="91145" name="9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7868004-6B76-224F-980A-A29F337C5632}" type="slidenum">
              <a:rPr lang="es-ES" sz="1200" b="0">
                <a:solidFill>
                  <a:schemeClr val="tx1"/>
                </a:solidFill>
                <a:latin typeface="Verdana" charset="0"/>
              </a:rPr>
              <a:pPr eaLnBrk="1" hangingPunct="1"/>
              <a:t>36</a:t>
            </a:fld>
            <a:endParaRPr lang="es-ES" sz="1200" b="0">
              <a:solidFill>
                <a:schemeClr val="tx1"/>
              </a:solidFill>
              <a:latin typeface="Verdana" charset="0"/>
            </a:endParaRPr>
          </a:p>
        </p:txBody>
      </p:sp>
      <p:pic>
        <p:nvPicPr>
          <p:cNvPr id="91146"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7DACE0D3-BCD4-9148-B8DD-9B285CF19104}" type="slidenum">
              <a:rPr lang="eu-ES" sz="1200" b="0">
                <a:solidFill>
                  <a:schemeClr val="tx1"/>
                </a:solidFill>
                <a:latin typeface="Verdana" charset="0"/>
              </a:rPr>
              <a:pPr algn="r" eaLnBrk="1" hangingPunct="1"/>
              <a:t>37</a:t>
            </a:fld>
            <a:endParaRPr lang="eu-ES" sz="1200" b="0">
              <a:solidFill>
                <a:schemeClr val="tx1"/>
              </a:solidFill>
              <a:latin typeface="Verdana" charset="0"/>
            </a:endParaRPr>
          </a:p>
        </p:txBody>
      </p:sp>
      <p:sp>
        <p:nvSpPr>
          <p:cNvPr id="93186"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93187"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47365" r="13780" b="30933"/>
          <a:stretch>
            <a:fillRect/>
          </a:stretch>
        </p:blipFill>
        <p:spPr bwMode="auto">
          <a:xfrm>
            <a:off x="5437188" y="836613"/>
            <a:ext cx="352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323850" y="1196975"/>
            <a:ext cx="8569325" cy="2016125"/>
          </a:xfrm>
          <a:prstGeom prst="rect">
            <a:avLst/>
          </a:prstGeom>
          <a:noFill/>
          <a:ln w="9525">
            <a:noFill/>
            <a:miter lim="800000"/>
            <a:headEnd/>
            <a:tailEnd/>
          </a:ln>
        </p:spPr>
        <p:txBody>
          <a:bodyPr/>
          <a:lstStyle/>
          <a:p>
            <a:pPr marL="469900" lvl="1" indent="-469900">
              <a:spcBef>
                <a:spcPct val="20000"/>
              </a:spcBef>
              <a:buClr>
                <a:schemeClr val="accent2"/>
              </a:buClr>
              <a:buFont typeface="Wingdings" pitchFamily="2" charset="2"/>
              <a:buChar char="Ü"/>
              <a:defRPr/>
            </a:pPr>
            <a:r>
              <a:rPr lang="eu-ES" sz="2400" dirty="0">
                <a:solidFill>
                  <a:srgbClr val="990099"/>
                </a:solidFill>
                <a:latin typeface="Arial" pitchFamily="34" charset="0"/>
                <a:ea typeface="+mn-ea"/>
                <a:cs typeface="Arial" pitchFamily="34" charset="0"/>
              </a:rPr>
              <a:t>3.- </a:t>
            </a:r>
            <a:r>
              <a:rPr lang="eu-ES" sz="2400" dirty="0" err="1">
                <a:solidFill>
                  <a:srgbClr val="990099"/>
                </a:solidFill>
                <a:latin typeface="Arial" pitchFamily="34" charset="0"/>
                <a:ea typeface="+mn-ea"/>
                <a:cs typeface="Arial" pitchFamily="34" charset="0"/>
              </a:rPr>
              <a:t>Unkusekoa</a:t>
            </a:r>
            <a:r>
              <a:rPr lang="eu-ES" sz="2400" dirty="0">
                <a:solidFill>
                  <a:srgbClr val="990099"/>
                </a:solidFill>
                <a:latin typeface="Arial" pitchFamily="34" charset="0"/>
                <a:ea typeface="+mn-ea"/>
                <a:cs typeface="Arial" pitchFamily="34" charset="0"/>
              </a:rPr>
              <a:t> (</a:t>
            </a:r>
            <a:r>
              <a:rPr lang="eu-ES" sz="2400" dirty="0" err="1">
                <a:solidFill>
                  <a:srgbClr val="990099"/>
                </a:solidFill>
                <a:latin typeface="Arial" pitchFamily="34" charset="0"/>
                <a:ea typeface="+mn-ea"/>
                <a:cs typeface="Arial" pitchFamily="34" charset="0"/>
              </a:rPr>
              <a:t>transtentoriala</a:t>
            </a:r>
            <a:r>
              <a:rPr lang="eu-ES" sz="2400" dirty="0">
                <a:solidFill>
                  <a:srgbClr val="990099"/>
                </a:solidFill>
                <a:latin typeface="Arial" pitchFamily="34" charset="0"/>
                <a:ea typeface="+mn-ea"/>
                <a:cs typeface="Arial" pitchFamily="34" charset="0"/>
              </a:rPr>
              <a:t>)</a:t>
            </a:r>
          </a:p>
          <a:p>
            <a:pPr marL="908050" lvl="1"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Zanpatzen dira:</a:t>
            </a:r>
          </a:p>
          <a:p>
            <a:pPr marL="1365250" lvl="2" indent="-436563">
              <a:spcBef>
                <a:spcPct val="20000"/>
              </a:spcBef>
              <a:buClr>
                <a:schemeClr val="accent2"/>
              </a:buClr>
              <a:buFontTx/>
              <a:buChar char="•"/>
              <a:defRPr/>
            </a:pPr>
            <a:r>
              <a:rPr lang="eu-ES" sz="2000" b="0" dirty="0">
                <a:solidFill>
                  <a:schemeClr val="tx1"/>
                </a:solidFill>
                <a:latin typeface="Arial" pitchFamily="34" charset="0"/>
                <a:ea typeface="+mn-ea"/>
                <a:cs typeface="Arial" pitchFamily="34" charset="0"/>
              </a:rPr>
              <a:t>Atzealdeko arteria zerebrala: iskemia / infartu kalkarinoa =&gt; </a:t>
            </a:r>
            <a:r>
              <a:rPr lang="eu-ES" sz="2000" b="0" dirty="0">
                <a:solidFill>
                  <a:srgbClr val="C00000"/>
                </a:solidFill>
                <a:latin typeface="Arial" pitchFamily="34" charset="0"/>
                <a:ea typeface="+mn-ea"/>
                <a:cs typeface="Arial" pitchFamily="34" charset="0"/>
              </a:rPr>
              <a:t>kontrako aldeko </a:t>
            </a:r>
            <a:r>
              <a:rPr lang="eu-ES" sz="2000" b="0" dirty="0">
                <a:solidFill>
                  <a:schemeClr val="accent2"/>
                </a:solidFill>
                <a:latin typeface="Arial" pitchFamily="34" charset="0"/>
                <a:ea typeface="+mn-ea"/>
                <a:cs typeface="Arial" pitchFamily="34" charset="0"/>
              </a:rPr>
              <a:t>hemianopsia homonimoa</a:t>
            </a:r>
          </a:p>
          <a:p>
            <a:pPr marL="1365250" lvl="2" indent="-436563">
              <a:spcBef>
                <a:spcPct val="20000"/>
              </a:spcBef>
              <a:buClr>
                <a:schemeClr val="accent2"/>
              </a:buClr>
              <a:buFontTx/>
              <a:buChar char="•"/>
              <a:defRPr/>
            </a:pPr>
            <a:r>
              <a:rPr lang="eu-ES" sz="2000" b="0" dirty="0" err="1">
                <a:solidFill>
                  <a:schemeClr val="accent2"/>
                </a:solidFill>
                <a:latin typeface="Arial" pitchFamily="34" charset="0"/>
                <a:ea typeface="+mn-ea"/>
                <a:cs typeface="Arial" pitchFamily="34" charset="0"/>
              </a:rPr>
              <a:t>Duret-eko</a:t>
            </a:r>
            <a:r>
              <a:rPr lang="eu-ES" sz="2000" b="0" dirty="0">
                <a:solidFill>
                  <a:schemeClr val="accent2"/>
                </a:solidFill>
                <a:latin typeface="Arial" pitchFamily="34" charset="0"/>
                <a:ea typeface="+mn-ea"/>
                <a:cs typeface="Arial" pitchFamily="34" charset="0"/>
              </a:rPr>
              <a:t> hemorragiak</a:t>
            </a:r>
            <a:endParaRPr lang="eu-ES" sz="2200" dirty="0">
              <a:solidFill>
                <a:srgbClr val="C00000"/>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buFontTx/>
              <a:buChar char="•"/>
              <a:defRPr/>
            </a:pPr>
            <a:endParaRPr lang="eu-ES" sz="2200" dirty="0">
              <a:solidFill>
                <a:schemeClr val="tx1"/>
              </a:solidFill>
              <a:latin typeface="Arial" pitchFamily="34" charset="0"/>
              <a:ea typeface="+mn-ea"/>
              <a:cs typeface="Arial" pitchFamily="34" charset="0"/>
            </a:endParaRPr>
          </a:p>
          <a:p>
            <a:pPr marL="908050" lvl="1" indent="-436563">
              <a:spcBef>
                <a:spcPct val="20000"/>
              </a:spcBef>
              <a:buClr>
                <a:schemeClr val="accent2"/>
              </a:buClr>
              <a:defRPr/>
            </a:pPr>
            <a:endParaRPr lang="eu-ES" sz="2200" b="0" dirty="0">
              <a:solidFill>
                <a:schemeClr val="tx1"/>
              </a:solidFill>
              <a:latin typeface="Arial" pitchFamily="34" charset="0"/>
              <a:ea typeface="+mn-ea"/>
              <a:cs typeface="Arial" pitchFamily="34" charset="0"/>
            </a:endParaRPr>
          </a:p>
        </p:txBody>
      </p:sp>
      <p:pic>
        <p:nvPicPr>
          <p:cNvPr id="7" name="Picture 6" descr="C:\Documents and Settings\Neurocirugía\Mis documentos\Iñigo\DOCTORADO NEUROONCOLOGIA\astromacro10+++.jpg"/>
          <p:cNvPicPr>
            <a:picLocks noChangeAspect="1" noChangeArrowheads="1"/>
          </p:cNvPicPr>
          <p:nvPr/>
        </p:nvPicPr>
        <p:blipFill>
          <a:blip r:embed="rId4">
            <a:extLst>
              <a:ext uri="{28A0092B-C50C-407E-A947-70E740481C1C}">
                <a14:useLocalDpi xmlns:a14="http://schemas.microsoft.com/office/drawing/2010/main" val="0"/>
              </a:ext>
            </a:extLst>
          </a:blip>
          <a:srcRect l="4343" t="12303" r="4343" b="8621"/>
          <a:stretch>
            <a:fillRect/>
          </a:stretch>
        </p:blipFill>
        <p:spPr bwMode="auto">
          <a:xfrm>
            <a:off x="5481638" y="2708275"/>
            <a:ext cx="31940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Neurocirugía\Mis documentos\Iñigo\DOCTORADO NEUROONCOLOGIA\CNS060.jpg"/>
          <p:cNvPicPr>
            <a:picLocks noChangeAspect="1" noChangeArrowheads="1"/>
          </p:cNvPicPr>
          <p:nvPr/>
        </p:nvPicPr>
        <p:blipFill>
          <a:blip r:embed="rId5">
            <a:extLst>
              <a:ext uri="{28A0092B-C50C-407E-A947-70E740481C1C}">
                <a14:useLocalDpi xmlns:a14="http://schemas.microsoft.com/office/drawing/2010/main" val="0"/>
              </a:ext>
            </a:extLst>
          </a:blip>
          <a:srcRect l="4225" r="8450"/>
          <a:stretch>
            <a:fillRect/>
          </a:stretch>
        </p:blipFill>
        <p:spPr bwMode="auto">
          <a:xfrm>
            <a:off x="668338" y="32131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9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AF12CE1-F0B9-824F-8931-3848857593D8}" type="slidenum">
              <a:rPr lang="es-ES" sz="1200" b="0">
                <a:solidFill>
                  <a:schemeClr val="tx1"/>
                </a:solidFill>
                <a:latin typeface="Verdana" charset="0"/>
              </a:rPr>
              <a:pPr eaLnBrk="1" hangingPunct="1"/>
              <a:t>37</a:t>
            </a:fld>
            <a:endParaRPr lang="es-ES" sz="1200" b="0">
              <a:solidFill>
                <a:schemeClr val="tx1"/>
              </a:solidFill>
              <a:latin typeface="Verdana" charset="0"/>
            </a:endParaRPr>
          </a:p>
        </p:txBody>
      </p:sp>
      <p:pic>
        <p:nvPicPr>
          <p:cNvPr id="93192"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01A631C2-D8BA-3A42-ADB6-E72187DAD481}" type="slidenum">
              <a:rPr lang="eu-ES" sz="1200" b="0">
                <a:solidFill>
                  <a:schemeClr val="tx1"/>
                </a:solidFill>
                <a:latin typeface="Verdana" charset="0"/>
              </a:rPr>
              <a:pPr algn="r" eaLnBrk="1" hangingPunct="1"/>
              <a:t>38</a:t>
            </a:fld>
            <a:endParaRPr lang="eu-ES" sz="1200" b="0">
              <a:solidFill>
                <a:schemeClr val="tx1"/>
              </a:solidFill>
              <a:latin typeface="Verdana" charset="0"/>
            </a:endParaRPr>
          </a:p>
        </p:txBody>
      </p:sp>
      <p:sp>
        <p:nvSpPr>
          <p:cNvPr id="95234"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95235" name="Picture 2" descr="http://scielo.isciii.es/img/revistas/cmf/n52/art01_fig31.jpg"/>
          <p:cNvPicPr>
            <a:picLocks noChangeAspect="1" noChangeArrowheads="1"/>
          </p:cNvPicPr>
          <p:nvPr/>
        </p:nvPicPr>
        <p:blipFill>
          <a:blip r:embed="rId3">
            <a:extLst>
              <a:ext uri="{28A0092B-C50C-407E-A947-70E740481C1C}">
                <a14:useLocalDpi xmlns:a14="http://schemas.microsoft.com/office/drawing/2010/main" val="0"/>
              </a:ext>
            </a:extLst>
          </a:blip>
          <a:srcRect l="13780" t="64764" r="13780" b="12566"/>
          <a:stretch>
            <a:fillRect/>
          </a:stretch>
        </p:blipFill>
        <p:spPr bwMode="auto">
          <a:xfrm>
            <a:off x="5364163" y="765175"/>
            <a:ext cx="3527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3"/>
          <p:cNvSpPr>
            <a:spLocks noChangeArrowheads="1"/>
          </p:cNvSpPr>
          <p:nvPr/>
        </p:nvSpPr>
        <p:spPr bwMode="auto">
          <a:xfrm>
            <a:off x="107950" y="1341438"/>
            <a:ext cx="590391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4.- Amigdalakoa</a:t>
            </a:r>
            <a:endParaRPr lang="eu-ES" sz="2000">
              <a:solidFill>
                <a:srgbClr val="990099"/>
              </a:solidFill>
            </a:endParaRPr>
          </a:p>
          <a:p>
            <a:pPr marL="908050" lvl="1"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r>
              <a:rPr lang="eu-ES" sz="2000" b="0">
                <a:solidFill>
                  <a:srgbClr val="C00000"/>
                </a:solidFill>
              </a:rPr>
              <a:t>Zerebeloko amigdalak foramen magnotik </a:t>
            </a:r>
            <a:r>
              <a:rPr lang="eu-ES" sz="2000" b="0">
                <a:solidFill>
                  <a:schemeClr val="tx1"/>
                </a:solidFill>
              </a:rPr>
              <a:t>orno-muineko espaziora pasatzen dira</a:t>
            </a:r>
            <a:endParaRPr lang="eu-ES" sz="2000" b="0">
              <a:solidFill>
                <a:schemeClr val="accent2"/>
              </a:solidFill>
            </a:endParaRPr>
          </a:p>
          <a:p>
            <a:pPr marL="908050" lvl="1" indent="-436563">
              <a:spcBef>
                <a:spcPct val="20000"/>
              </a:spcBef>
              <a:buClr>
                <a:schemeClr val="accent2"/>
              </a:buClr>
              <a:buFontTx/>
              <a:buChar char="•"/>
            </a:pPr>
            <a:r>
              <a:rPr lang="eu-ES" sz="2000" b="0">
                <a:solidFill>
                  <a:schemeClr val="tx1"/>
                </a:solidFill>
              </a:rPr>
              <a:t>Tentorio-azpiko tumoreen ezaugarria da</a:t>
            </a:r>
          </a:p>
          <a:p>
            <a:pPr marL="908050" lvl="1" indent="-436563">
              <a:spcBef>
                <a:spcPct val="20000"/>
              </a:spcBef>
              <a:buClr>
                <a:schemeClr val="accent2"/>
              </a:buClr>
              <a:buFontTx/>
              <a:buChar char="•"/>
            </a:pPr>
            <a:r>
              <a:rPr lang="eu-ES" sz="2000" b="0">
                <a:solidFill>
                  <a:schemeClr val="tx1"/>
                </a:solidFill>
              </a:rPr>
              <a:t>Klinika:</a:t>
            </a:r>
          </a:p>
          <a:p>
            <a:pPr marL="1365250" lvl="2" indent="-436563">
              <a:spcBef>
                <a:spcPct val="20000"/>
              </a:spcBef>
              <a:buClr>
                <a:schemeClr val="accent2"/>
              </a:buClr>
              <a:buFontTx/>
              <a:buChar char="•"/>
            </a:pPr>
            <a:r>
              <a:rPr lang="eu-ES" sz="2000" b="0">
                <a:solidFill>
                  <a:schemeClr val="tx1"/>
                </a:solidFill>
              </a:rPr>
              <a:t>Garondo-zurruntasun (helduetan)</a:t>
            </a:r>
          </a:p>
          <a:p>
            <a:pPr marL="1365250" lvl="2" indent="-436563">
              <a:spcBef>
                <a:spcPct val="20000"/>
              </a:spcBef>
              <a:buClr>
                <a:schemeClr val="accent2"/>
              </a:buClr>
              <a:buFontTx/>
              <a:buChar char="•"/>
            </a:pPr>
            <a:r>
              <a:rPr lang="eu-ES" sz="2000" b="0">
                <a:solidFill>
                  <a:schemeClr val="tx1"/>
                </a:solidFill>
              </a:rPr>
              <a:t>Lepoko mina (umeetan)</a:t>
            </a:r>
            <a:endParaRPr lang="eu-ES" sz="2000" b="0">
              <a:solidFill>
                <a:srgbClr val="C00000"/>
              </a:solidFill>
            </a:endParaRPr>
          </a:p>
          <a:p>
            <a:pPr marL="1365250" lvl="2" indent="-436563">
              <a:spcBef>
                <a:spcPct val="20000"/>
              </a:spcBef>
              <a:buClr>
                <a:schemeClr val="accent2"/>
              </a:buClr>
              <a:buFontTx/>
              <a:buChar char="•"/>
            </a:pPr>
            <a:r>
              <a:rPr lang="eu-ES" sz="2000" b="0">
                <a:solidFill>
                  <a:schemeClr val="tx1"/>
                </a:solidFill>
              </a:rPr>
              <a:t>Nerbio kranial baxuetako konpresio sintomak (IX., X. eta XI.)</a:t>
            </a:r>
          </a:p>
          <a:p>
            <a:pPr marL="1365250" lvl="2" indent="-436563">
              <a:spcBef>
                <a:spcPct val="20000"/>
              </a:spcBef>
              <a:buClr>
                <a:schemeClr val="accent2"/>
              </a:buClr>
              <a:buFontTx/>
              <a:buChar char="•"/>
            </a:pPr>
            <a:r>
              <a:rPr lang="eu-ES" sz="2000" b="0">
                <a:solidFill>
                  <a:schemeClr val="tx1"/>
                </a:solidFill>
              </a:rPr>
              <a:t>Orno-muineko konpresio=&gt; </a:t>
            </a:r>
            <a:r>
              <a:rPr lang="eu-ES" sz="2000" b="0">
                <a:solidFill>
                  <a:schemeClr val="accent2"/>
                </a:solidFill>
              </a:rPr>
              <a:t>tetraplegia</a:t>
            </a:r>
          </a:p>
          <a:p>
            <a:pPr marL="1365250" lvl="2" indent="-436563">
              <a:spcBef>
                <a:spcPct val="20000"/>
              </a:spcBef>
              <a:buClr>
                <a:schemeClr val="accent2"/>
              </a:buClr>
              <a:buFontTx/>
              <a:buChar char="•"/>
            </a:pPr>
            <a:r>
              <a:rPr lang="eu-ES" sz="2000" b="0">
                <a:solidFill>
                  <a:schemeClr val="tx1"/>
                </a:solidFill>
              </a:rPr>
              <a:t>Bulboko asaldura=&gt; </a:t>
            </a:r>
            <a:r>
              <a:rPr lang="eu-ES" sz="2000" b="0">
                <a:solidFill>
                  <a:schemeClr val="accent2"/>
                </a:solidFill>
              </a:rPr>
              <a:t>arnas alterazioak eta bat-bateko heriotza</a:t>
            </a:r>
            <a:endParaRPr lang="eu-ES" sz="2200">
              <a:solidFill>
                <a:schemeClr val="tx1"/>
              </a:solidFill>
            </a:endParaRPr>
          </a:p>
        </p:txBody>
      </p:sp>
      <p:pic>
        <p:nvPicPr>
          <p:cNvPr id="6" name="Picture 9" descr="C:\Documents and Settings\Neurocirugía\Mis documentos\Iñigo\DOCTORADO NEUROONCOLOGIA\minDsc32396+.jpg"/>
          <p:cNvPicPr>
            <a:picLocks noChangeAspect="1" noChangeArrowheads="1"/>
          </p:cNvPicPr>
          <p:nvPr/>
        </p:nvPicPr>
        <p:blipFill>
          <a:blip r:embed="rId4">
            <a:extLst>
              <a:ext uri="{28A0092B-C50C-407E-A947-70E740481C1C}">
                <a14:useLocalDpi xmlns:a14="http://schemas.microsoft.com/office/drawing/2010/main" val="0"/>
              </a:ext>
            </a:extLst>
          </a:blip>
          <a:srcRect l="1772" t="28665" r="3543" b="6371"/>
          <a:stretch>
            <a:fillRect/>
          </a:stretch>
        </p:blipFill>
        <p:spPr bwMode="auto">
          <a:xfrm>
            <a:off x="6011863" y="1989138"/>
            <a:ext cx="28225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05C5ED79-C0F1-E548-A850-25B84681AAEF}" type="slidenum">
              <a:rPr lang="es-ES" sz="1200" b="0">
                <a:solidFill>
                  <a:schemeClr val="tx1"/>
                </a:solidFill>
                <a:latin typeface="Verdana" charset="0"/>
              </a:rPr>
              <a:pPr eaLnBrk="1" hangingPunct="1"/>
              <a:t>38</a:t>
            </a:fld>
            <a:endParaRPr lang="es-ES" sz="1200" b="0">
              <a:solidFill>
                <a:schemeClr val="tx1"/>
              </a:solidFill>
              <a:latin typeface="Verdana" charset="0"/>
            </a:endParaRPr>
          </a:p>
        </p:txBody>
      </p:sp>
      <p:pic>
        <p:nvPicPr>
          <p:cNvPr id="95239" name="Picture 8" descr="tonsilnecr210_78"/>
          <p:cNvPicPr>
            <a:picLocks noChangeAspect="1" noChangeArrowheads="1"/>
          </p:cNvPicPr>
          <p:nvPr/>
        </p:nvPicPr>
        <p:blipFill>
          <a:blip r:embed="rId5">
            <a:extLst>
              <a:ext uri="{28A0092B-C50C-407E-A947-70E740481C1C}">
                <a14:useLocalDpi xmlns:a14="http://schemas.microsoft.com/office/drawing/2010/main" val="0"/>
              </a:ext>
            </a:extLst>
          </a:blip>
          <a:srcRect l="9834" t="20404" r="3601" b="25262"/>
          <a:stretch>
            <a:fillRect/>
          </a:stretch>
        </p:blipFill>
        <p:spPr bwMode="auto">
          <a:xfrm>
            <a:off x="6084888" y="4221163"/>
            <a:ext cx="2773362" cy="251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5240"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9396A373-1A04-9B4F-B024-10F8139D9F9B}" type="slidenum">
              <a:rPr lang="eu-ES" sz="1200" b="0">
                <a:solidFill>
                  <a:schemeClr val="tx1"/>
                </a:solidFill>
                <a:latin typeface="Verdana" charset="0"/>
              </a:rPr>
              <a:pPr algn="r" eaLnBrk="1" hangingPunct="1"/>
              <a:t>39</a:t>
            </a:fld>
            <a:endParaRPr lang="eu-ES" sz="1200" b="0">
              <a:solidFill>
                <a:schemeClr val="tx1"/>
              </a:solidFill>
              <a:latin typeface="Verdana" charset="0"/>
            </a:endParaRPr>
          </a:p>
        </p:txBody>
      </p:sp>
      <p:sp>
        <p:nvSpPr>
          <p:cNvPr id="97282"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pic>
        <p:nvPicPr>
          <p:cNvPr id="7" name="Picture 6" descr="C:\Documents and Settings\Neurocirugía\Mis documentos\Iñigo\DOCTORADO NEUROONCOLOGIA\hernia.JPG"/>
          <p:cNvPicPr>
            <a:picLocks noChangeAspect="1" noChangeArrowheads="1"/>
          </p:cNvPicPr>
          <p:nvPr/>
        </p:nvPicPr>
        <p:blipFill>
          <a:blip r:embed="rId3">
            <a:extLst>
              <a:ext uri="{28A0092B-C50C-407E-A947-70E740481C1C}">
                <a14:useLocalDpi xmlns:a14="http://schemas.microsoft.com/office/drawing/2010/main" val="0"/>
              </a:ext>
            </a:extLst>
          </a:blip>
          <a:srcRect l="5145" t="43423" r="5145" b="26054"/>
          <a:stretch>
            <a:fillRect/>
          </a:stretch>
        </p:blipFill>
        <p:spPr bwMode="auto">
          <a:xfrm>
            <a:off x="5724525" y="3933825"/>
            <a:ext cx="3209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4" name="7 Grupo"/>
          <p:cNvGrpSpPr>
            <a:grpSpLocks/>
          </p:cNvGrpSpPr>
          <p:nvPr/>
        </p:nvGrpSpPr>
        <p:grpSpPr bwMode="auto">
          <a:xfrm>
            <a:off x="107950" y="1341438"/>
            <a:ext cx="8496300" cy="5399087"/>
            <a:chOff x="107950" y="1340768"/>
            <a:chExt cx="8496498" cy="5399906"/>
          </a:xfrm>
        </p:grpSpPr>
        <p:sp>
          <p:nvSpPr>
            <p:cNvPr id="97287" name="Rectangle 3"/>
            <p:cNvSpPr>
              <a:spLocks noChangeArrowheads="1"/>
            </p:cNvSpPr>
            <p:nvPr/>
          </p:nvSpPr>
          <p:spPr bwMode="auto">
            <a:xfrm>
              <a:off x="107950" y="1844824"/>
              <a:ext cx="59039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8050" lvl="1" indent="-436563">
                <a:spcBef>
                  <a:spcPct val="20000"/>
                </a:spcBef>
                <a:buClr>
                  <a:schemeClr val="accent2"/>
                </a:buClr>
              </a:pPr>
              <a:endParaRPr lang="eu-ES" sz="2000" b="0">
                <a:solidFill>
                  <a:schemeClr val="tx1"/>
                </a:solidFill>
              </a:endParaRPr>
            </a:p>
            <a:p>
              <a:pPr marL="908050" lvl="1" indent="-436563">
                <a:spcBef>
                  <a:spcPct val="20000"/>
                </a:spcBef>
                <a:buClr>
                  <a:schemeClr val="accent2"/>
                </a:buClr>
                <a:buFontTx/>
                <a:buChar char="•"/>
              </a:pPr>
              <a:r>
                <a:rPr lang="eu-ES" sz="2000" b="0">
                  <a:solidFill>
                    <a:srgbClr val="C00000"/>
                  </a:solidFill>
                </a:rPr>
                <a:t>Zerebeloa tentorio zulotik gorantz </a:t>
              </a:r>
              <a:r>
                <a:rPr lang="eu-ES" sz="2000" b="0">
                  <a:solidFill>
                    <a:schemeClr val="tx1"/>
                  </a:solidFill>
                </a:rPr>
                <a:t>espazio supratentorialera pasatzen da</a:t>
              </a:r>
              <a:endParaRPr lang="eu-ES" sz="2000" b="0">
                <a:solidFill>
                  <a:schemeClr val="accent2"/>
                </a:solidFill>
              </a:endParaRPr>
            </a:p>
            <a:p>
              <a:pPr marL="908050" lvl="1" indent="-436563">
                <a:spcBef>
                  <a:spcPct val="20000"/>
                </a:spcBef>
                <a:buClr>
                  <a:schemeClr val="accent2"/>
                </a:buClr>
                <a:buFontTx/>
                <a:buChar char="•"/>
              </a:pPr>
              <a:r>
                <a:rPr lang="eu-ES" sz="2000" b="0">
                  <a:solidFill>
                    <a:schemeClr val="tx1"/>
                  </a:solidFill>
                </a:rPr>
                <a:t>Tentorio-azpiko tumore altuak =&gt; Silvio akueduktuaren buxaduragatik =&gt; hidrozefalia. LZR alboko bentrikulutik drainatzea =&gt; herniazioa areagotu</a:t>
              </a:r>
            </a:p>
            <a:p>
              <a:pPr marL="908050" lvl="1" indent="-436563">
                <a:spcBef>
                  <a:spcPct val="20000"/>
                </a:spcBef>
                <a:buClr>
                  <a:schemeClr val="accent2"/>
                </a:buClr>
                <a:buFontTx/>
                <a:buChar char="•"/>
              </a:pPr>
              <a:r>
                <a:rPr lang="eu-ES" sz="2000" b="0">
                  <a:solidFill>
                    <a:schemeClr val="tx1"/>
                  </a:solidFill>
                </a:rPr>
                <a:t>Klinika:</a:t>
              </a:r>
            </a:p>
            <a:p>
              <a:pPr marL="1365250" lvl="2" indent="-436563">
                <a:spcBef>
                  <a:spcPct val="20000"/>
                </a:spcBef>
                <a:buClr>
                  <a:schemeClr val="accent2"/>
                </a:buClr>
                <a:buFontTx/>
                <a:buChar char="•"/>
              </a:pPr>
              <a:r>
                <a:rPr lang="eu-ES" sz="2000" b="0">
                  <a:solidFill>
                    <a:schemeClr val="tx1"/>
                  </a:solidFill>
                </a:rPr>
                <a:t>Kontzientzia-mailaren aldaketak </a:t>
              </a:r>
            </a:p>
            <a:p>
              <a:pPr marL="1365250" lvl="2" indent="-436563">
                <a:spcBef>
                  <a:spcPct val="20000"/>
                </a:spcBef>
                <a:buClr>
                  <a:schemeClr val="accent2"/>
                </a:buClr>
                <a:buFontTx/>
                <a:buChar char="•"/>
              </a:pPr>
              <a:r>
                <a:rPr lang="eu-ES" sz="2000" b="0">
                  <a:solidFill>
                    <a:schemeClr val="tx1"/>
                  </a:solidFill>
                </a:rPr>
                <a:t>Oftalmoplegiak</a:t>
              </a:r>
            </a:p>
            <a:p>
              <a:pPr marL="1365250" lvl="2" indent="-436563">
                <a:spcBef>
                  <a:spcPct val="20000"/>
                </a:spcBef>
                <a:buClr>
                  <a:schemeClr val="accent2"/>
                </a:buClr>
                <a:buFontTx/>
                <a:buChar char="•"/>
              </a:pPr>
              <a:r>
                <a:rPr lang="eu-ES" sz="2000" b="0">
                  <a:solidFill>
                    <a:schemeClr val="tx1"/>
                  </a:solidFill>
                </a:rPr>
                <a:t>Bulboko konpresio=&gt; </a:t>
              </a:r>
              <a:r>
                <a:rPr lang="eu-ES" sz="2000" b="0">
                  <a:solidFill>
                    <a:srgbClr val="C00000"/>
                  </a:solidFill>
                </a:rPr>
                <a:t>arnas</a:t>
              </a:r>
              <a:r>
                <a:rPr lang="eu-ES" sz="2000" b="0">
                  <a:solidFill>
                    <a:schemeClr val="tx1"/>
                  </a:solidFill>
                </a:rPr>
                <a:t> </a:t>
              </a:r>
              <a:r>
                <a:rPr lang="eu-ES" sz="2000" b="0">
                  <a:solidFill>
                    <a:schemeClr val="accent2"/>
                  </a:solidFill>
                </a:rPr>
                <a:t>alterazioak</a:t>
              </a:r>
              <a:endParaRPr lang="eu-ES" sz="2200" b="0">
                <a:solidFill>
                  <a:schemeClr val="tx1"/>
                </a:solidFill>
              </a:endParaRPr>
            </a:p>
          </p:txBody>
        </p:sp>
        <p:sp>
          <p:nvSpPr>
            <p:cNvPr id="97288" name="Rectangle 3"/>
            <p:cNvSpPr>
              <a:spLocks noChangeArrowheads="1"/>
            </p:cNvSpPr>
            <p:nvPr/>
          </p:nvSpPr>
          <p:spPr bwMode="auto">
            <a:xfrm>
              <a:off x="179512" y="1340768"/>
              <a:ext cx="84249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5.- Azpitik-goranzko herniazio transtentoriala</a:t>
              </a:r>
              <a:endParaRPr lang="eu-ES" sz="2000">
                <a:solidFill>
                  <a:srgbClr val="990099"/>
                </a:solidFill>
              </a:endParaRPr>
            </a:p>
          </p:txBody>
        </p:sp>
      </p:grpSp>
      <p:sp>
        <p:nvSpPr>
          <p:cNvPr id="97285" name="7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DF2EF36-45CB-5842-9CCA-CEB3D16C5F66}" type="slidenum">
              <a:rPr lang="es-ES" sz="1200" b="0">
                <a:solidFill>
                  <a:schemeClr val="tx1"/>
                </a:solidFill>
                <a:latin typeface="Verdana" charset="0"/>
              </a:rPr>
              <a:pPr eaLnBrk="1" hangingPunct="1"/>
              <a:t>39</a:t>
            </a:fld>
            <a:endParaRPr lang="es-ES" sz="1200" b="0">
              <a:solidFill>
                <a:schemeClr val="tx1"/>
              </a:solidFill>
              <a:latin typeface="Verdana" charset="0"/>
            </a:endParaRPr>
          </a:p>
        </p:txBody>
      </p:sp>
      <p:pic>
        <p:nvPicPr>
          <p:cNvPr id="97286"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6FF79FEC-A174-4244-AA21-E449055F72CA}" type="slidenum">
              <a:rPr lang="es-ES" sz="1200" b="0">
                <a:solidFill>
                  <a:schemeClr val="tx1"/>
                </a:solidFill>
                <a:latin typeface="Verdana" charset="0"/>
              </a:rPr>
              <a:pPr eaLnBrk="1" hangingPunct="1"/>
              <a:t>4</a:t>
            </a:fld>
            <a:endParaRPr lang="es-ES" sz="1200" b="0">
              <a:solidFill>
                <a:schemeClr val="tx1"/>
              </a:solidFill>
              <a:latin typeface="Verdana" charset="0"/>
            </a:endParaRPr>
          </a:p>
        </p:txBody>
      </p:sp>
      <p:sp>
        <p:nvSpPr>
          <p:cNvPr id="25602" name="Rectangle 2"/>
          <p:cNvSpPr>
            <a:spLocks noGrp="1" noChangeArrowheads="1"/>
          </p:cNvSpPr>
          <p:nvPr>
            <p:ph type="ctrTitle"/>
          </p:nvPr>
        </p:nvSpPr>
        <p:spPr>
          <a:xfrm>
            <a:off x="684213" y="419100"/>
            <a:ext cx="7772400" cy="417513"/>
          </a:xfrm>
        </p:spPr>
        <p:txBody>
          <a:bodyPr/>
          <a:lstStyle/>
          <a:p>
            <a:pPr eaLnBrk="1" hangingPunct="1"/>
            <a:r>
              <a:rPr lang="es-ES" sz="3200">
                <a:latin typeface="Verdana" charset="0"/>
              </a:rPr>
              <a:t>2.- </a:t>
            </a:r>
            <a:r>
              <a:rPr lang="eu-ES" sz="3200">
                <a:latin typeface="Verdana" charset="0"/>
              </a:rPr>
              <a:t>GBH Definizioa</a:t>
            </a:r>
            <a:endParaRPr lang="eu-ES">
              <a:latin typeface="Verdana" charset="0"/>
            </a:endParaRPr>
          </a:p>
        </p:txBody>
      </p:sp>
      <p:sp>
        <p:nvSpPr>
          <p:cNvPr id="25603" name="Rectangle 3"/>
          <p:cNvSpPr>
            <a:spLocks noGrp="1" noChangeArrowheads="1"/>
          </p:cNvSpPr>
          <p:nvPr>
            <p:ph type="subTitle" idx="1"/>
          </p:nvPr>
        </p:nvSpPr>
        <p:spPr>
          <a:xfrm>
            <a:off x="395288" y="1052513"/>
            <a:ext cx="7848600" cy="5113337"/>
          </a:xfrm>
        </p:spPr>
        <p:txBody>
          <a:bodyPr/>
          <a:lstStyle/>
          <a:p>
            <a:pPr marL="446088" indent="-446088" eaLnBrk="1" hangingPunct="1">
              <a:lnSpc>
                <a:spcPct val="90000"/>
              </a:lnSpc>
            </a:pPr>
            <a:endParaRPr lang="es-ES_tradnl" sz="2000" b="1">
              <a:solidFill>
                <a:schemeClr val="accent2"/>
              </a:solidFill>
              <a:latin typeface="Arial" charset="0"/>
            </a:endParaRPr>
          </a:p>
          <a:p>
            <a:pPr marL="446088" indent="-446088" eaLnBrk="1" hangingPunct="1">
              <a:lnSpc>
                <a:spcPct val="90000"/>
              </a:lnSpc>
            </a:pPr>
            <a:r>
              <a:rPr lang="eu-ES" sz="2300">
                <a:solidFill>
                  <a:schemeClr val="tx1"/>
                </a:solidFill>
                <a:latin typeface="Arial" charset="0"/>
              </a:rPr>
              <a:t>Garezur barneko hipertentsio sindromea</a:t>
            </a:r>
            <a:r>
              <a:rPr lang="eu-ES" sz="2300">
                <a:solidFill>
                  <a:schemeClr val="accent2"/>
                </a:solidFill>
                <a:latin typeface="Arial" charset="0"/>
              </a:rPr>
              <a:t> </a:t>
            </a:r>
            <a:r>
              <a:rPr lang="eu-ES" sz="2300" b="1">
                <a:solidFill>
                  <a:schemeClr val="accent2"/>
                </a:solidFill>
                <a:latin typeface="Arial" charset="0"/>
              </a:rPr>
              <a:t>garezur barneko presioaren (GBP) igotzeak</a:t>
            </a:r>
            <a:r>
              <a:rPr lang="eu-ES" sz="2300">
                <a:solidFill>
                  <a:schemeClr val="accent2"/>
                </a:solidFill>
                <a:latin typeface="Arial" charset="0"/>
              </a:rPr>
              <a:t> </a:t>
            </a:r>
            <a:r>
              <a:rPr lang="eu-ES" sz="2300">
                <a:solidFill>
                  <a:schemeClr val="tx1"/>
                </a:solidFill>
                <a:latin typeface="Arial" charset="0"/>
              </a:rPr>
              <a:t>eragiten du eta nerbio-sistema zentraleko (NSZ) arazo askoren koadro kliniko karakteristikoa</a:t>
            </a:r>
          </a:p>
          <a:p>
            <a:pPr marL="446088" indent="-446088" eaLnBrk="1" hangingPunct="1">
              <a:lnSpc>
                <a:spcPct val="90000"/>
              </a:lnSpc>
            </a:pPr>
            <a:endParaRPr lang="eu-ES" sz="2300">
              <a:solidFill>
                <a:schemeClr val="tx1"/>
              </a:solidFill>
              <a:latin typeface="Arial" charset="0"/>
            </a:endParaRPr>
          </a:p>
          <a:p>
            <a:pPr marL="446088" indent="-446088" eaLnBrk="1" hangingPunct="1">
              <a:lnSpc>
                <a:spcPct val="90000"/>
              </a:lnSpc>
            </a:pPr>
            <a:r>
              <a:rPr lang="eu-ES" sz="2300">
                <a:solidFill>
                  <a:schemeClr val="tx1"/>
                </a:solidFill>
                <a:latin typeface="Arial" charset="0"/>
              </a:rPr>
              <a:t>GBP, batez besteko balio normala:</a:t>
            </a:r>
          </a:p>
          <a:p>
            <a:pPr marL="1354138" lvl="1" indent="-446088" eaLnBrk="1" hangingPunct="1">
              <a:lnSpc>
                <a:spcPct val="90000"/>
              </a:lnSpc>
            </a:pPr>
            <a:r>
              <a:rPr lang="eu-ES" sz="2400">
                <a:latin typeface="Arial" charset="0"/>
                <a:cs typeface="Arial" charset="0"/>
              </a:rPr>
              <a:t>Helduen 			=&gt;	</a:t>
            </a:r>
            <a:r>
              <a:rPr lang="eu-ES" sz="2400" b="1">
                <a:solidFill>
                  <a:schemeClr val="accent2"/>
                </a:solidFill>
                <a:latin typeface="Arial" charset="0"/>
                <a:cs typeface="Arial" charset="0"/>
              </a:rPr>
              <a:t>&lt;12 mmHg.</a:t>
            </a:r>
          </a:p>
          <a:p>
            <a:pPr marL="1354138" lvl="1" indent="-446088" eaLnBrk="1" hangingPunct="1">
              <a:lnSpc>
                <a:spcPct val="90000"/>
              </a:lnSpc>
            </a:pPr>
            <a:r>
              <a:rPr lang="eu-ES" sz="2400">
                <a:latin typeface="Arial" charset="0"/>
                <a:cs typeface="Arial" charset="0"/>
              </a:rPr>
              <a:t>5 urte azpiko umeetan	=&gt; 	  10	“</a:t>
            </a:r>
          </a:p>
          <a:p>
            <a:pPr marL="1354138" lvl="1" indent="-446088" eaLnBrk="1" hangingPunct="1">
              <a:lnSpc>
                <a:spcPct val="90000"/>
              </a:lnSpc>
            </a:pPr>
            <a:r>
              <a:rPr lang="eu-ES" sz="2400">
                <a:latin typeface="Arial" charset="0"/>
                <a:cs typeface="Arial" charset="0"/>
              </a:rPr>
              <a:t>2 urte azpiko umeetan 	=&gt; 	    5	“</a:t>
            </a:r>
          </a:p>
          <a:p>
            <a:pPr marL="446088" indent="-446088" eaLnBrk="1" hangingPunct="1">
              <a:lnSpc>
                <a:spcPct val="90000"/>
              </a:lnSpc>
            </a:pPr>
            <a:endParaRPr lang="eu-ES" sz="2000" b="1">
              <a:solidFill>
                <a:schemeClr val="tx1"/>
              </a:solidFill>
              <a:latin typeface="Arial" charset="0"/>
            </a:endParaRPr>
          </a:p>
          <a:p>
            <a:pPr marL="446088" indent="-446088" eaLnBrk="1" hangingPunct="1">
              <a:lnSpc>
                <a:spcPct val="90000"/>
              </a:lnSpc>
            </a:pPr>
            <a:r>
              <a:rPr lang="eu-ES" sz="2300">
                <a:solidFill>
                  <a:schemeClr val="tx1"/>
                </a:solidFill>
                <a:latin typeface="Arial" charset="0"/>
              </a:rPr>
              <a:t>GBPa igo ahal da momentu zehatz batzuetan, Valsalva maniobrekin (eztula..) esaterako, baina horietan igoerak </a:t>
            </a:r>
            <a:r>
              <a:rPr lang="eu-ES" sz="2300">
                <a:solidFill>
                  <a:schemeClr val="accent2"/>
                </a:solidFill>
                <a:latin typeface="Arial" charset="0"/>
              </a:rPr>
              <a:t>aldi baterako denez</a:t>
            </a:r>
            <a:r>
              <a:rPr lang="eu-ES" sz="2300">
                <a:solidFill>
                  <a:schemeClr val="tx1"/>
                </a:solidFill>
                <a:latin typeface="Arial" charset="0"/>
              </a:rPr>
              <a:t>, ez du minik eragiten</a:t>
            </a:r>
          </a:p>
        </p:txBody>
      </p:sp>
      <p:pic>
        <p:nvPicPr>
          <p:cNvPr id="25604"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2F429A3D-AF5C-E944-95A6-4E639C773A99}" type="slidenum">
              <a:rPr lang="eu-ES" sz="1200" b="0">
                <a:solidFill>
                  <a:schemeClr val="tx1"/>
                </a:solidFill>
                <a:latin typeface="Verdana" charset="0"/>
              </a:rPr>
              <a:pPr algn="r" eaLnBrk="1" hangingPunct="1"/>
              <a:t>40</a:t>
            </a:fld>
            <a:endParaRPr lang="eu-ES" sz="1200" b="0">
              <a:solidFill>
                <a:schemeClr val="tx1"/>
              </a:solidFill>
              <a:latin typeface="Verdana" charset="0"/>
            </a:endParaRPr>
          </a:p>
        </p:txBody>
      </p:sp>
      <p:sp>
        <p:nvSpPr>
          <p:cNvPr id="99330"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5. GBH: Desplazamendu eta Herniazio</a:t>
            </a:r>
          </a:p>
        </p:txBody>
      </p:sp>
      <p:sp>
        <p:nvSpPr>
          <p:cNvPr id="99331" name="Rectangle 3"/>
          <p:cNvSpPr>
            <a:spLocks noChangeArrowheads="1"/>
          </p:cNvSpPr>
          <p:nvPr/>
        </p:nvSpPr>
        <p:spPr bwMode="auto">
          <a:xfrm>
            <a:off x="107950" y="1341438"/>
            <a:ext cx="76327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6.- Garezur-kanporako</a:t>
            </a:r>
          </a:p>
          <a:p>
            <a:pPr marL="469900" indent="-469900">
              <a:spcBef>
                <a:spcPct val="20000"/>
              </a:spcBef>
              <a:buClr>
                <a:schemeClr val="accent2"/>
              </a:buClr>
              <a:buFont typeface="Wingdings" charset="0"/>
              <a:buChar char="Ü"/>
            </a:pPr>
            <a:endParaRPr lang="eu-ES" sz="2000">
              <a:solidFill>
                <a:srgbClr val="993300"/>
              </a:solidFill>
            </a:endParaRPr>
          </a:p>
          <a:p>
            <a:pPr marL="908050" lvl="1" indent="-436563">
              <a:spcBef>
                <a:spcPct val="20000"/>
              </a:spcBef>
              <a:buClr>
                <a:schemeClr val="accent2"/>
              </a:buClr>
              <a:buFontTx/>
              <a:buChar char="•"/>
            </a:pPr>
            <a:r>
              <a:rPr lang="eu-ES" sz="2000" b="0">
                <a:solidFill>
                  <a:schemeClr val="tx1"/>
                </a:solidFill>
              </a:rPr>
              <a:t>Hausturatik edo aurrez egindako kraneotomiatik</a:t>
            </a:r>
          </a:p>
          <a:p>
            <a:pPr marL="908050" lvl="1" indent="-436563">
              <a:spcBef>
                <a:spcPct val="20000"/>
              </a:spcBef>
              <a:buClr>
                <a:schemeClr val="accent2"/>
              </a:buClr>
              <a:buFontTx/>
              <a:buChar char="•"/>
            </a:pPr>
            <a:endParaRPr lang="eu-ES" sz="2000" b="0">
              <a:solidFill>
                <a:srgbClr val="C00000"/>
              </a:solidFill>
            </a:endParaRPr>
          </a:p>
          <a:p>
            <a:pPr marL="908050" lvl="1" indent="-436563">
              <a:spcBef>
                <a:spcPct val="20000"/>
              </a:spcBef>
              <a:buClr>
                <a:schemeClr val="accent2"/>
              </a:buClr>
              <a:buFontTx/>
              <a:buChar char="•"/>
            </a:pPr>
            <a:r>
              <a:rPr lang="eu-ES" sz="2000" b="0">
                <a:solidFill>
                  <a:schemeClr val="tx1"/>
                </a:solidFill>
              </a:rPr>
              <a:t>Klinika:</a:t>
            </a:r>
          </a:p>
          <a:p>
            <a:pPr marL="1365250" lvl="2" indent="-436563">
              <a:spcBef>
                <a:spcPct val="20000"/>
              </a:spcBef>
              <a:buClr>
                <a:schemeClr val="accent2"/>
              </a:buClr>
              <a:buFontTx/>
              <a:buChar char="•"/>
            </a:pPr>
            <a:r>
              <a:rPr lang="eu-ES" sz="2000" b="0">
                <a:solidFill>
                  <a:schemeClr val="tx1"/>
                </a:solidFill>
              </a:rPr>
              <a:t>Masa biguna</a:t>
            </a:r>
            <a:endParaRPr lang="eu-ES" sz="2000" b="0">
              <a:solidFill>
                <a:srgbClr val="C00000"/>
              </a:solidFill>
            </a:endParaRPr>
          </a:p>
          <a:p>
            <a:pPr marL="1365250" lvl="2" indent="-436563">
              <a:spcBef>
                <a:spcPct val="20000"/>
              </a:spcBef>
              <a:buClr>
                <a:schemeClr val="accent2"/>
              </a:buClr>
            </a:pPr>
            <a:endParaRPr lang="eu-ES" sz="2000" b="0">
              <a:solidFill>
                <a:srgbClr val="C00000"/>
              </a:solidFill>
            </a:endParaRPr>
          </a:p>
          <a:p>
            <a:pPr marL="908050" lvl="1" indent="-436563">
              <a:spcBef>
                <a:spcPct val="20000"/>
              </a:spcBef>
              <a:buClr>
                <a:schemeClr val="accent2"/>
              </a:buClr>
            </a:pPr>
            <a:r>
              <a:rPr lang="eu-ES" sz="2000" b="0">
                <a:solidFill>
                  <a:schemeClr val="tx1"/>
                </a:solidFill>
              </a:rPr>
              <a:t> </a:t>
            </a:r>
          </a:p>
          <a:p>
            <a:pPr marL="1365250" lvl="2" indent="-436563">
              <a:spcBef>
                <a:spcPct val="20000"/>
              </a:spcBef>
              <a:buClr>
                <a:schemeClr val="accent2"/>
              </a:buClr>
              <a:buFontTx/>
              <a:buChar char="•"/>
            </a:pPr>
            <a:endParaRPr lang="eu-ES" sz="2200">
              <a:solidFill>
                <a:srgbClr val="C00000"/>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pPr>
            <a:endParaRPr lang="eu-ES" sz="2200" b="0">
              <a:solidFill>
                <a:schemeClr val="tx1"/>
              </a:solidFill>
            </a:endParaRPr>
          </a:p>
        </p:txBody>
      </p:sp>
      <p:pic>
        <p:nvPicPr>
          <p:cNvPr id="6" name="Picture 5" descr="C:\Documents and Settings\Neurocirugía\Mis documentos\Iñigo\DOCTORADO NEUROONCOLOGIA\hernia.JPG"/>
          <p:cNvPicPr>
            <a:picLocks noChangeAspect="1" noChangeArrowheads="1"/>
          </p:cNvPicPr>
          <p:nvPr/>
        </p:nvPicPr>
        <p:blipFill>
          <a:blip r:embed="rId3">
            <a:extLst>
              <a:ext uri="{28A0092B-C50C-407E-A947-70E740481C1C}">
                <a14:useLocalDpi xmlns:a14="http://schemas.microsoft.com/office/drawing/2010/main" val="0"/>
              </a:ext>
            </a:extLst>
          </a:blip>
          <a:srcRect l="10294" r="10294" b="74687"/>
          <a:stretch>
            <a:fillRect/>
          </a:stretch>
        </p:blipFill>
        <p:spPr bwMode="auto">
          <a:xfrm>
            <a:off x="979488" y="4186238"/>
            <a:ext cx="3521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Neurocirugía\Mis documentos\Iñigo\DOCTORADO NEUROONCOLOGIA\FOTOS\3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668588"/>
            <a:ext cx="338455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1EFB4AE-5AAB-0444-B0C1-6C203BC50D27}" type="slidenum">
              <a:rPr lang="es-ES" sz="1200" b="0">
                <a:solidFill>
                  <a:schemeClr val="tx1"/>
                </a:solidFill>
                <a:latin typeface="Verdana" charset="0"/>
              </a:rPr>
              <a:pPr eaLnBrk="1" hangingPunct="1"/>
              <a:t>40</a:t>
            </a:fld>
            <a:endParaRPr lang="es-ES" sz="1200" b="0">
              <a:solidFill>
                <a:schemeClr val="tx1"/>
              </a:solidFill>
              <a:latin typeface="Verdana" charset="0"/>
            </a:endParaRPr>
          </a:p>
        </p:txBody>
      </p:sp>
      <p:pic>
        <p:nvPicPr>
          <p:cNvPr id="99335"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AC0449B9-69BF-A14C-A21B-90A5D06B20E1}" type="slidenum">
              <a:rPr lang="eu-ES" sz="1200" b="0">
                <a:solidFill>
                  <a:schemeClr val="tx1"/>
                </a:solidFill>
                <a:latin typeface="Verdana" charset="0"/>
              </a:rPr>
              <a:pPr algn="r" eaLnBrk="1" hangingPunct="1"/>
              <a:t>41</a:t>
            </a:fld>
            <a:endParaRPr lang="eu-ES" sz="1200" b="0">
              <a:solidFill>
                <a:schemeClr val="tx1"/>
              </a:solidFill>
              <a:latin typeface="Verdana" charset="0"/>
            </a:endParaRPr>
          </a:p>
        </p:txBody>
      </p:sp>
      <p:sp>
        <p:nvSpPr>
          <p:cNvPr id="101378"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6. GBH: Diagnosia</a:t>
            </a:r>
          </a:p>
        </p:txBody>
      </p:sp>
      <p:sp>
        <p:nvSpPr>
          <p:cNvPr id="101379" name="Rectangle 3"/>
          <p:cNvSpPr>
            <a:spLocks noChangeArrowheads="1"/>
          </p:cNvSpPr>
          <p:nvPr/>
        </p:nvSpPr>
        <p:spPr bwMode="auto">
          <a:xfrm>
            <a:off x="107950" y="1268413"/>
            <a:ext cx="87122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A.- Jaioberrietan eta bularreko umeetan</a:t>
            </a:r>
            <a:endParaRPr lang="eu-ES" sz="2000" b="0">
              <a:solidFill>
                <a:srgbClr val="990099"/>
              </a:solidFill>
            </a:endParaRPr>
          </a:p>
          <a:p>
            <a:pPr marL="908050" lvl="1" indent="-436563">
              <a:spcBef>
                <a:spcPct val="20000"/>
              </a:spcBef>
              <a:buClr>
                <a:schemeClr val="accent2"/>
              </a:buClr>
              <a:buFontTx/>
              <a:buChar char="•"/>
            </a:pPr>
            <a:r>
              <a:rPr lang="eu-ES" sz="2000" b="0">
                <a:solidFill>
                  <a:schemeClr val="tx1"/>
                </a:solidFill>
              </a:rPr>
              <a:t>Klinika (GBH edo herniazio sintomak)</a:t>
            </a:r>
          </a:p>
          <a:p>
            <a:pPr marL="908050" lvl="1" indent="-436563">
              <a:spcBef>
                <a:spcPct val="20000"/>
              </a:spcBef>
              <a:buClr>
                <a:schemeClr val="accent2"/>
              </a:buClr>
              <a:buFontTx/>
              <a:buChar char="•"/>
            </a:pPr>
            <a:endParaRPr lang="eu-ES" sz="2000" b="0">
              <a:solidFill>
                <a:srgbClr val="C00000"/>
              </a:solidFill>
            </a:endParaRPr>
          </a:p>
          <a:p>
            <a:pPr marL="908050" lvl="1" indent="-436563">
              <a:spcBef>
                <a:spcPct val="20000"/>
              </a:spcBef>
              <a:buClr>
                <a:schemeClr val="accent2"/>
              </a:buClr>
              <a:buFontTx/>
              <a:buChar char="•"/>
            </a:pPr>
            <a:r>
              <a:rPr lang="eu-ES" sz="2000" b="0">
                <a:solidFill>
                  <a:schemeClr val="tx1"/>
                </a:solidFill>
              </a:rPr>
              <a:t>Zeinuak:</a:t>
            </a:r>
          </a:p>
          <a:p>
            <a:pPr marL="1365250" lvl="2" indent="-436563">
              <a:spcBef>
                <a:spcPct val="20000"/>
              </a:spcBef>
              <a:buClr>
                <a:schemeClr val="accent2"/>
              </a:buClr>
              <a:buFontTx/>
              <a:buChar char="•"/>
            </a:pPr>
            <a:r>
              <a:rPr lang="eu-ES" sz="2000" b="0">
                <a:solidFill>
                  <a:schemeClr val="tx1"/>
                </a:solidFill>
              </a:rPr>
              <a:t>Garezur-perimetroaren handitzea</a:t>
            </a:r>
          </a:p>
          <a:p>
            <a:pPr marL="1365250" lvl="2"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r>
              <a:rPr lang="eu-ES" sz="2000" b="0">
                <a:solidFill>
                  <a:schemeClr val="tx1"/>
                </a:solidFill>
              </a:rPr>
              <a:t>Erradiologia sinpleko zeinuak:</a:t>
            </a:r>
          </a:p>
          <a:p>
            <a:pPr marL="1365250" lvl="2" indent="-436563">
              <a:spcBef>
                <a:spcPct val="20000"/>
              </a:spcBef>
              <a:buClr>
                <a:schemeClr val="accent2"/>
              </a:buClr>
              <a:buFontTx/>
              <a:buChar char="•"/>
            </a:pPr>
            <a:r>
              <a:rPr lang="eu-ES" sz="2000" b="0">
                <a:solidFill>
                  <a:schemeClr val="tx1"/>
                </a:solidFill>
              </a:rPr>
              <a:t>Suturen diastasi</a:t>
            </a:r>
          </a:p>
          <a:p>
            <a:pPr marL="1365250" lvl="2" indent="-436563">
              <a:spcBef>
                <a:spcPct val="20000"/>
              </a:spcBef>
              <a:buClr>
                <a:schemeClr val="accent2"/>
              </a:buClr>
              <a:buFontTx/>
              <a:buChar char="•"/>
            </a:pPr>
            <a:r>
              <a:rPr lang="eu-ES" sz="2000" b="0">
                <a:solidFill>
                  <a:schemeClr val="tx1"/>
                </a:solidFill>
              </a:rPr>
              <a:t>Atzamar-antzeko inpresioak</a:t>
            </a:r>
            <a:endParaRPr lang="eu-ES" sz="2000" b="0">
              <a:solidFill>
                <a:srgbClr val="008000"/>
              </a:solidFill>
            </a:endParaRPr>
          </a:p>
          <a:p>
            <a:pPr marL="1365250" lvl="2" indent="-436563">
              <a:spcBef>
                <a:spcPct val="20000"/>
              </a:spcBef>
              <a:buClr>
                <a:schemeClr val="accent2"/>
              </a:buClr>
              <a:buFontTx/>
              <a:buChar char="•"/>
            </a:pPr>
            <a:r>
              <a:rPr lang="eu-ES" sz="2000" b="0">
                <a:solidFill>
                  <a:schemeClr val="tx1"/>
                </a:solidFill>
              </a:rPr>
              <a:t>Zela turkiarrean urradurak</a:t>
            </a:r>
          </a:p>
          <a:p>
            <a:pPr marL="1365250" lvl="2"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r>
              <a:rPr lang="eu-ES" sz="2000" b="0">
                <a:solidFill>
                  <a:schemeClr val="tx1"/>
                </a:solidFill>
              </a:rPr>
              <a:t>Transfontanelako Ekografia</a:t>
            </a:r>
          </a:p>
        </p:txBody>
      </p:sp>
      <p:pic>
        <p:nvPicPr>
          <p:cNvPr id="101380" name="Picture 2" descr="http://www.infogen.org.mx/Infogen1/img/Hidrocefalia_clip_image006_0000.jpg"/>
          <p:cNvPicPr>
            <a:picLocks noChangeAspect="1" noChangeArrowheads="1"/>
          </p:cNvPicPr>
          <p:nvPr/>
        </p:nvPicPr>
        <p:blipFill>
          <a:blip r:embed="rId3">
            <a:extLst>
              <a:ext uri="{28A0092B-C50C-407E-A947-70E740481C1C}">
                <a14:useLocalDpi xmlns:a14="http://schemas.microsoft.com/office/drawing/2010/main" val="0"/>
              </a:ext>
            </a:extLst>
          </a:blip>
          <a:srcRect r="25089"/>
          <a:stretch>
            <a:fillRect/>
          </a:stretch>
        </p:blipFill>
        <p:spPr bwMode="auto">
          <a:xfrm>
            <a:off x="6624638" y="4724400"/>
            <a:ext cx="23399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4" descr="http://img.bebesymas.com/2009/08/headcircumferenc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773238"/>
            <a:ext cx="27082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52EF09F-C02F-6A4F-AF7D-EE8F0758718A}" type="slidenum">
              <a:rPr lang="es-ES" sz="1200" b="0">
                <a:solidFill>
                  <a:schemeClr val="tx1"/>
                </a:solidFill>
                <a:latin typeface="Verdana" charset="0"/>
              </a:rPr>
              <a:pPr eaLnBrk="1" hangingPunct="1"/>
              <a:t>41</a:t>
            </a:fld>
            <a:endParaRPr lang="es-ES" sz="1200" b="0">
              <a:solidFill>
                <a:schemeClr val="tx1"/>
              </a:solidFill>
              <a:latin typeface="Verdana" charset="0"/>
            </a:endParaRPr>
          </a:p>
        </p:txBody>
      </p:sp>
      <p:pic>
        <p:nvPicPr>
          <p:cNvPr id="8" name="Picture 3" descr="Hidro6"/>
          <p:cNvPicPr>
            <a:picLocks noChangeAspect="1" noChangeArrowheads="1"/>
          </p:cNvPicPr>
          <p:nvPr/>
        </p:nvPicPr>
        <p:blipFill>
          <a:blip r:embed="rId5">
            <a:extLst>
              <a:ext uri="{28A0092B-C50C-407E-A947-70E740481C1C}">
                <a14:useLocalDpi xmlns:a14="http://schemas.microsoft.com/office/drawing/2010/main" val="0"/>
              </a:ext>
            </a:extLst>
          </a:blip>
          <a:srcRect l="9195" r="3448" b="6667"/>
          <a:stretch>
            <a:fillRect/>
          </a:stretch>
        </p:blipFill>
        <p:spPr bwMode="auto">
          <a:xfrm>
            <a:off x="4643438" y="4810125"/>
            <a:ext cx="17287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EA47DA0C-701F-2742-B436-94613BAA18C3}" type="slidenum">
              <a:rPr lang="eu-ES" sz="1200" b="0">
                <a:solidFill>
                  <a:schemeClr val="tx1"/>
                </a:solidFill>
                <a:latin typeface="Verdana" charset="0"/>
              </a:rPr>
              <a:pPr algn="r" eaLnBrk="1" hangingPunct="1"/>
              <a:t>42</a:t>
            </a:fld>
            <a:endParaRPr lang="eu-ES" sz="1200" b="0">
              <a:solidFill>
                <a:schemeClr val="tx1"/>
              </a:solidFill>
              <a:latin typeface="Verdana" charset="0"/>
            </a:endParaRPr>
          </a:p>
        </p:txBody>
      </p:sp>
      <p:sp>
        <p:nvSpPr>
          <p:cNvPr id="103426"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6. GBH: Diagnosia</a:t>
            </a:r>
          </a:p>
        </p:txBody>
      </p:sp>
      <p:sp>
        <p:nvSpPr>
          <p:cNvPr id="103427" name="Rectangle 3"/>
          <p:cNvSpPr>
            <a:spLocks noChangeArrowheads="1"/>
          </p:cNvSpPr>
          <p:nvPr/>
        </p:nvSpPr>
        <p:spPr bwMode="auto">
          <a:xfrm>
            <a:off x="179388" y="1196975"/>
            <a:ext cx="62642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B.- Guztietan</a:t>
            </a:r>
            <a:endParaRPr lang="eu-ES" sz="2000" b="0">
              <a:solidFill>
                <a:srgbClr val="990099"/>
              </a:solidFill>
            </a:endParaRPr>
          </a:p>
          <a:p>
            <a:pPr marL="908050" lvl="1" indent="-436563">
              <a:spcBef>
                <a:spcPct val="20000"/>
              </a:spcBef>
              <a:buClr>
                <a:schemeClr val="accent2"/>
              </a:buClr>
              <a:buFontTx/>
              <a:buChar char="•"/>
            </a:pPr>
            <a:r>
              <a:rPr lang="eu-ES" sz="2000" b="0">
                <a:solidFill>
                  <a:schemeClr val="tx1"/>
                </a:solidFill>
              </a:rPr>
              <a:t>Klinika (GBH edo herniazio sintomak)</a:t>
            </a:r>
          </a:p>
          <a:p>
            <a:pPr marL="908050" lvl="1" indent="-436563">
              <a:spcBef>
                <a:spcPct val="20000"/>
              </a:spcBef>
              <a:buClr>
                <a:schemeClr val="accent2"/>
              </a:buClr>
              <a:buFontTx/>
              <a:buChar char="•"/>
            </a:pPr>
            <a:endParaRPr lang="eu-ES" sz="2000" b="0">
              <a:solidFill>
                <a:srgbClr val="C00000"/>
              </a:solidFill>
            </a:endParaRPr>
          </a:p>
          <a:p>
            <a:pPr marL="908050" lvl="1" indent="-436563">
              <a:spcBef>
                <a:spcPct val="20000"/>
              </a:spcBef>
              <a:buClr>
                <a:schemeClr val="accent2"/>
              </a:buClr>
              <a:buFontTx/>
              <a:buChar char="•"/>
            </a:pPr>
            <a:r>
              <a:rPr lang="eu-ES" sz="2000" b="0">
                <a:solidFill>
                  <a:schemeClr val="tx1"/>
                </a:solidFill>
              </a:rPr>
              <a:t>Zeinuak:</a:t>
            </a:r>
          </a:p>
          <a:p>
            <a:pPr marL="1365250" lvl="2" indent="-436563">
              <a:spcBef>
                <a:spcPct val="20000"/>
              </a:spcBef>
              <a:buClr>
                <a:schemeClr val="accent2"/>
              </a:buClr>
              <a:buFontTx/>
              <a:buChar char="•"/>
            </a:pPr>
            <a:r>
              <a:rPr lang="eu-ES" sz="2000" b="0">
                <a:solidFill>
                  <a:schemeClr val="tx1"/>
                </a:solidFill>
              </a:rPr>
              <a:t>Begi-niniaren midriasi / Parinaud zeinu…</a:t>
            </a:r>
          </a:p>
          <a:p>
            <a:pPr marL="1365250" lvl="2" indent="-436563">
              <a:spcBef>
                <a:spcPct val="20000"/>
              </a:spcBef>
              <a:buClr>
                <a:schemeClr val="accent2"/>
              </a:buClr>
              <a:buFontTx/>
              <a:buChar char="•"/>
            </a:pPr>
            <a:endParaRPr lang="eu-ES" sz="2000" b="0">
              <a:solidFill>
                <a:schemeClr val="tx1"/>
              </a:solidFill>
            </a:endParaRPr>
          </a:p>
          <a:p>
            <a:pPr marL="908050" lvl="1" indent="-436563">
              <a:spcBef>
                <a:spcPct val="20000"/>
              </a:spcBef>
              <a:buClr>
                <a:schemeClr val="accent2"/>
              </a:buClr>
              <a:buFontTx/>
              <a:buChar char="•"/>
            </a:pPr>
            <a:r>
              <a:rPr lang="eu-ES" sz="2200" b="0">
                <a:solidFill>
                  <a:schemeClr val="tx1"/>
                </a:solidFill>
              </a:rPr>
              <a:t>Azterketa diagnostikoak:</a:t>
            </a:r>
          </a:p>
          <a:p>
            <a:pPr marL="1365250" lvl="2" indent="-436563">
              <a:spcBef>
                <a:spcPct val="20000"/>
              </a:spcBef>
              <a:buClr>
                <a:schemeClr val="accent2"/>
              </a:buClr>
              <a:buFontTx/>
              <a:buChar char="•"/>
            </a:pPr>
            <a:r>
              <a:rPr lang="eu-ES" sz="2200">
                <a:solidFill>
                  <a:schemeClr val="accent2"/>
                </a:solidFill>
              </a:rPr>
              <a:t>OTA</a:t>
            </a:r>
          </a:p>
          <a:p>
            <a:pPr marL="1365250" lvl="2" indent="-436563">
              <a:spcBef>
                <a:spcPct val="20000"/>
              </a:spcBef>
              <a:buClr>
                <a:schemeClr val="accent2"/>
              </a:buClr>
              <a:buFontTx/>
              <a:buChar char="•"/>
            </a:pPr>
            <a:r>
              <a:rPr lang="eu-ES" sz="2200" b="0">
                <a:solidFill>
                  <a:schemeClr val="tx1"/>
                </a:solidFill>
              </a:rPr>
              <a:t>EM</a:t>
            </a:r>
          </a:p>
          <a:p>
            <a:pPr marL="1365250" lvl="2" indent="-436563">
              <a:spcBef>
                <a:spcPct val="20000"/>
              </a:spcBef>
              <a:buClr>
                <a:schemeClr val="accent2"/>
              </a:buClr>
              <a:buFontTx/>
              <a:buChar char="•"/>
            </a:pPr>
            <a:r>
              <a:rPr lang="eu-ES" sz="2200" b="0">
                <a:solidFill>
                  <a:schemeClr val="tx1"/>
                </a:solidFill>
              </a:rPr>
              <a:t>Garun zeharkako Doppler Ekografia</a:t>
            </a:r>
          </a:p>
          <a:p>
            <a:pPr marL="1365250" lvl="2" indent="-436563">
              <a:spcBef>
                <a:spcPct val="20000"/>
              </a:spcBef>
              <a:buClr>
                <a:schemeClr val="accent2"/>
              </a:buClr>
              <a:buFontTx/>
              <a:buChar char="•"/>
            </a:pPr>
            <a:endParaRPr lang="eu-ES" sz="2200" b="0">
              <a:solidFill>
                <a:srgbClr val="C00000"/>
              </a:solidFill>
            </a:endParaRPr>
          </a:p>
          <a:p>
            <a:pPr marL="908050" lvl="1" indent="-436563">
              <a:spcBef>
                <a:spcPct val="20000"/>
              </a:spcBef>
              <a:buClr>
                <a:schemeClr val="accent2"/>
              </a:buClr>
              <a:buFontTx/>
              <a:buChar char="•"/>
            </a:pPr>
            <a:r>
              <a:rPr lang="eu-ES" sz="2200">
                <a:solidFill>
                  <a:schemeClr val="accent2"/>
                </a:solidFill>
              </a:rPr>
              <a:t>GBP Monitorizazioa</a:t>
            </a:r>
            <a:endParaRPr lang="eu-ES" sz="2200" b="0">
              <a:solidFill>
                <a:schemeClr val="tx1"/>
              </a:solidFill>
            </a:endParaRPr>
          </a:p>
        </p:txBody>
      </p:sp>
      <p:pic>
        <p:nvPicPr>
          <p:cNvPr id="103428" name="Picture 2" descr="http://scielo.isciii.es/img/revistas/neuro/v20n1/carta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225" y="4011613"/>
            <a:ext cx="27797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4" descr="http://eltamiz.com/wp-content/uploads/2008/01/ta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341438"/>
            <a:ext cx="2687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2EED6DE8-FB94-8648-A752-53DB7BC31783}" type="slidenum">
              <a:rPr lang="es-ES" sz="1200" b="0">
                <a:solidFill>
                  <a:schemeClr val="tx1"/>
                </a:solidFill>
                <a:latin typeface="Verdana" charset="0"/>
              </a:rPr>
              <a:pPr eaLnBrk="1" hangingPunct="1"/>
              <a:t>42</a:t>
            </a:fld>
            <a:endParaRPr lang="es-ES" sz="1200" b="0">
              <a:solidFill>
                <a:schemeClr val="tx1"/>
              </a:solidFill>
              <a:latin typeface="Verdana" charset="0"/>
            </a:endParaRPr>
          </a:p>
        </p:txBody>
      </p:sp>
      <p:pic>
        <p:nvPicPr>
          <p:cNvPr id="103431"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64D8CF1D-5A83-2848-9FFD-A05FCD545654}" type="slidenum">
              <a:rPr lang="eu-ES" sz="1200" b="0">
                <a:solidFill>
                  <a:schemeClr val="tx1"/>
                </a:solidFill>
                <a:latin typeface="Verdana" charset="0"/>
              </a:rPr>
              <a:pPr algn="r" eaLnBrk="1" hangingPunct="1"/>
              <a:t>43</a:t>
            </a:fld>
            <a:endParaRPr lang="eu-ES" sz="1200" b="0">
              <a:solidFill>
                <a:schemeClr val="tx1"/>
              </a:solidFill>
              <a:latin typeface="Verdana" charset="0"/>
            </a:endParaRPr>
          </a:p>
        </p:txBody>
      </p:sp>
      <p:sp>
        <p:nvSpPr>
          <p:cNvPr id="105474"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05475" name="Rectangle 3"/>
          <p:cNvSpPr>
            <a:spLocks noChangeArrowheads="1"/>
          </p:cNvSpPr>
          <p:nvPr/>
        </p:nvSpPr>
        <p:spPr bwMode="auto">
          <a:xfrm>
            <a:off x="250825" y="1196975"/>
            <a:ext cx="8893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1.- Kirurgikoki zuzendu daitezkeen zergatiak aztertu</a:t>
            </a:r>
            <a:endParaRPr lang="eu-ES" sz="2000" b="0">
              <a:solidFill>
                <a:srgbClr val="990099"/>
              </a:solidFill>
            </a:endParaRPr>
          </a:p>
          <a:p>
            <a:pPr marL="908050" lvl="1" indent="-436563">
              <a:spcBef>
                <a:spcPct val="20000"/>
              </a:spcBef>
              <a:buClr>
                <a:schemeClr val="accent2"/>
              </a:buClr>
              <a:buFontTx/>
              <a:buChar char="•"/>
            </a:pPr>
            <a:endParaRPr lang="eu-ES" sz="2200">
              <a:solidFill>
                <a:srgbClr val="C00000"/>
              </a:solidFill>
            </a:endParaRPr>
          </a:p>
          <a:p>
            <a:pPr marL="1365250" lvl="2" indent="-436563">
              <a:spcBef>
                <a:spcPct val="20000"/>
              </a:spcBef>
              <a:buClr>
                <a:schemeClr val="accent2"/>
              </a:buClr>
              <a:buFontTx/>
              <a:buChar char="•"/>
            </a:pPr>
            <a:endParaRPr lang="eu-ES" sz="2200" b="0">
              <a:solidFill>
                <a:schemeClr val="tx1"/>
              </a:solidFill>
            </a:endParaRPr>
          </a:p>
          <a:p>
            <a:pPr marL="1365250" lvl="2" indent="-436563">
              <a:spcBef>
                <a:spcPct val="20000"/>
              </a:spcBef>
              <a:buClr>
                <a:schemeClr val="accent2"/>
              </a:buClr>
              <a:buFontTx/>
              <a:buChar char="•"/>
            </a:pPr>
            <a:endParaRPr lang="eu-ES" sz="2200">
              <a:solidFill>
                <a:srgbClr val="C00000"/>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pPr>
            <a:endParaRPr lang="eu-ES" sz="2200" b="0">
              <a:solidFill>
                <a:schemeClr val="tx1"/>
              </a:solidFill>
            </a:endParaRPr>
          </a:p>
        </p:txBody>
      </p:sp>
      <p:pic>
        <p:nvPicPr>
          <p:cNvPr id="7" name="Picture 11" descr="C:\Documents and Settings\Neurocirugía\Mis documentos\Iñigo\TRAUMATISMO CRANEOENCEFALICO_archivos\img21.jpg"/>
          <p:cNvPicPr>
            <a:picLocks noChangeAspect="1" noChangeArrowheads="1"/>
          </p:cNvPicPr>
          <p:nvPr/>
        </p:nvPicPr>
        <p:blipFill>
          <a:blip r:embed="rId3">
            <a:extLst>
              <a:ext uri="{28A0092B-C50C-407E-A947-70E740481C1C}">
                <a14:useLocalDpi xmlns:a14="http://schemas.microsoft.com/office/drawing/2010/main" val="0"/>
              </a:ext>
            </a:extLst>
          </a:blip>
          <a:srcRect l="56250" t="38889" r="3125" b="6944"/>
          <a:stretch>
            <a:fillRect/>
          </a:stretch>
        </p:blipFill>
        <p:spPr bwMode="auto">
          <a:xfrm>
            <a:off x="2409825" y="1676400"/>
            <a:ext cx="43942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E0D93FD-E985-AE49-8AE2-0474424E3F5E}" type="slidenum">
              <a:rPr lang="es-ES" sz="1200" b="0">
                <a:solidFill>
                  <a:schemeClr val="tx1"/>
                </a:solidFill>
                <a:latin typeface="Verdana" charset="0"/>
              </a:rPr>
              <a:pPr eaLnBrk="1" hangingPunct="1"/>
              <a:t>43</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0FDF4FED-55DE-BB4B-A26A-F59943E1E88A}" type="slidenum">
              <a:rPr lang="eu-ES" sz="1200" b="0">
                <a:solidFill>
                  <a:schemeClr val="tx1"/>
                </a:solidFill>
                <a:latin typeface="Verdana" charset="0"/>
              </a:rPr>
              <a:pPr algn="r" eaLnBrk="1" hangingPunct="1"/>
              <a:t>44</a:t>
            </a:fld>
            <a:endParaRPr lang="eu-ES" sz="1200" b="0">
              <a:solidFill>
                <a:schemeClr val="tx1"/>
              </a:solidFill>
              <a:latin typeface="Verdana" charset="0"/>
            </a:endParaRPr>
          </a:p>
        </p:txBody>
      </p:sp>
      <p:sp>
        <p:nvSpPr>
          <p:cNvPr id="107522"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07523" name="Rectangle 3"/>
          <p:cNvSpPr>
            <a:spLocks noChangeArrowheads="1"/>
          </p:cNvSpPr>
          <p:nvPr/>
        </p:nvSpPr>
        <p:spPr bwMode="auto">
          <a:xfrm>
            <a:off x="611188" y="1341438"/>
            <a:ext cx="820896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Neurri orokorrak</a:t>
            </a:r>
            <a:endParaRPr lang="eu-ES" sz="2000" b="0">
              <a:solidFill>
                <a:srgbClr val="990099"/>
              </a:solidFill>
            </a:endParaRPr>
          </a:p>
          <a:p>
            <a:pPr marL="908050" lvl="1" indent="-436563">
              <a:spcBef>
                <a:spcPct val="20000"/>
              </a:spcBef>
              <a:buClr>
                <a:schemeClr val="accent2"/>
              </a:buClr>
              <a:buFontTx/>
              <a:buChar char="•"/>
            </a:pPr>
            <a:r>
              <a:rPr lang="eu-ES" sz="2000" b="0">
                <a:solidFill>
                  <a:schemeClr val="tx1"/>
                </a:solidFill>
              </a:rPr>
              <a:t>Burura igo 30º -tara</a:t>
            </a:r>
            <a:endParaRPr lang="eu-ES" sz="2200" b="0">
              <a:solidFill>
                <a:schemeClr val="tx1"/>
              </a:solidFill>
            </a:endParaRPr>
          </a:p>
          <a:p>
            <a:pPr marL="908050" lvl="1" indent="-436563">
              <a:spcBef>
                <a:spcPct val="20000"/>
              </a:spcBef>
              <a:buClr>
                <a:schemeClr val="accent2"/>
              </a:buClr>
              <a:buFontTx/>
              <a:buChar char="•"/>
            </a:pPr>
            <a:r>
              <a:rPr lang="eu-ES" sz="2000" b="0">
                <a:solidFill>
                  <a:schemeClr val="tx1"/>
                </a:solidFill>
              </a:rPr>
              <a:t>Lepoaren posizioa zaindu, bentilazioa eta zain jugularraren drainatzea behar bezala izateko </a:t>
            </a:r>
          </a:p>
          <a:p>
            <a:pPr marL="908050" lvl="1" indent="-436563">
              <a:spcBef>
                <a:spcPct val="20000"/>
              </a:spcBef>
              <a:buClr>
                <a:schemeClr val="accent2"/>
              </a:buClr>
              <a:buFontTx/>
              <a:buChar char="•"/>
            </a:pPr>
            <a:r>
              <a:rPr lang="eu-ES" sz="2000" b="0">
                <a:solidFill>
                  <a:schemeClr val="tx1"/>
                </a:solidFill>
              </a:rPr>
              <a:t>Monitorizazio egokia ziurtatu (BM, Tart, GPP, AM, PBZ…).  </a:t>
            </a:r>
            <a:r>
              <a:rPr lang="eu-ES" sz="2000">
                <a:solidFill>
                  <a:srgbClr val="C00000"/>
                </a:solidFill>
              </a:rPr>
              <a:t>GBP</a:t>
            </a:r>
            <a:r>
              <a:rPr lang="eu-ES" sz="2000" b="0">
                <a:solidFill>
                  <a:schemeClr val="tx1"/>
                </a:solidFill>
              </a:rPr>
              <a:t> </a:t>
            </a:r>
            <a:r>
              <a:rPr lang="eu-ES" sz="2000">
                <a:solidFill>
                  <a:schemeClr val="accent2"/>
                </a:solidFill>
              </a:rPr>
              <a:t>monitorizazioa / LZR drainatze</a:t>
            </a:r>
            <a:endParaRPr lang="eu-ES" sz="2000" b="0">
              <a:solidFill>
                <a:schemeClr val="accent2"/>
              </a:solidFill>
            </a:endParaRPr>
          </a:p>
          <a:p>
            <a:pPr marL="908050" lvl="1" indent="-436563">
              <a:spcBef>
                <a:spcPct val="20000"/>
              </a:spcBef>
              <a:buClr>
                <a:schemeClr val="accent2"/>
              </a:buClr>
              <a:buFontTx/>
              <a:buChar char="•"/>
            </a:pPr>
            <a:r>
              <a:rPr lang="eu-ES" sz="2000" b="0">
                <a:solidFill>
                  <a:schemeClr val="tx1"/>
                </a:solidFill>
              </a:rPr>
              <a:t>Ekidin: </a:t>
            </a:r>
          </a:p>
          <a:p>
            <a:pPr marL="1365250" lvl="2" indent="-436563">
              <a:spcBef>
                <a:spcPct val="20000"/>
              </a:spcBef>
              <a:buClr>
                <a:schemeClr val="accent2"/>
              </a:buClr>
              <a:buFontTx/>
              <a:buChar char="•"/>
            </a:pPr>
            <a:r>
              <a:rPr lang="eu-ES" sz="2000" b="0">
                <a:solidFill>
                  <a:schemeClr val="tx1"/>
                </a:solidFill>
              </a:rPr>
              <a:t>hipertermia =&gt; antipiretikoak edota neurri fisikoak</a:t>
            </a:r>
          </a:p>
          <a:p>
            <a:pPr marL="1365250" lvl="2" indent="-436563">
              <a:spcBef>
                <a:spcPct val="20000"/>
              </a:spcBef>
              <a:buClr>
                <a:schemeClr val="accent2"/>
              </a:buClr>
              <a:buFontTx/>
              <a:buChar char="•"/>
            </a:pPr>
            <a:r>
              <a:rPr lang="eu-ES" sz="2000" b="0">
                <a:solidFill>
                  <a:schemeClr val="tx1"/>
                </a:solidFill>
              </a:rPr>
              <a:t>hipoxemia eta hiperkapnia =&gt; bentilazio egokia, O</a:t>
            </a:r>
            <a:r>
              <a:rPr lang="eu-ES" sz="2000" b="0" baseline="-25000">
                <a:solidFill>
                  <a:schemeClr val="tx1"/>
                </a:solidFill>
              </a:rPr>
              <a:t>2</a:t>
            </a:r>
            <a:endParaRPr lang="eu-ES" sz="2000" b="0">
              <a:solidFill>
                <a:schemeClr val="tx1"/>
              </a:solidFill>
            </a:endParaRPr>
          </a:p>
          <a:p>
            <a:pPr marL="1365250" lvl="2" indent="-436563">
              <a:spcBef>
                <a:spcPct val="20000"/>
              </a:spcBef>
              <a:buClr>
                <a:schemeClr val="accent2"/>
              </a:buClr>
              <a:buFontTx/>
              <a:buChar char="•"/>
            </a:pPr>
            <a:r>
              <a:rPr lang="eu-ES" sz="2000" b="0">
                <a:solidFill>
                  <a:schemeClr val="tx1"/>
                </a:solidFill>
              </a:rPr>
              <a:t>asaldura psikomotore =&gt; sedazio, BDZ, neuroleptikoak</a:t>
            </a:r>
          </a:p>
          <a:p>
            <a:pPr marL="1365250" lvl="2" indent="-436563">
              <a:spcBef>
                <a:spcPct val="20000"/>
              </a:spcBef>
              <a:buClr>
                <a:schemeClr val="accent2"/>
              </a:buClr>
              <a:buFontTx/>
              <a:buChar char="•"/>
            </a:pPr>
            <a:r>
              <a:rPr lang="eu-ES" sz="2000" b="0">
                <a:solidFill>
                  <a:schemeClr val="tx1"/>
                </a:solidFill>
              </a:rPr>
              <a:t>mina =&gt; analgesikoak</a:t>
            </a:r>
          </a:p>
          <a:p>
            <a:pPr marL="1365250" lvl="2" indent="-436563">
              <a:spcBef>
                <a:spcPct val="20000"/>
              </a:spcBef>
              <a:buClr>
                <a:schemeClr val="accent2"/>
              </a:buClr>
              <a:buFontTx/>
              <a:buChar char="•"/>
            </a:pPr>
            <a:r>
              <a:rPr lang="eu-ES" sz="2000" b="0">
                <a:solidFill>
                  <a:schemeClr val="tx1"/>
                </a:solidFill>
              </a:rPr>
              <a:t>konbultsio epileptikoak =&gt; antiepileptikoak</a:t>
            </a:r>
          </a:p>
          <a:p>
            <a:pPr marL="908050" lvl="1" indent="-436563">
              <a:spcBef>
                <a:spcPct val="20000"/>
              </a:spcBef>
              <a:buClr>
                <a:schemeClr val="accent2"/>
              </a:buClr>
              <a:buFontTx/>
              <a:buChar char="•"/>
            </a:pPr>
            <a:r>
              <a:rPr lang="eu-ES" sz="2000" b="0">
                <a:solidFill>
                  <a:schemeClr val="tx1"/>
                </a:solidFill>
              </a:rPr>
              <a:t>Bolemia mantendu =&gt; seroterapia eta odol transfusio</a:t>
            </a:r>
          </a:p>
          <a:p>
            <a:pPr marL="1365250" lvl="2" indent="-436563">
              <a:spcBef>
                <a:spcPct val="20000"/>
              </a:spcBef>
              <a:buClr>
                <a:schemeClr val="accent2"/>
              </a:buClr>
              <a:buFontTx/>
              <a:buChar char="•"/>
            </a:pPr>
            <a:endParaRPr lang="eu-ES" sz="2200" b="0">
              <a:solidFill>
                <a:schemeClr val="tx1"/>
              </a:solidFill>
            </a:endParaRPr>
          </a:p>
          <a:p>
            <a:pPr marL="1365250" lvl="2" indent="-436563">
              <a:spcBef>
                <a:spcPct val="20000"/>
              </a:spcBef>
              <a:buClr>
                <a:schemeClr val="accent2"/>
              </a:buClr>
              <a:buFontTx/>
              <a:buChar char="•"/>
            </a:pPr>
            <a:endParaRPr lang="eu-ES" sz="2200" b="0">
              <a:solidFill>
                <a:schemeClr val="tx1"/>
              </a:solidFill>
            </a:endParaRPr>
          </a:p>
          <a:p>
            <a:pPr marL="1365250" lvl="2" indent="-436563">
              <a:spcBef>
                <a:spcPct val="20000"/>
              </a:spcBef>
              <a:buClr>
                <a:schemeClr val="accent2"/>
              </a:buClr>
              <a:buFontTx/>
              <a:buChar char="•"/>
            </a:pPr>
            <a:endParaRPr lang="eu-ES" sz="2200">
              <a:solidFill>
                <a:srgbClr val="C00000"/>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pPr>
            <a:endParaRPr lang="eu-ES" sz="2200" b="0">
              <a:solidFill>
                <a:schemeClr val="tx1"/>
              </a:solidFill>
            </a:endParaRPr>
          </a:p>
        </p:txBody>
      </p:sp>
      <p:sp>
        <p:nvSpPr>
          <p:cNvPr id="107524"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D64C1CE-0502-1F4D-BC85-6A943475BA20}" type="slidenum">
              <a:rPr lang="es-ES" sz="1200" b="0">
                <a:solidFill>
                  <a:schemeClr val="tx1"/>
                </a:solidFill>
                <a:latin typeface="Verdana" charset="0"/>
              </a:rPr>
              <a:pPr eaLnBrk="1" hangingPunct="1"/>
              <a:t>44</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C8A5477E-9BD7-F84F-8D10-B10027C249A7}" type="slidenum">
              <a:rPr lang="eu-ES" sz="1200" b="0">
                <a:solidFill>
                  <a:schemeClr val="tx1"/>
                </a:solidFill>
                <a:latin typeface="Verdana" charset="0"/>
              </a:rPr>
              <a:pPr algn="r" eaLnBrk="1" hangingPunct="1"/>
              <a:t>45</a:t>
            </a:fld>
            <a:endParaRPr lang="eu-ES" sz="1200" b="0">
              <a:solidFill>
                <a:schemeClr val="tx1"/>
              </a:solidFill>
              <a:latin typeface="Verdana" charset="0"/>
            </a:endParaRPr>
          </a:p>
        </p:txBody>
      </p:sp>
      <p:sp>
        <p:nvSpPr>
          <p:cNvPr id="109570"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09571" name="Rectangle 3"/>
          <p:cNvSpPr>
            <a:spLocks noChangeArrowheads="1"/>
          </p:cNvSpPr>
          <p:nvPr/>
        </p:nvSpPr>
        <p:spPr bwMode="auto">
          <a:xfrm>
            <a:off x="323850" y="1196975"/>
            <a:ext cx="82089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Neurri orokorrak: Burura igo</a:t>
            </a:r>
            <a:endParaRPr lang="eu-ES" sz="2000" b="0">
              <a:solidFill>
                <a:srgbClr val="990099"/>
              </a:solidFill>
            </a:endParaRPr>
          </a:p>
          <a:p>
            <a:pPr marL="908050" lvl="1" indent="-436563">
              <a:spcBef>
                <a:spcPct val="20000"/>
              </a:spcBef>
              <a:buClr>
                <a:schemeClr val="accent2"/>
              </a:buClr>
              <a:buFontTx/>
              <a:buChar char="•"/>
            </a:pPr>
            <a:endParaRPr lang="eu-ES" sz="2200">
              <a:solidFill>
                <a:srgbClr val="C00000"/>
              </a:solidFill>
            </a:endParaRPr>
          </a:p>
          <a:p>
            <a:pPr marL="1365250" lvl="2" indent="-436563">
              <a:spcBef>
                <a:spcPct val="20000"/>
              </a:spcBef>
              <a:buClr>
                <a:schemeClr val="accent2"/>
              </a:buClr>
              <a:buFontTx/>
              <a:buChar char="•"/>
            </a:pPr>
            <a:endParaRPr lang="eu-ES" sz="2200" b="0">
              <a:solidFill>
                <a:schemeClr val="tx1"/>
              </a:solidFill>
            </a:endParaRPr>
          </a:p>
          <a:p>
            <a:pPr marL="1365250" lvl="2" indent="-436563">
              <a:spcBef>
                <a:spcPct val="20000"/>
              </a:spcBef>
              <a:buClr>
                <a:schemeClr val="accent2"/>
              </a:buClr>
              <a:buFontTx/>
              <a:buChar char="•"/>
            </a:pPr>
            <a:endParaRPr lang="eu-ES" sz="2200">
              <a:solidFill>
                <a:srgbClr val="C00000"/>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pPr>
            <a:endParaRPr lang="eu-ES" sz="2200" b="0">
              <a:solidFill>
                <a:schemeClr val="tx1"/>
              </a:solidFill>
            </a:endParaRPr>
          </a:p>
        </p:txBody>
      </p:sp>
      <p:pic>
        <p:nvPicPr>
          <p:cNvPr id="109572" name="SUBIR.MPG" descr="/Volumes/KINGSTON-16/Clases power point/Euskera/GBH/SUBIR.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051050" y="1812925"/>
            <a:ext cx="5053013" cy="4137025"/>
          </a:xfrm>
          <a:prstGeom prst="rect">
            <a:avLst/>
          </a:prstGeom>
          <a:noFill/>
          <a:ln w="317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73" name="Text Box 9"/>
          <p:cNvSpPr txBox="1">
            <a:spLocks noChangeArrowheads="1"/>
          </p:cNvSpPr>
          <p:nvPr/>
        </p:nvSpPr>
        <p:spPr bwMode="auto">
          <a:xfrm>
            <a:off x="3851275" y="6300788"/>
            <a:ext cx="1438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1800"/>
              <a:t>Subir.mpg</a:t>
            </a:r>
          </a:p>
        </p:txBody>
      </p:sp>
      <p:sp>
        <p:nvSpPr>
          <p:cNvPr id="109574"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E2B7C5EC-339B-A742-BEEA-FB6293F9161D}" type="slidenum">
              <a:rPr lang="es-ES" sz="1200" b="0">
                <a:solidFill>
                  <a:schemeClr val="tx1"/>
                </a:solidFill>
                <a:latin typeface="Verdana" charset="0"/>
              </a:rPr>
              <a:pPr eaLnBrk="1" hangingPunct="1"/>
              <a:t>45</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95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9572"/>
                                        </p:tgtEl>
                                      </p:cBhvr>
                                    </p:cmd>
                                  </p:childTnLst>
                                </p:cTn>
                              </p:par>
                            </p:childTnLst>
                          </p:cTn>
                        </p:par>
                      </p:childTnLst>
                    </p:cTn>
                  </p:par>
                </p:childTnLst>
              </p:cTn>
              <p:nextCondLst>
                <p:cond evt="onClick" delay="0">
                  <p:tgtEl>
                    <p:spTgt spid="109572"/>
                  </p:tgtEl>
                </p:cond>
              </p:nextCondLst>
            </p:seq>
            <p:video>
              <p:cMediaNode vol="80000">
                <p:cTn id="7" fill="hold" display="0">
                  <p:stCondLst>
                    <p:cond delay="indefinite"/>
                  </p:stCondLst>
                </p:cTn>
                <p:tgtEl>
                  <p:spTgt spid="10957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5 Marcador de número de diapositiva"/>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r" eaLnBrk="1" hangingPunct="1"/>
            <a:fld id="{B55CF355-20EB-644E-AB0E-B33BAD0B2FBB}" type="slidenum">
              <a:rPr lang="eu-ES" sz="1200" b="0">
                <a:solidFill>
                  <a:schemeClr val="tx1"/>
                </a:solidFill>
                <a:latin typeface="Verdana" charset="0"/>
              </a:rPr>
              <a:pPr algn="r" eaLnBrk="1" hangingPunct="1"/>
              <a:t>46</a:t>
            </a:fld>
            <a:endParaRPr lang="eu-ES" sz="1200" b="0">
              <a:solidFill>
                <a:schemeClr val="tx1"/>
              </a:solidFill>
              <a:latin typeface="Verdana" charset="0"/>
            </a:endParaRPr>
          </a:p>
        </p:txBody>
      </p:sp>
      <p:sp>
        <p:nvSpPr>
          <p:cNvPr id="111618"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11619" name="Rectangle 3"/>
          <p:cNvSpPr>
            <a:spLocks noChangeArrowheads="1"/>
          </p:cNvSpPr>
          <p:nvPr/>
        </p:nvSpPr>
        <p:spPr bwMode="auto">
          <a:xfrm>
            <a:off x="539750" y="1196975"/>
            <a:ext cx="82089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Neurri orokorrak: GBP monitorizazio</a:t>
            </a:r>
            <a:endParaRPr lang="eu-ES" sz="2000" b="0">
              <a:solidFill>
                <a:srgbClr val="990099"/>
              </a:solidFill>
            </a:endParaRPr>
          </a:p>
          <a:p>
            <a:pPr marL="908050" lvl="1" indent="-436563">
              <a:spcBef>
                <a:spcPct val="20000"/>
              </a:spcBef>
              <a:buClr>
                <a:schemeClr val="accent2"/>
              </a:buClr>
              <a:buFontTx/>
              <a:buChar char="•"/>
            </a:pPr>
            <a:r>
              <a:rPr lang="eu-ES" sz="2400" b="0">
                <a:solidFill>
                  <a:schemeClr val="tx1"/>
                </a:solidFill>
              </a:rPr>
              <a:t>Moteltze (Indargetze)</a:t>
            </a:r>
          </a:p>
          <a:p>
            <a:pPr marL="908050" lvl="1" indent="-436563">
              <a:spcBef>
                <a:spcPct val="20000"/>
              </a:spcBef>
              <a:buClr>
                <a:schemeClr val="accent2"/>
              </a:buClr>
              <a:buFontTx/>
              <a:buChar char="•"/>
            </a:pPr>
            <a:r>
              <a:rPr lang="eu-ES" sz="2400" b="0">
                <a:solidFill>
                  <a:schemeClr val="tx1"/>
                </a:solidFill>
              </a:rPr>
              <a:t>Arterializazio</a:t>
            </a:r>
          </a:p>
          <a:p>
            <a:pPr marL="1365250" lvl="2" indent="-436563">
              <a:spcBef>
                <a:spcPct val="20000"/>
              </a:spcBef>
              <a:buClr>
                <a:schemeClr val="accent2"/>
              </a:buClr>
              <a:buFontTx/>
              <a:buChar char="•"/>
            </a:pPr>
            <a:endParaRPr lang="eu-ES" sz="2200" b="0">
              <a:solidFill>
                <a:schemeClr val="tx1"/>
              </a:solidFill>
            </a:endParaRPr>
          </a:p>
          <a:p>
            <a:pPr marL="1365250" lvl="2" indent="-436563">
              <a:spcBef>
                <a:spcPct val="20000"/>
              </a:spcBef>
              <a:buClr>
                <a:schemeClr val="accent2"/>
              </a:buClr>
              <a:buFontTx/>
              <a:buChar char="•"/>
            </a:pPr>
            <a:endParaRPr lang="eu-ES" sz="2200">
              <a:solidFill>
                <a:srgbClr val="C00000"/>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buFontTx/>
              <a:buChar char="•"/>
            </a:pPr>
            <a:endParaRPr lang="eu-ES" sz="2200">
              <a:solidFill>
                <a:schemeClr val="tx1"/>
              </a:solidFill>
            </a:endParaRPr>
          </a:p>
          <a:p>
            <a:pPr marL="908050" lvl="1" indent="-436563">
              <a:spcBef>
                <a:spcPct val="20000"/>
              </a:spcBef>
              <a:buClr>
                <a:schemeClr val="accent2"/>
              </a:buClr>
            </a:pPr>
            <a:endParaRPr lang="eu-ES" sz="2200" b="0">
              <a:solidFill>
                <a:schemeClr val="tx1"/>
              </a:solidFill>
            </a:endParaRPr>
          </a:p>
        </p:txBody>
      </p:sp>
      <p:grpSp>
        <p:nvGrpSpPr>
          <p:cNvPr id="111620" name="Group 5"/>
          <p:cNvGrpSpPr>
            <a:grpSpLocks/>
          </p:cNvGrpSpPr>
          <p:nvPr/>
        </p:nvGrpSpPr>
        <p:grpSpPr bwMode="auto">
          <a:xfrm>
            <a:off x="922338" y="5354638"/>
            <a:ext cx="8020050" cy="595312"/>
            <a:chOff x="2052" y="3137"/>
            <a:chExt cx="5052" cy="375"/>
          </a:xfrm>
        </p:grpSpPr>
        <p:sp>
          <p:nvSpPr>
            <p:cNvPr id="111633" name="Line 6"/>
            <p:cNvSpPr>
              <a:spLocks noChangeShapeType="1"/>
            </p:cNvSpPr>
            <p:nvPr/>
          </p:nvSpPr>
          <p:spPr bwMode="auto">
            <a:xfrm>
              <a:off x="2052" y="3512"/>
              <a:ext cx="47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11634" name="Text Box 7"/>
            <p:cNvSpPr txBox="1">
              <a:spLocks noChangeArrowheads="1"/>
            </p:cNvSpPr>
            <p:nvPr/>
          </p:nvSpPr>
          <p:spPr bwMode="auto">
            <a:xfrm>
              <a:off x="6120" y="3137"/>
              <a:ext cx="98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0099"/>
                  </a:solidFill>
                  <a:latin typeface="Times New Roman" charset="0"/>
                </a:rPr>
                <a:t>Bolumen</a:t>
              </a:r>
            </a:p>
          </p:txBody>
        </p:sp>
      </p:grpSp>
      <p:grpSp>
        <p:nvGrpSpPr>
          <p:cNvPr id="111621" name="Group 8"/>
          <p:cNvGrpSpPr>
            <a:grpSpLocks/>
          </p:cNvGrpSpPr>
          <p:nvPr/>
        </p:nvGrpSpPr>
        <p:grpSpPr bwMode="auto">
          <a:xfrm>
            <a:off x="315913" y="1700213"/>
            <a:ext cx="615950" cy="4244975"/>
            <a:chOff x="380" y="746"/>
            <a:chExt cx="388" cy="2855"/>
          </a:xfrm>
        </p:grpSpPr>
        <p:sp>
          <p:nvSpPr>
            <p:cNvPr id="111631" name="Line 9"/>
            <p:cNvSpPr>
              <a:spLocks noChangeShapeType="1"/>
            </p:cNvSpPr>
            <p:nvPr/>
          </p:nvSpPr>
          <p:spPr bwMode="auto">
            <a:xfrm>
              <a:off x="768" y="746"/>
              <a:ext cx="0" cy="28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11632" name="Text Box 10"/>
            <p:cNvSpPr txBox="1">
              <a:spLocks noChangeArrowheads="1"/>
            </p:cNvSpPr>
            <p:nvPr/>
          </p:nvSpPr>
          <p:spPr bwMode="auto">
            <a:xfrm rot="-5388346">
              <a:off x="164" y="1566"/>
              <a:ext cx="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spcBef>
                  <a:spcPct val="50000"/>
                </a:spcBef>
              </a:pPr>
              <a:r>
                <a:rPr lang="eu-ES" sz="2800">
                  <a:solidFill>
                    <a:srgbClr val="990099"/>
                  </a:solidFill>
                  <a:latin typeface="Times New Roman" charset="0"/>
                </a:rPr>
                <a:t>Presio</a:t>
              </a:r>
            </a:p>
          </p:txBody>
        </p:sp>
      </p:grpSp>
      <p:grpSp>
        <p:nvGrpSpPr>
          <p:cNvPr id="4" name="Group 11"/>
          <p:cNvGrpSpPr>
            <a:grpSpLocks/>
          </p:cNvGrpSpPr>
          <p:nvPr/>
        </p:nvGrpSpPr>
        <p:grpSpPr bwMode="auto">
          <a:xfrm>
            <a:off x="1160463" y="1844675"/>
            <a:ext cx="6992937" cy="3794125"/>
            <a:chOff x="731" y="1162"/>
            <a:chExt cx="4405" cy="2390"/>
          </a:xfrm>
        </p:grpSpPr>
        <p:sp>
          <p:nvSpPr>
            <p:cNvPr id="111628" name="Arc 12"/>
            <p:cNvSpPr>
              <a:spLocks/>
            </p:cNvSpPr>
            <p:nvPr/>
          </p:nvSpPr>
          <p:spPr bwMode="auto">
            <a:xfrm flipV="1">
              <a:off x="4032" y="1162"/>
              <a:ext cx="1104" cy="2320"/>
            </a:xfrm>
            <a:custGeom>
              <a:avLst/>
              <a:gdLst>
                <a:gd name="T0" fmla="*/ 0 w 21600"/>
                <a:gd name="T1" fmla="*/ 0 h 22186"/>
                <a:gd name="T2" fmla="*/ 0 w 21600"/>
                <a:gd name="T3" fmla="*/ 0 h 22186"/>
                <a:gd name="T4" fmla="*/ 0 w 21600"/>
                <a:gd name="T5" fmla="*/ 0 h 22186"/>
                <a:gd name="T6" fmla="*/ 0 60000 65536"/>
                <a:gd name="T7" fmla="*/ 0 60000 65536"/>
                <a:gd name="T8" fmla="*/ 0 60000 65536"/>
                <a:gd name="T9" fmla="*/ 0 w 21600"/>
                <a:gd name="T10" fmla="*/ 0 h 22186"/>
                <a:gd name="T11" fmla="*/ 21600 w 21600"/>
                <a:gd name="T12" fmla="*/ 22186 h 22186"/>
              </a:gdLst>
              <a:ahLst/>
              <a:cxnLst>
                <a:cxn ang="T6">
                  <a:pos x="T0" y="T1"/>
                </a:cxn>
                <a:cxn ang="T7">
                  <a:pos x="T2" y="T3"/>
                </a:cxn>
                <a:cxn ang="T8">
                  <a:pos x="T4" y="T5"/>
                </a:cxn>
              </a:cxnLst>
              <a:rect l="T9" t="T10" r="T11" b="T12"/>
              <a:pathLst>
                <a:path w="21600" h="22186" fill="none" extrusionOk="0">
                  <a:moveTo>
                    <a:pt x="-1" y="0"/>
                  </a:moveTo>
                  <a:cubicBezTo>
                    <a:pt x="11929" y="0"/>
                    <a:pt x="21600" y="9670"/>
                    <a:pt x="21600" y="21600"/>
                  </a:cubicBezTo>
                  <a:cubicBezTo>
                    <a:pt x="21600" y="21795"/>
                    <a:pt x="21597" y="21990"/>
                    <a:pt x="21592" y="22186"/>
                  </a:cubicBezTo>
                </a:path>
                <a:path w="21600" h="22186" stroke="0" extrusionOk="0">
                  <a:moveTo>
                    <a:pt x="-1" y="0"/>
                  </a:moveTo>
                  <a:cubicBezTo>
                    <a:pt x="11929" y="0"/>
                    <a:pt x="21600" y="9670"/>
                    <a:pt x="21600" y="21600"/>
                  </a:cubicBezTo>
                  <a:cubicBezTo>
                    <a:pt x="21600" y="21795"/>
                    <a:pt x="21597" y="21990"/>
                    <a:pt x="21592" y="22186"/>
                  </a:cubicBezTo>
                  <a:lnTo>
                    <a:pt x="0" y="21600"/>
                  </a:lnTo>
                  <a:lnTo>
                    <a:pt x="-1" y="0"/>
                  </a:lnTo>
                  <a:close/>
                </a:path>
              </a:pathLst>
            </a:cu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1629" name="Line 13"/>
            <p:cNvSpPr>
              <a:spLocks noChangeShapeType="1"/>
            </p:cNvSpPr>
            <p:nvPr/>
          </p:nvSpPr>
          <p:spPr bwMode="auto">
            <a:xfrm>
              <a:off x="731" y="3552"/>
              <a:ext cx="1488"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11630" name="Line 14"/>
            <p:cNvSpPr>
              <a:spLocks noChangeShapeType="1"/>
            </p:cNvSpPr>
            <p:nvPr/>
          </p:nvSpPr>
          <p:spPr bwMode="auto">
            <a:xfrm flipV="1">
              <a:off x="2219" y="3504"/>
              <a:ext cx="1824" cy="48"/>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47" name="Freeform 15"/>
          <p:cNvSpPr>
            <a:spLocks/>
          </p:cNvSpPr>
          <p:nvPr/>
        </p:nvSpPr>
        <p:spPr bwMode="auto">
          <a:xfrm>
            <a:off x="1371600" y="3352800"/>
            <a:ext cx="1828800" cy="1828800"/>
          </a:xfrm>
          <a:custGeom>
            <a:avLst/>
            <a:gdLst>
              <a:gd name="T0" fmla="*/ 0 w 2496"/>
              <a:gd name="T1" fmla="*/ 2147483647 h 1117"/>
              <a:gd name="T2" fmla="*/ 2147483647 w 2496"/>
              <a:gd name="T3" fmla="*/ 2147483647 h 1117"/>
              <a:gd name="T4" fmla="*/ 2147483647 w 2496"/>
              <a:gd name="T5" fmla="*/ 2147483647 h 1117"/>
              <a:gd name="T6" fmla="*/ 2147483647 w 2496"/>
              <a:gd name="T7" fmla="*/ 2147483647 h 1117"/>
              <a:gd name="T8" fmla="*/ 2147483647 w 2496"/>
              <a:gd name="T9" fmla="*/ 2147483647 h 1117"/>
              <a:gd name="T10" fmla="*/ 2147483647 w 2496"/>
              <a:gd name="T11" fmla="*/ 2147483647 h 1117"/>
              <a:gd name="T12" fmla="*/ 2147483647 w 2496"/>
              <a:gd name="T13" fmla="*/ 2147483647 h 1117"/>
              <a:gd name="T14" fmla="*/ 2147483647 w 2496"/>
              <a:gd name="T15" fmla="*/ 2147483647 h 1117"/>
              <a:gd name="T16" fmla="*/ 2147483647 w 2496"/>
              <a:gd name="T17" fmla="*/ 2147483647 h 1117"/>
              <a:gd name="T18" fmla="*/ 2147483647 w 2496"/>
              <a:gd name="T19" fmla="*/ 2147483647 h 1117"/>
              <a:gd name="T20" fmla="*/ 2147483647 w 2496"/>
              <a:gd name="T21" fmla="*/ 2147483647 h 1117"/>
              <a:gd name="T22" fmla="*/ 2147483647 w 2496"/>
              <a:gd name="T23" fmla="*/ 2147483647 h 1117"/>
              <a:gd name="T24" fmla="*/ 2147483647 w 2496"/>
              <a:gd name="T25" fmla="*/ 2147483647 h 1117"/>
              <a:gd name="T26" fmla="*/ 2147483647 w 2496"/>
              <a:gd name="T27" fmla="*/ 2147483647 h 1117"/>
              <a:gd name="T28" fmla="*/ 2147483647 w 2496"/>
              <a:gd name="T29" fmla="*/ 2147483647 h 1117"/>
              <a:gd name="T30" fmla="*/ 2147483647 w 2496"/>
              <a:gd name="T31" fmla="*/ 2147483647 h 1117"/>
              <a:gd name="T32" fmla="*/ 2147483647 w 2496"/>
              <a:gd name="T33" fmla="*/ 2147483647 h 1117"/>
              <a:gd name="T34" fmla="*/ 2147483647 w 2496"/>
              <a:gd name="T35" fmla="*/ 2147483647 h 1117"/>
              <a:gd name="T36" fmla="*/ 2147483647 w 2496"/>
              <a:gd name="T37" fmla="*/ 2147483647 h 1117"/>
              <a:gd name="T38" fmla="*/ 2147483647 w 2496"/>
              <a:gd name="T39" fmla="*/ 2147483647 h 1117"/>
              <a:gd name="T40" fmla="*/ 2147483647 w 2496"/>
              <a:gd name="T41" fmla="*/ 2147483647 h 1117"/>
              <a:gd name="T42" fmla="*/ 2147483647 w 2496"/>
              <a:gd name="T43" fmla="*/ 2147483647 h 1117"/>
              <a:gd name="T44" fmla="*/ 2147483647 w 2496"/>
              <a:gd name="T45" fmla="*/ 2147483647 h 1117"/>
              <a:gd name="T46" fmla="*/ 2147483647 w 2496"/>
              <a:gd name="T47" fmla="*/ 2147483647 h 1117"/>
              <a:gd name="T48" fmla="*/ 2147483647 w 2496"/>
              <a:gd name="T49" fmla="*/ 2147483647 h 1117"/>
              <a:gd name="T50" fmla="*/ 2147483647 w 2496"/>
              <a:gd name="T51" fmla="*/ 2147483647 h 1117"/>
              <a:gd name="T52" fmla="*/ 2147483647 w 2496"/>
              <a:gd name="T53" fmla="*/ 2147483647 h 1117"/>
              <a:gd name="T54" fmla="*/ 2147483647 w 2496"/>
              <a:gd name="T55" fmla="*/ 2147483647 h 1117"/>
              <a:gd name="T56" fmla="*/ 2147483647 w 2496"/>
              <a:gd name="T57" fmla="*/ 2147483647 h 1117"/>
              <a:gd name="T58" fmla="*/ 2147483647 w 2496"/>
              <a:gd name="T59" fmla="*/ 2147483647 h 1117"/>
              <a:gd name="T60" fmla="*/ 2147483647 w 2496"/>
              <a:gd name="T61" fmla="*/ 2147483647 h 1117"/>
              <a:gd name="T62" fmla="*/ 2147483647 w 2496"/>
              <a:gd name="T63" fmla="*/ 2147483647 h 1117"/>
              <a:gd name="T64" fmla="*/ 2147483647 w 2496"/>
              <a:gd name="T65" fmla="*/ 2147483647 h 1117"/>
              <a:gd name="T66" fmla="*/ 2147483647 w 2496"/>
              <a:gd name="T67" fmla="*/ 2147483647 h 1117"/>
              <a:gd name="T68" fmla="*/ 2147483647 w 2496"/>
              <a:gd name="T69" fmla="*/ 2147483647 h 1117"/>
              <a:gd name="T70" fmla="*/ 2147483647 w 2496"/>
              <a:gd name="T71" fmla="*/ 2147483647 h 1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6"/>
              <a:gd name="T109" fmla="*/ 0 h 1117"/>
              <a:gd name="T110" fmla="*/ 2496 w 2496"/>
              <a:gd name="T111" fmla="*/ 1117 h 1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6" h="1117">
                <a:moveTo>
                  <a:pt x="0" y="973"/>
                </a:moveTo>
                <a:cubicBezTo>
                  <a:pt x="24" y="965"/>
                  <a:pt x="48" y="957"/>
                  <a:pt x="72" y="949"/>
                </a:cubicBezTo>
                <a:cubicBezTo>
                  <a:pt x="84" y="945"/>
                  <a:pt x="108" y="937"/>
                  <a:pt x="108" y="937"/>
                </a:cubicBezTo>
                <a:cubicBezTo>
                  <a:pt x="164" y="881"/>
                  <a:pt x="135" y="915"/>
                  <a:pt x="192" y="829"/>
                </a:cubicBezTo>
                <a:cubicBezTo>
                  <a:pt x="208" y="805"/>
                  <a:pt x="240" y="797"/>
                  <a:pt x="264" y="781"/>
                </a:cubicBezTo>
                <a:cubicBezTo>
                  <a:pt x="276" y="773"/>
                  <a:pt x="288" y="765"/>
                  <a:pt x="300" y="757"/>
                </a:cubicBezTo>
                <a:cubicBezTo>
                  <a:pt x="312" y="749"/>
                  <a:pt x="336" y="733"/>
                  <a:pt x="336" y="733"/>
                </a:cubicBezTo>
                <a:cubicBezTo>
                  <a:pt x="367" y="686"/>
                  <a:pt x="360" y="669"/>
                  <a:pt x="408" y="637"/>
                </a:cubicBezTo>
                <a:cubicBezTo>
                  <a:pt x="440" y="589"/>
                  <a:pt x="472" y="541"/>
                  <a:pt x="504" y="493"/>
                </a:cubicBezTo>
                <a:cubicBezTo>
                  <a:pt x="520" y="469"/>
                  <a:pt x="552" y="461"/>
                  <a:pt x="576" y="445"/>
                </a:cubicBezTo>
                <a:cubicBezTo>
                  <a:pt x="588" y="437"/>
                  <a:pt x="612" y="421"/>
                  <a:pt x="612" y="421"/>
                </a:cubicBezTo>
                <a:cubicBezTo>
                  <a:pt x="641" y="335"/>
                  <a:pt x="600" y="439"/>
                  <a:pt x="660" y="349"/>
                </a:cubicBezTo>
                <a:cubicBezTo>
                  <a:pt x="667" y="338"/>
                  <a:pt x="666" y="324"/>
                  <a:pt x="672" y="313"/>
                </a:cubicBezTo>
                <a:cubicBezTo>
                  <a:pt x="713" y="239"/>
                  <a:pt x="703" y="252"/>
                  <a:pt x="756" y="217"/>
                </a:cubicBezTo>
                <a:cubicBezTo>
                  <a:pt x="785" y="131"/>
                  <a:pt x="744" y="235"/>
                  <a:pt x="804" y="145"/>
                </a:cubicBezTo>
                <a:cubicBezTo>
                  <a:pt x="876" y="37"/>
                  <a:pt x="746" y="186"/>
                  <a:pt x="840" y="73"/>
                </a:cubicBezTo>
                <a:cubicBezTo>
                  <a:pt x="886" y="18"/>
                  <a:pt x="953" y="14"/>
                  <a:pt x="1020" y="1"/>
                </a:cubicBezTo>
                <a:cubicBezTo>
                  <a:pt x="1087" y="45"/>
                  <a:pt x="1034" y="0"/>
                  <a:pt x="1068" y="61"/>
                </a:cubicBezTo>
                <a:cubicBezTo>
                  <a:pt x="1082" y="86"/>
                  <a:pt x="1100" y="109"/>
                  <a:pt x="1116" y="133"/>
                </a:cubicBezTo>
                <a:cubicBezTo>
                  <a:pt x="1130" y="154"/>
                  <a:pt x="1132" y="181"/>
                  <a:pt x="1140" y="205"/>
                </a:cubicBezTo>
                <a:cubicBezTo>
                  <a:pt x="1157" y="257"/>
                  <a:pt x="1179" y="307"/>
                  <a:pt x="1224" y="337"/>
                </a:cubicBezTo>
                <a:cubicBezTo>
                  <a:pt x="1232" y="349"/>
                  <a:pt x="1236" y="365"/>
                  <a:pt x="1248" y="373"/>
                </a:cubicBezTo>
                <a:cubicBezTo>
                  <a:pt x="1269" y="386"/>
                  <a:pt x="1320" y="397"/>
                  <a:pt x="1320" y="397"/>
                </a:cubicBezTo>
                <a:cubicBezTo>
                  <a:pt x="1384" y="392"/>
                  <a:pt x="1462" y="413"/>
                  <a:pt x="1512" y="373"/>
                </a:cubicBezTo>
                <a:cubicBezTo>
                  <a:pt x="1523" y="364"/>
                  <a:pt x="1524" y="345"/>
                  <a:pt x="1536" y="337"/>
                </a:cubicBezTo>
                <a:cubicBezTo>
                  <a:pt x="1557" y="324"/>
                  <a:pt x="1608" y="313"/>
                  <a:pt x="1608" y="313"/>
                </a:cubicBezTo>
                <a:cubicBezTo>
                  <a:pt x="1624" y="337"/>
                  <a:pt x="1647" y="358"/>
                  <a:pt x="1656" y="385"/>
                </a:cubicBezTo>
                <a:cubicBezTo>
                  <a:pt x="1673" y="435"/>
                  <a:pt x="1699" y="495"/>
                  <a:pt x="1740" y="529"/>
                </a:cubicBezTo>
                <a:cubicBezTo>
                  <a:pt x="1767" y="551"/>
                  <a:pt x="1780" y="556"/>
                  <a:pt x="1812" y="565"/>
                </a:cubicBezTo>
                <a:cubicBezTo>
                  <a:pt x="1844" y="574"/>
                  <a:pt x="1908" y="589"/>
                  <a:pt x="1908" y="589"/>
                </a:cubicBezTo>
                <a:cubicBezTo>
                  <a:pt x="2016" y="553"/>
                  <a:pt x="2136" y="565"/>
                  <a:pt x="2244" y="601"/>
                </a:cubicBezTo>
                <a:cubicBezTo>
                  <a:pt x="2278" y="652"/>
                  <a:pt x="2285" y="711"/>
                  <a:pt x="2304" y="769"/>
                </a:cubicBezTo>
                <a:cubicBezTo>
                  <a:pt x="2313" y="796"/>
                  <a:pt x="2343" y="814"/>
                  <a:pt x="2352" y="841"/>
                </a:cubicBezTo>
                <a:cubicBezTo>
                  <a:pt x="2373" y="904"/>
                  <a:pt x="2357" y="866"/>
                  <a:pt x="2412" y="949"/>
                </a:cubicBezTo>
                <a:cubicBezTo>
                  <a:pt x="2419" y="960"/>
                  <a:pt x="2418" y="974"/>
                  <a:pt x="2424" y="985"/>
                </a:cubicBezTo>
                <a:cubicBezTo>
                  <a:pt x="2446" y="1030"/>
                  <a:pt x="2473" y="1072"/>
                  <a:pt x="2496" y="1117"/>
                </a:cubicBezTo>
              </a:path>
            </a:pathLst>
          </a:custGeom>
          <a:noFill/>
          <a:ln w="139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8" name="Freeform 16"/>
          <p:cNvSpPr>
            <a:spLocks/>
          </p:cNvSpPr>
          <p:nvPr/>
        </p:nvSpPr>
        <p:spPr bwMode="auto">
          <a:xfrm>
            <a:off x="4191000" y="3048000"/>
            <a:ext cx="1828800" cy="1752600"/>
          </a:xfrm>
          <a:custGeom>
            <a:avLst/>
            <a:gdLst>
              <a:gd name="T0" fmla="*/ 0 w 2640"/>
              <a:gd name="T1" fmla="*/ 2147483647 h 1824"/>
              <a:gd name="T2" fmla="*/ 2147483647 w 2640"/>
              <a:gd name="T3" fmla="*/ 2147483647 h 1824"/>
              <a:gd name="T4" fmla="*/ 2147483647 w 2640"/>
              <a:gd name="T5" fmla="*/ 2147483647 h 1824"/>
              <a:gd name="T6" fmla="*/ 2147483647 w 2640"/>
              <a:gd name="T7" fmla="*/ 2147483647 h 1824"/>
              <a:gd name="T8" fmla="*/ 2147483647 w 2640"/>
              <a:gd name="T9" fmla="*/ 2147483647 h 1824"/>
              <a:gd name="T10" fmla="*/ 2147483647 w 2640"/>
              <a:gd name="T11" fmla="*/ 2147483647 h 1824"/>
              <a:gd name="T12" fmla="*/ 2147483647 w 2640"/>
              <a:gd name="T13" fmla="*/ 2147483647 h 1824"/>
              <a:gd name="T14" fmla="*/ 2147483647 w 2640"/>
              <a:gd name="T15" fmla="*/ 2147483647 h 1824"/>
              <a:gd name="T16" fmla="*/ 2147483647 w 2640"/>
              <a:gd name="T17" fmla="*/ 2147483647 h 1824"/>
              <a:gd name="T18" fmla="*/ 2147483647 w 2640"/>
              <a:gd name="T19" fmla="*/ 2147483647 h 1824"/>
              <a:gd name="T20" fmla="*/ 2147483647 w 2640"/>
              <a:gd name="T21" fmla="*/ 2147483647 h 1824"/>
              <a:gd name="T22" fmla="*/ 2147483647 w 2640"/>
              <a:gd name="T23" fmla="*/ 2147483647 h 1824"/>
              <a:gd name="T24" fmla="*/ 2147483647 w 2640"/>
              <a:gd name="T25" fmla="*/ 0 h 1824"/>
              <a:gd name="T26" fmla="*/ 2147483647 w 2640"/>
              <a:gd name="T27" fmla="*/ 2147483647 h 1824"/>
              <a:gd name="T28" fmla="*/ 2147483647 w 2640"/>
              <a:gd name="T29" fmla="*/ 2147483647 h 1824"/>
              <a:gd name="T30" fmla="*/ 2147483647 w 2640"/>
              <a:gd name="T31" fmla="*/ 2147483647 h 1824"/>
              <a:gd name="T32" fmla="*/ 2147483647 w 2640"/>
              <a:gd name="T33" fmla="*/ 2147483647 h 1824"/>
              <a:gd name="T34" fmla="*/ 2147483647 w 2640"/>
              <a:gd name="T35" fmla="*/ 2147483647 h 1824"/>
              <a:gd name="T36" fmla="*/ 2147483647 w 2640"/>
              <a:gd name="T37" fmla="*/ 2147483647 h 1824"/>
              <a:gd name="T38" fmla="*/ 2147483647 w 2640"/>
              <a:gd name="T39" fmla="*/ 2147483647 h 1824"/>
              <a:gd name="T40" fmla="*/ 2147483647 w 2640"/>
              <a:gd name="T41" fmla="*/ 2147483647 h 1824"/>
              <a:gd name="T42" fmla="*/ 2147483647 w 2640"/>
              <a:gd name="T43" fmla="*/ 2147483647 h 1824"/>
              <a:gd name="T44" fmla="*/ 2147483647 w 2640"/>
              <a:gd name="T45" fmla="*/ 2147483647 h 1824"/>
              <a:gd name="T46" fmla="*/ 2147483647 w 2640"/>
              <a:gd name="T47" fmla="*/ 2147483647 h 1824"/>
              <a:gd name="T48" fmla="*/ 2147483647 w 2640"/>
              <a:gd name="T49" fmla="*/ 2147483647 h 1824"/>
              <a:gd name="T50" fmla="*/ 2147483647 w 2640"/>
              <a:gd name="T51" fmla="*/ 2147483647 h 1824"/>
              <a:gd name="T52" fmla="*/ 2147483647 w 2640"/>
              <a:gd name="T53" fmla="*/ 2147483647 h 1824"/>
              <a:gd name="T54" fmla="*/ 2147483647 w 2640"/>
              <a:gd name="T55" fmla="*/ 2147483647 h 1824"/>
              <a:gd name="T56" fmla="*/ 2147483647 w 2640"/>
              <a:gd name="T57" fmla="*/ 2147483647 h 1824"/>
              <a:gd name="T58" fmla="*/ 2147483647 w 2640"/>
              <a:gd name="T59" fmla="*/ 2147483647 h 1824"/>
              <a:gd name="T60" fmla="*/ 2147483647 w 2640"/>
              <a:gd name="T61" fmla="*/ 2147483647 h 1824"/>
              <a:gd name="T62" fmla="*/ 2147483647 w 2640"/>
              <a:gd name="T63" fmla="*/ 2147483647 h 1824"/>
              <a:gd name="T64" fmla="*/ 2147483647 w 2640"/>
              <a:gd name="T65" fmla="*/ 2147483647 h 18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0"/>
              <a:gd name="T100" fmla="*/ 0 h 1824"/>
              <a:gd name="T101" fmla="*/ 2640 w 2640"/>
              <a:gd name="T102" fmla="*/ 1824 h 18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0" h="1824">
                <a:moveTo>
                  <a:pt x="0" y="1548"/>
                </a:moveTo>
                <a:cubicBezTo>
                  <a:pt x="43" y="1484"/>
                  <a:pt x="44" y="1495"/>
                  <a:pt x="60" y="1440"/>
                </a:cubicBezTo>
                <a:cubicBezTo>
                  <a:pt x="73" y="1393"/>
                  <a:pt x="78" y="1318"/>
                  <a:pt x="120" y="1284"/>
                </a:cubicBezTo>
                <a:cubicBezTo>
                  <a:pt x="130" y="1276"/>
                  <a:pt x="145" y="1278"/>
                  <a:pt x="156" y="1272"/>
                </a:cubicBezTo>
                <a:cubicBezTo>
                  <a:pt x="197" y="1251"/>
                  <a:pt x="226" y="1214"/>
                  <a:pt x="264" y="1188"/>
                </a:cubicBezTo>
                <a:cubicBezTo>
                  <a:pt x="283" y="1131"/>
                  <a:pt x="292" y="1043"/>
                  <a:pt x="324" y="996"/>
                </a:cubicBezTo>
                <a:cubicBezTo>
                  <a:pt x="340" y="972"/>
                  <a:pt x="356" y="948"/>
                  <a:pt x="372" y="924"/>
                </a:cubicBezTo>
                <a:cubicBezTo>
                  <a:pt x="380" y="912"/>
                  <a:pt x="396" y="888"/>
                  <a:pt x="396" y="888"/>
                </a:cubicBezTo>
                <a:cubicBezTo>
                  <a:pt x="409" y="835"/>
                  <a:pt x="420" y="769"/>
                  <a:pt x="444" y="720"/>
                </a:cubicBezTo>
                <a:cubicBezTo>
                  <a:pt x="501" y="606"/>
                  <a:pt x="577" y="491"/>
                  <a:pt x="648" y="384"/>
                </a:cubicBezTo>
                <a:cubicBezTo>
                  <a:pt x="691" y="320"/>
                  <a:pt x="686" y="198"/>
                  <a:pt x="696" y="132"/>
                </a:cubicBezTo>
                <a:cubicBezTo>
                  <a:pt x="707" y="61"/>
                  <a:pt x="767" y="81"/>
                  <a:pt x="816" y="48"/>
                </a:cubicBezTo>
                <a:cubicBezTo>
                  <a:pt x="840" y="32"/>
                  <a:pt x="888" y="0"/>
                  <a:pt x="888" y="0"/>
                </a:cubicBezTo>
                <a:cubicBezTo>
                  <a:pt x="975" y="7"/>
                  <a:pt x="1047" y="9"/>
                  <a:pt x="1128" y="36"/>
                </a:cubicBezTo>
                <a:cubicBezTo>
                  <a:pt x="1166" y="93"/>
                  <a:pt x="1186" y="179"/>
                  <a:pt x="1260" y="204"/>
                </a:cubicBezTo>
                <a:cubicBezTo>
                  <a:pt x="1295" y="216"/>
                  <a:pt x="1333" y="216"/>
                  <a:pt x="1368" y="228"/>
                </a:cubicBezTo>
                <a:cubicBezTo>
                  <a:pt x="1390" y="294"/>
                  <a:pt x="1394" y="321"/>
                  <a:pt x="1452" y="360"/>
                </a:cubicBezTo>
                <a:cubicBezTo>
                  <a:pt x="1468" y="357"/>
                  <a:pt x="1549" y="346"/>
                  <a:pt x="1572" y="336"/>
                </a:cubicBezTo>
                <a:cubicBezTo>
                  <a:pt x="1585" y="330"/>
                  <a:pt x="1595" y="318"/>
                  <a:pt x="1608" y="312"/>
                </a:cubicBezTo>
                <a:cubicBezTo>
                  <a:pt x="1631" y="302"/>
                  <a:pt x="1680" y="288"/>
                  <a:pt x="1680" y="288"/>
                </a:cubicBezTo>
                <a:cubicBezTo>
                  <a:pt x="1739" y="308"/>
                  <a:pt x="1755" y="359"/>
                  <a:pt x="1788" y="408"/>
                </a:cubicBezTo>
                <a:cubicBezTo>
                  <a:pt x="1795" y="419"/>
                  <a:pt x="1793" y="433"/>
                  <a:pt x="1800" y="444"/>
                </a:cubicBezTo>
                <a:cubicBezTo>
                  <a:pt x="1853" y="524"/>
                  <a:pt x="1821" y="437"/>
                  <a:pt x="1860" y="516"/>
                </a:cubicBezTo>
                <a:cubicBezTo>
                  <a:pt x="1876" y="548"/>
                  <a:pt x="1865" y="561"/>
                  <a:pt x="1896" y="588"/>
                </a:cubicBezTo>
                <a:cubicBezTo>
                  <a:pt x="1953" y="638"/>
                  <a:pt x="1993" y="646"/>
                  <a:pt x="2064" y="660"/>
                </a:cubicBezTo>
                <a:cubicBezTo>
                  <a:pt x="2129" y="692"/>
                  <a:pt x="2200" y="733"/>
                  <a:pt x="2268" y="756"/>
                </a:cubicBezTo>
                <a:cubicBezTo>
                  <a:pt x="2284" y="780"/>
                  <a:pt x="2300" y="804"/>
                  <a:pt x="2316" y="828"/>
                </a:cubicBezTo>
                <a:cubicBezTo>
                  <a:pt x="2323" y="839"/>
                  <a:pt x="2341" y="834"/>
                  <a:pt x="2352" y="840"/>
                </a:cubicBezTo>
                <a:cubicBezTo>
                  <a:pt x="2400" y="864"/>
                  <a:pt x="2439" y="906"/>
                  <a:pt x="2484" y="936"/>
                </a:cubicBezTo>
                <a:cubicBezTo>
                  <a:pt x="2492" y="960"/>
                  <a:pt x="2497" y="985"/>
                  <a:pt x="2508" y="1008"/>
                </a:cubicBezTo>
                <a:cubicBezTo>
                  <a:pt x="2516" y="1024"/>
                  <a:pt x="2525" y="1039"/>
                  <a:pt x="2532" y="1056"/>
                </a:cubicBezTo>
                <a:cubicBezTo>
                  <a:pt x="2541" y="1079"/>
                  <a:pt x="2556" y="1128"/>
                  <a:pt x="2556" y="1128"/>
                </a:cubicBezTo>
                <a:cubicBezTo>
                  <a:pt x="2577" y="1361"/>
                  <a:pt x="2640" y="1590"/>
                  <a:pt x="2640" y="1824"/>
                </a:cubicBezTo>
              </a:path>
            </a:pathLst>
          </a:custGeom>
          <a:noFill/>
          <a:ln w="139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9" name="Freeform 17"/>
          <p:cNvSpPr>
            <a:spLocks/>
          </p:cNvSpPr>
          <p:nvPr/>
        </p:nvSpPr>
        <p:spPr bwMode="auto">
          <a:xfrm>
            <a:off x="6553200" y="2133600"/>
            <a:ext cx="990600" cy="2133600"/>
          </a:xfrm>
          <a:custGeom>
            <a:avLst/>
            <a:gdLst>
              <a:gd name="T0" fmla="*/ 0 w 2640"/>
              <a:gd name="T1" fmla="*/ 2147483647 h 1824"/>
              <a:gd name="T2" fmla="*/ 2147483647 w 2640"/>
              <a:gd name="T3" fmla="*/ 2147483647 h 1824"/>
              <a:gd name="T4" fmla="*/ 2147483647 w 2640"/>
              <a:gd name="T5" fmla="*/ 2147483647 h 1824"/>
              <a:gd name="T6" fmla="*/ 2147483647 w 2640"/>
              <a:gd name="T7" fmla="*/ 2147483647 h 1824"/>
              <a:gd name="T8" fmla="*/ 2147483647 w 2640"/>
              <a:gd name="T9" fmla="*/ 2147483647 h 1824"/>
              <a:gd name="T10" fmla="*/ 2147483647 w 2640"/>
              <a:gd name="T11" fmla="*/ 2147483647 h 1824"/>
              <a:gd name="T12" fmla="*/ 2147483647 w 2640"/>
              <a:gd name="T13" fmla="*/ 2147483647 h 1824"/>
              <a:gd name="T14" fmla="*/ 2147483647 w 2640"/>
              <a:gd name="T15" fmla="*/ 2147483647 h 1824"/>
              <a:gd name="T16" fmla="*/ 2147483647 w 2640"/>
              <a:gd name="T17" fmla="*/ 2147483647 h 1824"/>
              <a:gd name="T18" fmla="*/ 2147483647 w 2640"/>
              <a:gd name="T19" fmla="*/ 2147483647 h 1824"/>
              <a:gd name="T20" fmla="*/ 2147483647 w 2640"/>
              <a:gd name="T21" fmla="*/ 2147483647 h 1824"/>
              <a:gd name="T22" fmla="*/ 2147483647 w 2640"/>
              <a:gd name="T23" fmla="*/ 2147483647 h 1824"/>
              <a:gd name="T24" fmla="*/ 2147483647 w 2640"/>
              <a:gd name="T25" fmla="*/ 0 h 1824"/>
              <a:gd name="T26" fmla="*/ 2147483647 w 2640"/>
              <a:gd name="T27" fmla="*/ 2147483647 h 1824"/>
              <a:gd name="T28" fmla="*/ 2147483647 w 2640"/>
              <a:gd name="T29" fmla="*/ 2147483647 h 1824"/>
              <a:gd name="T30" fmla="*/ 2147483647 w 2640"/>
              <a:gd name="T31" fmla="*/ 2147483647 h 1824"/>
              <a:gd name="T32" fmla="*/ 2147483647 w 2640"/>
              <a:gd name="T33" fmla="*/ 2147483647 h 1824"/>
              <a:gd name="T34" fmla="*/ 2147483647 w 2640"/>
              <a:gd name="T35" fmla="*/ 2147483647 h 1824"/>
              <a:gd name="T36" fmla="*/ 2147483647 w 2640"/>
              <a:gd name="T37" fmla="*/ 2147483647 h 1824"/>
              <a:gd name="T38" fmla="*/ 2147483647 w 2640"/>
              <a:gd name="T39" fmla="*/ 2147483647 h 1824"/>
              <a:gd name="T40" fmla="*/ 2147483647 w 2640"/>
              <a:gd name="T41" fmla="*/ 2147483647 h 1824"/>
              <a:gd name="T42" fmla="*/ 2147483647 w 2640"/>
              <a:gd name="T43" fmla="*/ 2147483647 h 1824"/>
              <a:gd name="T44" fmla="*/ 2147483647 w 2640"/>
              <a:gd name="T45" fmla="*/ 2147483647 h 1824"/>
              <a:gd name="T46" fmla="*/ 2147483647 w 2640"/>
              <a:gd name="T47" fmla="*/ 2147483647 h 1824"/>
              <a:gd name="T48" fmla="*/ 2147483647 w 2640"/>
              <a:gd name="T49" fmla="*/ 2147483647 h 1824"/>
              <a:gd name="T50" fmla="*/ 2147483647 w 2640"/>
              <a:gd name="T51" fmla="*/ 2147483647 h 1824"/>
              <a:gd name="T52" fmla="*/ 2147483647 w 2640"/>
              <a:gd name="T53" fmla="*/ 2147483647 h 1824"/>
              <a:gd name="T54" fmla="*/ 2147483647 w 2640"/>
              <a:gd name="T55" fmla="*/ 2147483647 h 1824"/>
              <a:gd name="T56" fmla="*/ 2147483647 w 2640"/>
              <a:gd name="T57" fmla="*/ 2147483647 h 1824"/>
              <a:gd name="T58" fmla="*/ 2147483647 w 2640"/>
              <a:gd name="T59" fmla="*/ 2147483647 h 1824"/>
              <a:gd name="T60" fmla="*/ 2147483647 w 2640"/>
              <a:gd name="T61" fmla="*/ 2147483647 h 1824"/>
              <a:gd name="T62" fmla="*/ 2147483647 w 2640"/>
              <a:gd name="T63" fmla="*/ 2147483647 h 1824"/>
              <a:gd name="T64" fmla="*/ 2147483647 w 2640"/>
              <a:gd name="T65" fmla="*/ 2147483647 h 18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0"/>
              <a:gd name="T100" fmla="*/ 0 h 1824"/>
              <a:gd name="T101" fmla="*/ 2640 w 2640"/>
              <a:gd name="T102" fmla="*/ 1824 h 18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0" h="1824">
                <a:moveTo>
                  <a:pt x="0" y="1548"/>
                </a:moveTo>
                <a:cubicBezTo>
                  <a:pt x="43" y="1484"/>
                  <a:pt x="44" y="1495"/>
                  <a:pt x="60" y="1440"/>
                </a:cubicBezTo>
                <a:cubicBezTo>
                  <a:pt x="73" y="1393"/>
                  <a:pt x="78" y="1318"/>
                  <a:pt x="120" y="1284"/>
                </a:cubicBezTo>
                <a:cubicBezTo>
                  <a:pt x="130" y="1276"/>
                  <a:pt x="145" y="1278"/>
                  <a:pt x="156" y="1272"/>
                </a:cubicBezTo>
                <a:cubicBezTo>
                  <a:pt x="197" y="1251"/>
                  <a:pt x="226" y="1214"/>
                  <a:pt x="264" y="1188"/>
                </a:cubicBezTo>
                <a:cubicBezTo>
                  <a:pt x="283" y="1131"/>
                  <a:pt x="292" y="1043"/>
                  <a:pt x="324" y="996"/>
                </a:cubicBezTo>
                <a:cubicBezTo>
                  <a:pt x="340" y="972"/>
                  <a:pt x="356" y="948"/>
                  <a:pt x="372" y="924"/>
                </a:cubicBezTo>
                <a:cubicBezTo>
                  <a:pt x="380" y="912"/>
                  <a:pt x="396" y="888"/>
                  <a:pt x="396" y="888"/>
                </a:cubicBezTo>
                <a:cubicBezTo>
                  <a:pt x="409" y="835"/>
                  <a:pt x="420" y="769"/>
                  <a:pt x="444" y="720"/>
                </a:cubicBezTo>
                <a:cubicBezTo>
                  <a:pt x="501" y="606"/>
                  <a:pt x="577" y="491"/>
                  <a:pt x="648" y="384"/>
                </a:cubicBezTo>
                <a:cubicBezTo>
                  <a:pt x="691" y="320"/>
                  <a:pt x="686" y="198"/>
                  <a:pt x="696" y="132"/>
                </a:cubicBezTo>
                <a:cubicBezTo>
                  <a:pt x="707" y="61"/>
                  <a:pt x="767" y="81"/>
                  <a:pt x="816" y="48"/>
                </a:cubicBezTo>
                <a:cubicBezTo>
                  <a:pt x="840" y="32"/>
                  <a:pt x="888" y="0"/>
                  <a:pt x="888" y="0"/>
                </a:cubicBezTo>
                <a:cubicBezTo>
                  <a:pt x="975" y="7"/>
                  <a:pt x="1047" y="9"/>
                  <a:pt x="1128" y="36"/>
                </a:cubicBezTo>
                <a:cubicBezTo>
                  <a:pt x="1166" y="93"/>
                  <a:pt x="1186" y="179"/>
                  <a:pt x="1260" y="204"/>
                </a:cubicBezTo>
                <a:cubicBezTo>
                  <a:pt x="1295" y="216"/>
                  <a:pt x="1333" y="216"/>
                  <a:pt x="1368" y="228"/>
                </a:cubicBezTo>
                <a:cubicBezTo>
                  <a:pt x="1390" y="294"/>
                  <a:pt x="1394" y="321"/>
                  <a:pt x="1452" y="360"/>
                </a:cubicBezTo>
                <a:cubicBezTo>
                  <a:pt x="1468" y="357"/>
                  <a:pt x="1549" y="346"/>
                  <a:pt x="1572" y="336"/>
                </a:cubicBezTo>
                <a:cubicBezTo>
                  <a:pt x="1585" y="330"/>
                  <a:pt x="1595" y="318"/>
                  <a:pt x="1608" y="312"/>
                </a:cubicBezTo>
                <a:cubicBezTo>
                  <a:pt x="1631" y="302"/>
                  <a:pt x="1680" y="288"/>
                  <a:pt x="1680" y="288"/>
                </a:cubicBezTo>
                <a:cubicBezTo>
                  <a:pt x="1739" y="308"/>
                  <a:pt x="1755" y="359"/>
                  <a:pt x="1788" y="408"/>
                </a:cubicBezTo>
                <a:cubicBezTo>
                  <a:pt x="1795" y="419"/>
                  <a:pt x="1793" y="433"/>
                  <a:pt x="1800" y="444"/>
                </a:cubicBezTo>
                <a:cubicBezTo>
                  <a:pt x="1853" y="524"/>
                  <a:pt x="1821" y="437"/>
                  <a:pt x="1860" y="516"/>
                </a:cubicBezTo>
                <a:cubicBezTo>
                  <a:pt x="1876" y="548"/>
                  <a:pt x="1865" y="561"/>
                  <a:pt x="1896" y="588"/>
                </a:cubicBezTo>
                <a:cubicBezTo>
                  <a:pt x="1953" y="638"/>
                  <a:pt x="1993" y="646"/>
                  <a:pt x="2064" y="660"/>
                </a:cubicBezTo>
                <a:cubicBezTo>
                  <a:pt x="2129" y="692"/>
                  <a:pt x="2200" y="733"/>
                  <a:pt x="2268" y="756"/>
                </a:cubicBezTo>
                <a:cubicBezTo>
                  <a:pt x="2284" y="780"/>
                  <a:pt x="2300" y="804"/>
                  <a:pt x="2316" y="828"/>
                </a:cubicBezTo>
                <a:cubicBezTo>
                  <a:pt x="2323" y="839"/>
                  <a:pt x="2341" y="834"/>
                  <a:pt x="2352" y="840"/>
                </a:cubicBezTo>
                <a:cubicBezTo>
                  <a:pt x="2400" y="864"/>
                  <a:pt x="2439" y="906"/>
                  <a:pt x="2484" y="936"/>
                </a:cubicBezTo>
                <a:cubicBezTo>
                  <a:pt x="2492" y="960"/>
                  <a:pt x="2497" y="985"/>
                  <a:pt x="2508" y="1008"/>
                </a:cubicBezTo>
                <a:cubicBezTo>
                  <a:pt x="2516" y="1024"/>
                  <a:pt x="2525" y="1039"/>
                  <a:pt x="2532" y="1056"/>
                </a:cubicBezTo>
                <a:cubicBezTo>
                  <a:pt x="2541" y="1079"/>
                  <a:pt x="2556" y="1128"/>
                  <a:pt x="2556" y="1128"/>
                </a:cubicBezTo>
                <a:cubicBezTo>
                  <a:pt x="2577" y="1361"/>
                  <a:pt x="2640" y="1590"/>
                  <a:pt x="2640" y="1824"/>
                </a:cubicBezTo>
              </a:path>
            </a:pathLst>
          </a:custGeom>
          <a:noFill/>
          <a:ln w="1397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1626" name="17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D768E8C1-AE58-D14F-A762-A8E3DD6698D2}" type="slidenum">
              <a:rPr lang="es-ES" sz="1200" b="0">
                <a:solidFill>
                  <a:schemeClr val="tx1"/>
                </a:solidFill>
                <a:latin typeface="Verdana" charset="0"/>
              </a:rPr>
              <a:pPr eaLnBrk="1" hangingPunct="1"/>
              <a:t>46</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dissolve">
                                      <p:cBhvr>
                                        <p:cTn id="11" dur="500"/>
                                        <p:tgtEl>
                                          <p:spTgt spid="47"/>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dissolve">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13666" name="Rectangle 3"/>
          <p:cNvSpPr>
            <a:spLocks noChangeArrowheads="1"/>
          </p:cNvSpPr>
          <p:nvPr/>
        </p:nvSpPr>
        <p:spPr bwMode="auto">
          <a:xfrm>
            <a:off x="179388" y="1196975"/>
            <a:ext cx="87137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Neurri orokorrak: GBP monitorizazio</a:t>
            </a:r>
            <a:endParaRPr lang="eu-ES" sz="2000" b="0">
              <a:solidFill>
                <a:srgbClr val="990099"/>
              </a:solidFill>
            </a:endParaRPr>
          </a:p>
          <a:p>
            <a:pPr marL="908050" lvl="1" indent="-436563">
              <a:spcBef>
                <a:spcPct val="20000"/>
              </a:spcBef>
              <a:buClr>
                <a:schemeClr val="accent2"/>
              </a:buClr>
              <a:buFontTx/>
              <a:buChar char="•"/>
            </a:pPr>
            <a:r>
              <a:rPr lang="eu-ES" sz="2400" b="0">
                <a:solidFill>
                  <a:schemeClr val="tx1"/>
                </a:solidFill>
              </a:rPr>
              <a:t>BBPA eta GBP etengabeko monitorizazio eta GPP denbora errealeko kalkulua</a:t>
            </a:r>
          </a:p>
        </p:txBody>
      </p:sp>
      <p:pic>
        <p:nvPicPr>
          <p:cNvPr id="113667" name="PPC2.MPG" descr="/Volumes/KINGSTON-16/Clases power point/Euskera/GBH/PPC2.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339975" y="2492375"/>
            <a:ext cx="4467225" cy="3654425"/>
          </a:xfrm>
          <a:prstGeom prst="rect">
            <a:avLst/>
          </a:prstGeom>
          <a:noFill/>
          <a:ln w="444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3668" name="Text Box 7"/>
          <p:cNvSpPr txBox="1">
            <a:spLocks noChangeArrowheads="1"/>
          </p:cNvSpPr>
          <p:nvPr/>
        </p:nvSpPr>
        <p:spPr bwMode="auto">
          <a:xfrm>
            <a:off x="3617913" y="6356350"/>
            <a:ext cx="128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r>
              <a:rPr lang="eu-ES" sz="1800"/>
              <a:t>Ppc2.mpg</a:t>
            </a:r>
          </a:p>
        </p:txBody>
      </p:sp>
      <p:sp>
        <p:nvSpPr>
          <p:cNvPr id="11366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FC875FAE-319F-3447-B436-A701B7578187}" type="slidenum">
              <a:rPr lang="es-ES" sz="1200" b="0">
                <a:solidFill>
                  <a:schemeClr val="tx1"/>
                </a:solidFill>
                <a:latin typeface="Verdana" charset="0"/>
              </a:rPr>
              <a:pPr eaLnBrk="1" hangingPunct="1"/>
              <a:t>47</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366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3667"/>
                                        </p:tgtEl>
                                      </p:cBhvr>
                                    </p:cmd>
                                  </p:childTnLst>
                                </p:cTn>
                              </p:par>
                            </p:childTnLst>
                          </p:cTn>
                        </p:par>
                      </p:childTnLst>
                    </p:cTn>
                  </p:par>
                </p:childTnLst>
              </p:cTn>
              <p:nextCondLst>
                <p:cond evt="onClick" delay="0">
                  <p:tgtEl>
                    <p:spTgt spid="113667"/>
                  </p:tgtEl>
                </p:cond>
              </p:nextCondLst>
            </p:seq>
            <p:video>
              <p:cMediaNode vol="80000">
                <p:cTn id="7" fill="hold" display="0">
                  <p:stCondLst>
                    <p:cond delay="indefinite"/>
                  </p:stCondLst>
                </p:cTn>
                <p:tgtEl>
                  <p:spTgt spid="113667"/>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15714" name="Rectangle 3"/>
          <p:cNvSpPr>
            <a:spLocks noChangeArrowheads="1"/>
          </p:cNvSpPr>
          <p:nvPr/>
        </p:nvSpPr>
        <p:spPr bwMode="auto">
          <a:xfrm>
            <a:off x="179388" y="1196975"/>
            <a:ext cx="48974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Berariazko neurriak:  </a:t>
            </a:r>
          </a:p>
        </p:txBody>
      </p:sp>
      <p:sp>
        <p:nvSpPr>
          <p:cNvPr id="115715" name="Rectangle 3"/>
          <p:cNvSpPr>
            <a:spLocks noChangeArrowheads="1"/>
          </p:cNvSpPr>
          <p:nvPr/>
        </p:nvSpPr>
        <p:spPr bwMode="auto">
          <a:xfrm>
            <a:off x="0" y="1773238"/>
            <a:ext cx="48958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7100" lvl="1" indent="-469900">
              <a:spcBef>
                <a:spcPct val="20000"/>
              </a:spcBef>
              <a:buClr>
                <a:schemeClr val="accent2"/>
              </a:buClr>
              <a:buFont typeface="Wingdings" charset="0"/>
              <a:buChar char="Ü"/>
            </a:pPr>
            <a:r>
              <a:rPr lang="eu-ES" sz="2600">
                <a:solidFill>
                  <a:srgbClr val="990099"/>
                </a:solidFill>
              </a:rPr>
              <a:t>1º Mailakoak</a:t>
            </a:r>
          </a:p>
          <a:p>
            <a:pPr marL="1384300" lvl="2" indent="-469900">
              <a:spcBef>
                <a:spcPct val="20000"/>
              </a:spcBef>
              <a:buClr>
                <a:schemeClr val="accent2"/>
              </a:buClr>
              <a:buFont typeface="Arial" charset="0"/>
              <a:buChar char="•"/>
            </a:pPr>
            <a:r>
              <a:rPr lang="eu-ES" sz="2200" b="0">
                <a:solidFill>
                  <a:schemeClr val="tx1"/>
                </a:solidFill>
              </a:rPr>
              <a:t>LZR-aren drainatzea</a:t>
            </a:r>
          </a:p>
          <a:p>
            <a:pPr marL="1384300" lvl="2" indent="-469900">
              <a:spcBef>
                <a:spcPct val="20000"/>
              </a:spcBef>
              <a:buClr>
                <a:schemeClr val="accent2"/>
              </a:buClr>
              <a:buFont typeface="Arial" charset="0"/>
              <a:buChar char="•"/>
            </a:pPr>
            <a:r>
              <a:rPr lang="eu-ES" sz="2200" b="0">
                <a:solidFill>
                  <a:schemeClr val="tx1"/>
                </a:solidFill>
              </a:rPr>
              <a:t>Sedazio eta erlaxazio</a:t>
            </a:r>
          </a:p>
          <a:p>
            <a:pPr marL="1384300" lvl="2" indent="-469900">
              <a:spcBef>
                <a:spcPct val="20000"/>
              </a:spcBef>
              <a:buClr>
                <a:schemeClr val="accent2"/>
              </a:buClr>
              <a:buFont typeface="Arial" charset="0"/>
              <a:buChar char="•"/>
            </a:pPr>
            <a:r>
              <a:rPr lang="eu-ES" sz="2200" b="0">
                <a:solidFill>
                  <a:schemeClr val="tx1"/>
                </a:solidFill>
              </a:rPr>
              <a:t>Diuretiko osmotikoak</a:t>
            </a:r>
          </a:p>
          <a:p>
            <a:pPr marL="1841500" lvl="3" indent="-469900">
              <a:spcBef>
                <a:spcPct val="20000"/>
              </a:spcBef>
              <a:buClr>
                <a:schemeClr val="accent2"/>
              </a:buClr>
              <a:buFont typeface="Arial" charset="0"/>
              <a:buChar char="•"/>
            </a:pPr>
            <a:r>
              <a:rPr lang="eu-ES" sz="2200" b="0">
                <a:solidFill>
                  <a:schemeClr val="tx1"/>
                </a:solidFill>
              </a:rPr>
              <a:t>Manitol %20</a:t>
            </a:r>
          </a:p>
          <a:p>
            <a:pPr marL="1841500" lvl="3" indent="-469900">
              <a:spcBef>
                <a:spcPct val="20000"/>
              </a:spcBef>
              <a:buClr>
                <a:schemeClr val="accent2"/>
              </a:buClr>
              <a:buFont typeface="Arial" charset="0"/>
              <a:buChar char="•"/>
            </a:pPr>
            <a:r>
              <a:rPr lang="eu-ES" sz="2200" b="0">
                <a:solidFill>
                  <a:schemeClr val="tx1"/>
                </a:solidFill>
              </a:rPr>
              <a:t>S.  Salino hipertoniko</a:t>
            </a:r>
          </a:p>
          <a:p>
            <a:pPr marL="1384300" lvl="2" indent="-469900">
              <a:spcBef>
                <a:spcPct val="20000"/>
              </a:spcBef>
              <a:buClr>
                <a:schemeClr val="accent2"/>
              </a:buClr>
              <a:buFont typeface="Arial" charset="0"/>
              <a:buChar char="•"/>
            </a:pPr>
            <a:r>
              <a:rPr lang="eu-ES" sz="2200" b="0">
                <a:solidFill>
                  <a:schemeClr val="tx1"/>
                </a:solidFill>
              </a:rPr>
              <a:t>Hiperbentilazio</a:t>
            </a:r>
          </a:p>
          <a:p>
            <a:pPr marL="1384300" lvl="2" indent="-469900">
              <a:spcBef>
                <a:spcPct val="20000"/>
              </a:spcBef>
              <a:buClr>
                <a:schemeClr val="accent2"/>
              </a:buClr>
              <a:buFont typeface="Arial" charset="0"/>
              <a:buChar char="•"/>
            </a:pPr>
            <a:r>
              <a:rPr lang="eu-ES" sz="2200" b="0">
                <a:solidFill>
                  <a:schemeClr val="tx1"/>
                </a:solidFill>
              </a:rPr>
              <a:t>¿Glukokortikoideak?</a:t>
            </a:r>
          </a:p>
        </p:txBody>
      </p:sp>
      <p:sp>
        <p:nvSpPr>
          <p:cNvPr id="115716" name="Rectangle 3"/>
          <p:cNvSpPr>
            <a:spLocks noChangeArrowheads="1"/>
          </p:cNvSpPr>
          <p:nvPr/>
        </p:nvSpPr>
        <p:spPr bwMode="auto">
          <a:xfrm>
            <a:off x="3708400" y="4445000"/>
            <a:ext cx="5435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7100" lvl="1" indent="-469900">
              <a:spcBef>
                <a:spcPct val="20000"/>
              </a:spcBef>
              <a:buClr>
                <a:schemeClr val="accent2"/>
              </a:buClr>
              <a:buFont typeface="Wingdings" charset="0"/>
              <a:buChar char="Ü"/>
            </a:pPr>
            <a:r>
              <a:rPr lang="eu-ES" sz="2600">
                <a:solidFill>
                  <a:srgbClr val="990099"/>
                </a:solidFill>
              </a:rPr>
              <a:t>2º Mailakoak</a:t>
            </a:r>
          </a:p>
          <a:p>
            <a:pPr marL="1384300" lvl="2" indent="-469900">
              <a:spcBef>
                <a:spcPct val="20000"/>
              </a:spcBef>
              <a:buClr>
                <a:schemeClr val="accent2"/>
              </a:buClr>
              <a:buFont typeface="Arial" charset="0"/>
              <a:buChar char="•"/>
            </a:pPr>
            <a:r>
              <a:rPr lang="eu-ES" sz="2200" b="0">
                <a:solidFill>
                  <a:schemeClr val="tx1"/>
                </a:solidFill>
              </a:rPr>
              <a:t>Koma barbituriko</a:t>
            </a:r>
          </a:p>
          <a:p>
            <a:pPr marL="1384300" lvl="2" indent="-469900">
              <a:spcBef>
                <a:spcPct val="20000"/>
              </a:spcBef>
              <a:buClr>
                <a:schemeClr val="accent2"/>
              </a:buClr>
              <a:buFont typeface="Arial" charset="0"/>
              <a:buChar char="•"/>
            </a:pPr>
            <a:r>
              <a:rPr lang="eu-ES" sz="2200" b="0">
                <a:solidFill>
                  <a:schemeClr val="tx1"/>
                </a:solidFill>
              </a:rPr>
              <a:t>Hipotermia</a:t>
            </a:r>
          </a:p>
          <a:p>
            <a:pPr marL="1384300" lvl="2" indent="-469900">
              <a:spcBef>
                <a:spcPct val="20000"/>
              </a:spcBef>
              <a:buClr>
                <a:schemeClr val="accent2"/>
              </a:buClr>
              <a:buFont typeface="Arial" charset="0"/>
              <a:buChar char="•"/>
            </a:pPr>
            <a:r>
              <a:rPr lang="eu-ES" sz="2200" b="0">
                <a:solidFill>
                  <a:schemeClr val="tx1"/>
                </a:solidFill>
              </a:rPr>
              <a:t>Kraniektomia deskonpresiboa</a:t>
            </a:r>
          </a:p>
        </p:txBody>
      </p:sp>
      <p:sp>
        <p:nvSpPr>
          <p:cNvPr id="11571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9B415EE5-35DC-034D-B848-F364D1D1A478}" type="slidenum">
              <a:rPr lang="es-ES" sz="1200" b="0">
                <a:solidFill>
                  <a:schemeClr val="tx1"/>
                </a:solidFill>
                <a:latin typeface="Verdana" charset="0"/>
              </a:rPr>
              <a:pPr eaLnBrk="1" hangingPunct="1"/>
              <a:t>48</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17762" name="Rectangle 3"/>
          <p:cNvSpPr>
            <a:spLocks noChangeArrowheads="1"/>
          </p:cNvSpPr>
          <p:nvPr/>
        </p:nvSpPr>
        <p:spPr bwMode="auto">
          <a:xfrm>
            <a:off x="-36513" y="1196975"/>
            <a:ext cx="8713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charset="0"/>
              <a:buChar char="Ü"/>
            </a:pPr>
            <a:r>
              <a:rPr lang="eu-ES" sz="2600">
                <a:solidFill>
                  <a:srgbClr val="990099"/>
                </a:solidFill>
              </a:rPr>
              <a:t>2.- Berariazko neurriak:  1º Maila</a:t>
            </a:r>
            <a:endParaRPr lang="eu-ES" sz="2000" b="0">
              <a:solidFill>
                <a:srgbClr val="990099"/>
              </a:solidFill>
            </a:endParaRPr>
          </a:p>
          <a:p>
            <a:pPr marL="908050" lvl="1" indent="-436563">
              <a:spcBef>
                <a:spcPct val="20000"/>
              </a:spcBef>
              <a:buClr>
                <a:schemeClr val="accent2"/>
              </a:buClr>
              <a:buFontTx/>
              <a:buChar char="•"/>
            </a:pPr>
            <a:r>
              <a:rPr lang="eu-ES" sz="2400" b="0">
                <a:solidFill>
                  <a:schemeClr val="accent2"/>
                </a:solidFill>
              </a:rPr>
              <a:t>LZR-aren drainatzea</a:t>
            </a:r>
          </a:p>
        </p:txBody>
      </p:sp>
      <p:sp>
        <p:nvSpPr>
          <p:cNvPr id="117763" name="Text Box 5"/>
          <p:cNvSpPr txBox="1">
            <a:spLocks noChangeArrowheads="1"/>
          </p:cNvSpPr>
          <p:nvPr/>
        </p:nvSpPr>
        <p:spPr bwMode="auto">
          <a:xfrm>
            <a:off x="4743450" y="3789363"/>
            <a:ext cx="2646363" cy="6111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lnSpc>
                <a:spcPct val="115000"/>
              </a:lnSpc>
            </a:pPr>
            <a:r>
              <a:rPr lang="eu-ES" sz="3200">
                <a:solidFill>
                  <a:schemeClr val="bg1"/>
                </a:solidFill>
              </a:rPr>
              <a:t>Drenaje LCR</a:t>
            </a:r>
          </a:p>
        </p:txBody>
      </p:sp>
      <p:sp>
        <p:nvSpPr>
          <p:cNvPr id="117764" name="Text Box 9"/>
          <p:cNvSpPr txBox="1">
            <a:spLocks noChangeArrowheads="1"/>
          </p:cNvSpPr>
          <p:nvPr/>
        </p:nvSpPr>
        <p:spPr bwMode="auto">
          <a:xfrm>
            <a:off x="212725" y="3573463"/>
            <a:ext cx="349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3200">
                <a:solidFill>
                  <a:schemeClr val="accent2"/>
                </a:solidFill>
              </a:rPr>
              <a:t>GBP &gt; 20 mmHg.</a:t>
            </a:r>
            <a:endParaRPr lang="eu-ES" sz="2800">
              <a:solidFill>
                <a:schemeClr val="accent2"/>
              </a:solidFill>
            </a:endParaRPr>
          </a:p>
        </p:txBody>
      </p:sp>
      <p:sp>
        <p:nvSpPr>
          <p:cNvPr id="117765" name="Text Box 10"/>
          <p:cNvSpPr txBox="1">
            <a:spLocks noChangeArrowheads="1"/>
          </p:cNvSpPr>
          <p:nvPr/>
        </p:nvSpPr>
        <p:spPr bwMode="auto">
          <a:xfrm>
            <a:off x="5102225" y="6324600"/>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r>
              <a:rPr lang="eu-ES" sz="1800"/>
              <a:t>drenajeLCR.m1v</a:t>
            </a:r>
          </a:p>
        </p:txBody>
      </p:sp>
      <p:pic>
        <p:nvPicPr>
          <p:cNvPr id="12" name="Drenaje LCR.m1v" descr="/Volumes/KINGSTON-16/Clases power point/Euskera/GBH/Drenaje LCR.m1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r="10738" b="9186"/>
          <a:stretch>
            <a:fillRect/>
          </a:stretch>
        </p:blipFill>
        <p:spPr bwMode="auto">
          <a:xfrm>
            <a:off x="3844925" y="1771650"/>
            <a:ext cx="51911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7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F0D59EEF-0D8A-E840-9D37-098322EC5CAF}" type="slidenum">
              <a:rPr lang="es-ES" sz="1200" b="0">
                <a:solidFill>
                  <a:schemeClr val="tx1"/>
                </a:solidFill>
                <a:latin typeface="Verdana" charset="0"/>
              </a:rPr>
              <a:pPr eaLnBrk="1" hangingPunct="1"/>
              <a:t>49</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86E033EB-8E92-5448-ACEE-B2CCF875DF87}" type="slidenum">
              <a:rPr lang="es-ES" sz="1200" b="0">
                <a:solidFill>
                  <a:schemeClr val="tx1"/>
                </a:solidFill>
                <a:latin typeface="Verdana" charset="0"/>
              </a:rPr>
              <a:pPr eaLnBrk="1" hangingPunct="1"/>
              <a:t>5</a:t>
            </a:fld>
            <a:endParaRPr lang="es-ES" sz="1200" b="0">
              <a:solidFill>
                <a:schemeClr val="tx1"/>
              </a:solidFill>
              <a:latin typeface="Verdana" charset="0"/>
            </a:endParaRPr>
          </a:p>
        </p:txBody>
      </p:sp>
      <p:sp>
        <p:nvSpPr>
          <p:cNvPr id="27650" name="Rectangle 2"/>
          <p:cNvSpPr>
            <a:spLocks noGrp="1" noChangeArrowheads="1"/>
          </p:cNvSpPr>
          <p:nvPr>
            <p:ph type="title"/>
          </p:nvPr>
        </p:nvSpPr>
        <p:spPr>
          <a:xfrm>
            <a:off x="539750" y="333375"/>
            <a:ext cx="8001000" cy="538163"/>
          </a:xfrm>
        </p:spPr>
        <p:txBody>
          <a:bodyPr/>
          <a:lstStyle/>
          <a:p>
            <a:pPr eaLnBrk="1" hangingPunct="1"/>
            <a:r>
              <a:rPr lang="eu-ES" sz="3400">
                <a:latin typeface="Verdana" charset="0"/>
              </a:rPr>
              <a:t>3.1.- GBH-aren Fisiopatologia</a:t>
            </a:r>
          </a:p>
        </p:txBody>
      </p:sp>
      <p:sp>
        <p:nvSpPr>
          <p:cNvPr id="27651" name="Rectangle 3"/>
          <p:cNvSpPr>
            <a:spLocks noGrp="1" noChangeArrowheads="1"/>
          </p:cNvSpPr>
          <p:nvPr>
            <p:ph type="body" idx="1"/>
          </p:nvPr>
        </p:nvSpPr>
        <p:spPr>
          <a:xfrm>
            <a:off x="323850" y="1268413"/>
            <a:ext cx="8569325" cy="1439862"/>
          </a:xfrm>
        </p:spPr>
        <p:txBody>
          <a:bodyPr/>
          <a:lstStyle/>
          <a:p>
            <a:pPr eaLnBrk="1" hangingPunct="1"/>
            <a:r>
              <a:rPr lang="eu-ES" sz="2800">
                <a:solidFill>
                  <a:srgbClr val="9900CC"/>
                </a:solidFill>
                <a:latin typeface="Arial" charset="0"/>
              </a:rPr>
              <a:t>Bolumen/presio kurba : </a:t>
            </a:r>
            <a:r>
              <a:rPr lang="eu-ES" sz="2800">
                <a:latin typeface="Arial" charset="0"/>
              </a:rPr>
              <a:t>bolumena eta presioa esponentzialki erlazionatzen dituen kurba</a:t>
            </a:r>
            <a:r>
              <a:rPr lang="eu-ES" sz="2800">
                <a:latin typeface="Arial" charset="0"/>
                <a:cs typeface="Times New Roman" charset="0"/>
              </a:rPr>
              <a:t> </a:t>
            </a:r>
            <a:r>
              <a:rPr lang="eu-ES" sz="2800" b="1">
                <a:solidFill>
                  <a:schemeClr val="accent2"/>
                </a:solidFill>
                <a:latin typeface="Arial" charset="0"/>
                <a:cs typeface="Times New Roman" charset="0"/>
              </a:rPr>
              <a:t>Hasierako konpentsazio fasea</a:t>
            </a:r>
          </a:p>
        </p:txBody>
      </p:sp>
      <p:sp>
        <p:nvSpPr>
          <p:cNvPr id="27652" name="Text Box 17"/>
          <p:cNvSpPr txBox="1">
            <a:spLocks noChangeArrowheads="1"/>
          </p:cNvSpPr>
          <p:nvPr/>
        </p:nvSpPr>
        <p:spPr bwMode="auto">
          <a:xfrm>
            <a:off x="1577975" y="2708275"/>
            <a:ext cx="180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3200">
                <a:solidFill>
                  <a:srgbClr val="000066"/>
                </a:solidFill>
              </a:rPr>
              <a:t>Normala</a:t>
            </a:r>
            <a:endParaRPr lang="eu-ES" sz="1800" b="0">
              <a:solidFill>
                <a:srgbClr val="000066"/>
              </a:solidFill>
              <a:latin typeface="Times New Roman" charset="0"/>
            </a:endParaRPr>
          </a:p>
        </p:txBody>
      </p:sp>
      <p:grpSp>
        <p:nvGrpSpPr>
          <p:cNvPr id="27653" name="Group 45"/>
          <p:cNvGrpSpPr>
            <a:grpSpLocks/>
          </p:cNvGrpSpPr>
          <p:nvPr/>
        </p:nvGrpSpPr>
        <p:grpSpPr bwMode="auto">
          <a:xfrm>
            <a:off x="1300163" y="3379788"/>
            <a:ext cx="2205037" cy="2741612"/>
            <a:chOff x="1117" y="2247"/>
            <a:chExt cx="1378" cy="1727"/>
          </a:xfrm>
        </p:grpSpPr>
        <p:sp>
          <p:nvSpPr>
            <p:cNvPr id="34" name="Rectangle 8"/>
            <p:cNvSpPr>
              <a:spLocks noChangeArrowheads="1"/>
            </p:cNvSpPr>
            <p:nvPr/>
          </p:nvSpPr>
          <p:spPr bwMode="auto">
            <a:xfrm>
              <a:off x="1117" y="3465"/>
              <a:ext cx="689" cy="509"/>
            </a:xfrm>
            <a:prstGeom prst="rect">
              <a:avLst/>
            </a:prstGeom>
            <a:gradFill rotWithShape="0">
              <a:gsLst>
                <a:gs pos="0">
                  <a:srgbClr val="FF0000"/>
                </a:gs>
                <a:gs pos="100000">
                  <a:srgbClr val="FF0000">
                    <a:gamma/>
                    <a:shade val="76471"/>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27667" name="Text Box 9"/>
            <p:cNvSpPr txBox="1">
              <a:spLocks noChangeArrowheads="1"/>
            </p:cNvSpPr>
            <p:nvPr/>
          </p:nvSpPr>
          <p:spPr bwMode="auto">
            <a:xfrm>
              <a:off x="1190" y="3443"/>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a:solidFill>
                    <a:srgbClr val="000000"/>
                  </a:solidFill>
                </a:rPr>
                <a:t>Odola</a:t>
              </a:r>
            </a:p>
            <a:p>
              <a:pPr algn="ctr" eaLnBrk="1" hangingPunct="1"/>
              <a:r>
                <a:rPr lang="eu-ES" sz="1800">
                  <a:solidFill>
                    <a:srgbClr val="000000"/>
                  </a:solidFill>
                </a:rPr>
                <a:t> %10</a:t>
              </a:r>
            </a:p>
          </p:txBody>
        </p:sp>
        <p:sp>
          <p:nvSpPr>
            <p:cNvPr id="36" name="Rectangle 11"/>
            <p:cNvSpPr>
              <a:spLocks noChangeArrowheads="1"/>
            </p:cNvSpPr>
            <p:nvPr/>
          </p:nvSpPr>
          <p:spPr bwMode="auto">
            <a:xfrm>
              <a:off x="1806" y="3465"/>
              <a:ext cx="689" cy="509"/>
            </a:xfrm>
            <a:prstGeom prst="rect">
              <a:avLst/>
            </a:prstGeom>
            <a:gradFill rotWithShape="0">
              <a:gsLst>
                <a:gs pos="0">
                  <a:srgbClr val="00FFCC"/>
                </a:gs>
                <a:gs pos="100000">
                  <a:srgbClr val="00FFCC">
                    <a:gamma/>
                    <a:shade val="46275"/>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27669" name="Text Box 12"/>
            <p:cNvSpPr txBox="1">
              <a:spLocks noChangeArrowheads="1"/>
            </p:cNvSpPr>
            <p:nvPr/>
          </p:nvSpPr>
          <p:spPr bwMode="auto">
            <a:xfrm>
              <a:off x="1940" y="3443"/>
              <a:ext cx="4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a:solidFill>
                    <a:srgbClr val="000000"/>
                  </a:solidFill>
                </a:rPr>
                <a:t>LZR</a:t>
              </a:r>
            </a:p>
            <a:p>
              <a:pPr algn="ctr" eaLnBrk="1" hangingPunct="1"/>
              <a:r>
                <a:rPr lang="eu-ES" sz="1800">
                  <a:solidFill>
                    <a:srgbClr val="000000"/>
                  </a:solidFill>
                </a:rPr>
                <a:t> %10</a:t>
              </a:r>
            </a:p>
          </p:txBody>
        </p:sp>
        <p:grpSp>
          <p:nvGrpSpPr>
            <p:cNvPr id="27670" name="Group 13"/>
            <p:cNvGrpSpPr>
              <a:grpSpLocks/>
            </p:cNvGrpSpPr>
            <p:nvPr/>
          </p:nvGrpSpPr>
          <p:grpSpPr bwMode="auto">
            <a:xfrm>
              <a:off x="1117" y="2247"/>
              <a:ext cx="1378" cy="1218"/>
              <a:chOff x="350" y="1344"/>
              <a:chExt cx="1378" cy="1632"/>
            </a:xfrm>
          </p:grpSpPr>
          <p:sp>
            <p:nvSpPr>
              <p:cNvPr id="39" name="Rectangle 14"/>
              <p:cNvSpPr>
                <a:spLocks noChangeArrowheads="1"/>
              </p:cNvSpPr>
              <p:nvPr/>
            </p:nvSpPr>
            <p:spPr bwMode="auto">
              <a:xfrm>
                <a:off x="350" y="1344"/>
                <a:ext cx="1378" cy="1632"/>
              </a:xfrm>
              <a:prstGeom prst="rect">
                <a:avLst/>
              </a:prstGeom>
              <a:gradFill rotWithShape="0">
                <a:gsLst>
                  <a:gs pos="0">
                    <a:srgbClr val="FFFF66"/>
                  </a:gs>
                  <a:gs pos="100000">
                    <a:srgbClr val="FFFF66">
                      <a:gamma/>
                      <a:shade val="46275"/>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pPr algn="ctr" fontAlgn="auto">
                  <a:spcBef>
                    <a:spcPts val="0"/>
                  </a:spcBef>
                  <a:spcAft>
                    <a:spcPts val="0"/>
                  </a:spcAft>
                  <a:defRPr/>
                </a:pPr>
                <a:endParaRPr lang="es-ES" b="0" kern="0">
                  <a:solidFill>
                    <a:sysClr val="windowText" lastClr="000000"/>
                  </a:solidFill>
                  <a:latin typeface="Times New Roman" pitchFamily="18" charset="0"/>
                  <a:ea typeface="+mn-ea"/>
                  <a:cs typeface="Arial" charset="0"/>
                </a:endParaRPr>
              </a:p>
            </p:txBody>
          </p:sp>
          <p:sp>
            <p:nvSpPr>
              <p:cNvPr id="27672" name="Text Box 15"/>
              <p:cNvSpPr txBox="1">
                <a:spLocks noChangeArrowheads="1"/>
              </p:cNvSpPr>
              <p:nvPr/>
            </p:nvSpPr>
            <p:spPr bwMode="auto">
              <a:xfrm>
                <a:off x="429" y="1777"/>
                <a:ext cx="1240"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2800">
                    <a:solidFill>
                      <a:srgbClr val="000000"/>
                    </a:solidFill>
                  </a:rPr>
                  <a:t>Parenkima</a:t>
                </a:r>
              </a:p>
              <a:p>
                <a:pPr algn="ctr" eaLnBrk="1" hangingPunct="1"/>
                <a:r>
                  <a:rPr lang="eu-ES" sz="2800">
                    <a:solidFill>
                      <a:srgbClr val="000000"/>
                    </a:solidFill>
                  </a:rPr>
                  <a:t> %80</a:t>
                </a:r>
              </a:p>
            </p:txBody>
          </p:sp>
        </p:grpSp>
      </p:grpSp>
      <p:sp>
        <p:nvSpPr>
          <p:cNvPr id="27654" name="Text Box 16"/>
          <p:cNvSpPr txBox="1">
            <a:spLocks noChangeArrowheads="1"/>
          </p:cNvSpPr>
          <p:nvPr/>
        </p:nvSpPr>
        <p:spPr bwMode="auto">
          <a:xfrm>
            <a:off x="971550" y="6167438"/>
            <a:ext cx="2992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3200" b="0">
                <a:solidFill>
                  <a:srgbClr val="000066"/>
                </a:solidFill>
              </a:rPr>
              <a:t>GBP 10 mmHg</a:t>
            </a:r>
            <a:endParaRPr lang="eu-ES" sz="1800" b="0">
              <a:solidFill>
                <a:srgbClr val="000066"/>
              </a:solidFill>
              <a:latin typeface="Times New Roman" charset="0"/>
            </a:endParaRPr>
          </a:p>
        </p:txBody>
      </p:sp>
      <p:sp>
        <p:nvSpPr>
          <p:cNvPr id="27655" name="Text Box 29"/>
          <p:cNvSpPr txBox="1">
            <a:spLocks noChangeArrowheads="1"/>
          </p:cNvSpPr>
          <p:nvPr/>
        </p:nvSpPr>
        <p:spPr bwMode="auto">
          <a:xfrm>
            <a:off x="5208588" y="2708275"/>
            <a:ext cx="2843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3200">
                <a:solidFill>
                  <a:srgbClr val="000066"/>
                </a:solidFill>
              </a:rPr>
              <a:t>Konpentsazio</a:t>
            </a:r>
            <a:endParaRPr lang="eu-ES" sz="1800" b="0">
              <a:solidFill>
                <a:srgbClr val="000066"/>
              </a:solidFill>
              <a:latin typeface="Times New Roman" charset="0"/>
            </a:endParaRPr>
          </a:p>
        </p:txBody>
      </p:sp>
      <p:sp>
        <p:nvSpPr>
          <p:cNvPr id="45" name="Rectangle 19"/>
          <p:cNvSpPr>
            <a:spLocks noChangeArrowheads="1"/>
          </p:cNvSpPr>
          <p:nvPr/>
        </p:nvSpPr>
        <p:spPr bwMode="auto">
          <a:xfrm>
            <a:off x="5470525" y="5589588"/>
            <a:ext cx="1093788" cy="552450"/>
          </a:xfrm>
          <a:prstGeom prst="rect">
            <a:avLst/>
          </a:prstGeom>
          <a:gradFill rotWithShape="0">
            <a:gsLst>
              <a:gs pos="0">
                <a:srgbClr val="FF0000"/>
              </a:gs>
              <a:gs pos="100000">
                <a:srgbClr val="FF0000">
                  <a:gamma/>
                  <a:shade val="76471"/>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fontAlgn="auto">
              <a:spcBef>
                <a:spcPts val="0"/>
              </a:spcBef>
              <a:spcAft>
                <a:spcPts val="0"/>
              </a:spcAft>
              <a:defRPr/>
            </a:pPr>
            <a:endParaRPr lang="eu-ES" b="0" kern="0">
              <a:solidFill>
                <a:sysClr val="windowText" lastClr="000000"/>
              </a:solidFill>
              <a:ea typeface="+mn-ea"/>
              <a:cs typeface="Arial" charset="0"/>
            </a:endParaRPr>
          </a:p>
        </p:txBody>
      </p:sp>
      <p:grpSp>
        <p:nvGrpSpPr>
          <p:cNvPr id="27657" name="Agrupar 3"/>
          <p:cNvGrpSpPr>
            <a:grpSpLocks/>
          </p:cNvGrpSpPr>
          <p:nvPr/>
        </p:nvGrpSpPr>
        <p:grpSpPr bwMode="auto">
          <a:xfrm>
            <a:off x="5003800" y="3397250"/>
            <a:ext cx="3113088" cy="3349625"/>
            <a:chOff x="5003800" y="3397250"/>
            <a:chExt cx="3113088" cy="3349625"/>
          </a:xfrm>
        </p:grpSpPr>
        <p:sp>
          <p:nvSpPr>
            <p:cNvPr id="27659" name="Text Box 20"/>
            <p:cNvSpPr txBox="1">
              <a:spLocks noChangeArrowheads="1"/>
            </p:cNvSpPr>
            <p:nvPr/>
          </p:nvSpPr>
          <p:spPr bwMode="auto">
            <a:xfrm>
              <a:off x="5373688" y="5537200"/>
              <a:ext cx="1250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lnSpc>
                  <a:spcPct val="80000"/>
                </a:lnSpc>
              </a:pPr>
              <a:r>
                <a:rPr lang="eu-ES" sz="2000">
                  <a:solidFill>
                    <a:srgbClr val="000000"/>
                  </a:solidFill>
                </a:rPr>
                <a:t>Odola</a:t>
              </a:r>
            </a:p>
            <a:p>
              <a:pPr algn="ctr" eaLnBrk="1" hangingPunct="1">
                <a:lnSpc>
                  <a:spcPct val="80000"/>
                </a:lnSpc>
              </a:pPr>
              <a:r>
                <a:rPr lang="eu-ES" sz="2000">
                  <a:solidFill>
                    <a:srgbClr val="000000"/>
                  </a:solidFill>
                </a:rPr>
                <a:t> </a:t>
              </a:r>
              <a:r>
                <a:rPr lang="eu-ES" sz="1800">
                  <a:solidFill>
                    <a:srgbClr val="000000"/>
                  </a:solidFill>
                </a:rPr>
                <a:t>%</a:t>
              </a:r>
              <a:r>
                <a:rPr lang="eu-ES" sz="2000">
                  <a:solidFill>
                    <a:srgbClr val="000000"/>
                  </a:solidFill>
                </a:rPr>
                <a:t>5</a:t>
              </a:r>
            </a:p>
          </p:txBody>
        </p:sp>
        <p:sp>
          <p:nvSpPr>
            <p:cNvPr id="47" name="Rectangle 22"/>
            <p:cNvSpPr>
              <a:spLocks noChangeArrowheads="1"/>
            </p:cNvSpPr>
            <p:nvPr/>
          </p:nvSpPr>
          <p:spPr bwMode="auto">
            <a:xfrm>
              <a:off x="6564313" y="5589588"/>
              <a:ext cx="1093787" cy="554037"/>
            </a:xfrm>
            <a:prstGeom prst="rect">
              <a:avLst/>
            </a:prstGeom>
            <a:gradFill rotWithShape="0">
              <a:gsLst>
                <a:gs pos="0">
                  <a:srgbClr val="00FFCC"/>
                </a:gs>
                <a:gs pos="100000">
                  <a:srgbClr val="00FFCC">
                    <a:gamma/>
                    <a:shade val="46275"/>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27661" name="Text Box 23"/>
            <p:cNvSpPr txBox="1">
              <a:spLocks noChangeArrowheads="1"/>
            </p:cNvSpPr>
            <p:nvPr/>
          </p:nvSpPr>
          <p:spPr bwMode="auto">
            <a:xfrm>
              <a:off x="6786563" y="5568950"/>
              <a:ext cx="679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lnSpc>
                  <a:spcPct val="80000"/>
                </a:lnSpc>
              </a:pPr>
              <a:r>
                <a:rPr lang="eu-ES" sz="2000">
                  <a:solidFill>
                    <a:srgbClr val="000000"/>
                  </a:solidFill>
                </a:rPr>
                <a:t>LZR</a:t>
              </a:r>
            </a:p>
            <a:p>
              <a:pPr algn="ctr" eaLnBrk="1" hangingPunct="1">
                <a:lnSpc>
                  <a:spcPct val="80000"/>
                </a:lnSpc>
              </a:pPr>
              <a:r>
                <a:rPr lang="eu-ES" sz="2000">
                  <a:solidFill>
                    <a:srgbClr val="000000"/>
                  </a:solidFill>
                </a:rPr>
                <a:t> </a:t>
              </a:r>
              <a:r>
                <a:rPr lang="eu-ES" sz="1800">
                  <a:solidFill>
                    <a:srgbClr val="000000"/>
                  </a:solidFill>
                </a:rPr>
                <a:t>%</a:t>
              </a:r>
              <a:r>
                <a:rPr lang="eu-ES" sz="2000">
                  <a:solidFill>
                    <a:srgbClr val="000000"/>
                  </a:solidFill>
                </a:rPr>
                <a:t>5</a:t>
              </a:r>
            </a:p>
          </p:txBody>
        </p:sp>
        <p:sp>
          <p:nvSpPr>
            <p:cNvPr id="52" name="Rectangle 26"/>
            <p:cNvSpPr>
              <a:spLocks noChangeArrowheads="1"/>
            </p:cNvSpPr>
            <p:nvPr/>
          </p:nvSpPr>
          <p:spPr bwMode="auto">
            <a:xfrm>
              <a:off x="5470525" y="3397250"/>
              <a:ext cx="2187575" cy="2192338"/>
            </a:xfrm>
            <a:prstGeom prst="rect">
              <a:avLst/>
            </a:prstGeom>
            <a:gradFill rotWithShape="0">
              <a:gsLst>
                <a:gs pos="0">
                  <a:srgbClr val="FFFF66"/>
                </a:gs>
                <a:gs pos="100000">
                  <a:srgbClr val="FFFF66">
                    <a:gamma/>
                    <a:shade val="46275"/>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pPr algn="ctr" fontAlgn="auto">
                <a:spcBef>
                  <a:spcPts val="0"/>
                </a:spcBef>
                <a:spcAft>
                  <a:spcPts val="0"/>
                </a:spcAft>
                <a:defRPr/>
              </a:pPr>
              <a:endParaRPr lang="es-ES" b="0" kern="0">
                <a:solidFill>
                  <a:sysClr val="windowText" lastClr="000000"/>
                </a:solidFill>
                <a:latin typeface="Times New Roman" pitchFamily="18" charset="0"/>
                <a:ea typeface="+mn-ea"/>
                <a:cs typeface="Arial" charset="0"/>
              </a:endParaRPr>
            </a:p>
          </p:txBody>
        </p:sp>
        <p:sp>
          <p:nvSpPr>
            <p:cNvPr id="27663" name="Text Box 27"/>
            <p:cNvSpPr txBox="1">
              <a:spLocks noChangeArrowheads="1"/>
            </p:cNvSpPr>
            <p:nvPr/>
          </p:nvSpPr>
          <p:spPr bwMode="auto">
            <a:xfrm>
              <a:off x="5588000" y="3851275"/>
              <a:ext cx="1984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2800">
                  <a:solidFill>
                    <a:srgbClr val="000000"/>
                  </a:solidFill>
                </a:rPr>
                <a:t>Parenkima</a:t>
              </a:r>
            </a:p>
            <a:p>
              <a:pPr algn="ctr" eaLnBrk="1" hangingPunct="1"/>
              <a:r>
                <a:rPr lang="eu-ES" sz="2800">
                  <a:solidFill>
                    <a:srgbClr val="000000"/>
                  </a:solidFill>
                  <a:latin typeface="Times New Roman" charset="0"/>
                </a:rPr>
                <a:t> </a:t>
              </a:r>
              <a:r>
                <a:rPr lang="eu-ES" sz="2800">
                  <a:solidFill>
                    <a:srgbClr val="000000"/>
                  </a:solidFill>
                </a:rPr>
                <a:t>%80</a:t>
              </a:r>
            </a:p>
          </p:txBody>
        </p:sp>
        <p:sp>
          <p:nvSpPr>
            <p:cNvPr id="51" name="Oval 28"/>
            <p:cNvSpPr>
              <a:spLocks noChangeArrowheads="1"/>
            </p:cNvSpPr>
            <p:nvPr/>
          </p:nvSpPr>
          <p:spPr bwMode="auto">
            <a:xfrm>
              <a:off x="6362700" y="5019675"/>
              <a:ext cx="1219200" cy="455613"/>
            </a:xfrm>
            <a:prstGeom prst="ellipse">
              <a:avLst/>
            </a:prstGeom>
            <a:solidFill>
              <a:srgbClr val="00CC99"/>
            </a:solidFill>
            <a:ln w="9525">
              <a:solidFill>
                <a:srgbClr val="000000"/>
              </a:solidFill>
              <a:round/>
              <a:headEnd/>
              <a:tailEnd/>
            </a:ln>
            <a:effectLst/>
          </p:spPr>
          <p:txBody>
            <a:bodyPr wrap="none" anchor="ctr"/>
            <a:lstStyle/>
            <a:p>
              <a:pPr algn="ctr" fontAlgn="auto">
                <a:spcBef>
                  <a:spcPts val="0"/>
                </a:spcBef>
                <a:spcAft>
                  <a:spcPts val="0"/>
                </a:spcAft>
                <a:defRPr/>
              </a:pPr>
              <a:r>
                <a:rPr lang="es-ES_tradnl" kern="0" dirty="0">
                  <a:solidFill>
                    <a:sysClr val="windowText" lastClr="000000"/>
                  </a:solidFill>
                  <a:latin typeface="Times New Roman" pitchFamily="18" charset="0"/>
                  <a:ea typeface="+mn-ea"/>
                  <a:cs typeface="Arial" charset="0"/>
                </a:rPr>
                <a:t>Masa</a:t>
              </a:r>
              <a:endParaRPr lang="es-ES_tradnl" b="0" kern="0" dirty="0">
                <a:solidFill>
                  <a:sysClr val="windowText" lastClr="000000"/>
                </a:solidFill>
                <a:latin typeface="Times New Roman" pitchFamily="18" charset="0"/>
                <a:ea typeface="+mn-ea"/>
                <a:cs typeface="Arial" charset="0"/>
              </a:endParaRPr>
            </a:p>
          </p:txBody>
        </p:sp>
        <p:sp>
          <p:nvSpPr>
            <p:cNvPr id="27665" name="Text Box 30"/>
            <p:cNvSpPr txBox="1">
              <a:spLocks noChangeArrowheads="1"/>
            </p:cNvSpPr>
            <p:nvPr/>
          </p:nvSpPr>
          <p:spPr bwMode="auto">
            <a:xfrm>
              <a:off x="5003800" y="6167438"/>
              <a:ext cx="3113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3200" b="0">
                  <a:solidFill>
                    <a:srgbClr val="000066"/>
                  </a:solidFill>
                </a:rPr>
                <a:t>GBP 15 mmHg</a:t>
              </a:r>
              <a:endParaRPr lang="eu-ES" sz="1800" b="0">
                <a:solidFill>
                  <a:srgbClr val="000066"/>
                </a:solidFill>
                <a:latin typeface="Times New Roman" charset="0"/>
              </a:endParaRPr>
            </a:p>
          </p:txBody>
        </p:sp>
      </p:grpSp>
      <p:pic>
        <p:nvPicPr>
          <p:cNvPr id="27658"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19810" name="Rectangle 3"/>
          <p:cNvSpPr>
            <a:spLocks noChangeArrowheads="1"/>
          </p:cNvSpPr>
          <p:nvPr/>
        </p:nvSpPr>
        <p:spPr bwMode="auto">
          <a:xfrm>
            <a:off x="179388" y="1196975"/>
            <a:ext cx="5976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lvl="1" indent="-469900">
              <a:spcBef>
                <a:spcPct val="20000"/>
              </a:spcBef>
              <a:buClr>
                <a:schemeClr val="accent2"/>
              </a:buClr>
              <a:buFont typeface="Wingdings" charset="0"/>
              <a:buChar char="Ü"/>
            </a:pPr>
            <a:r>
              <a:rPr lang="eu-ES" sz="2600">
                <a:solidFill>
                  <a:srgbClr val="990099"/>
                </a:solidFill>
              </a:rPr>
              <a:t>2.- Berariazko neurriak:  1º Maila</a:t>
            </a:r>
          </a:p>
          <a:p>
            <a:pPr marL="469900" indent="-469900">
              <a:spcBef>
                <a:spcPct val="20000"/>
              </a:spcBef>
              <a:buClr>
                <a:schemeClr val="accent2"/>
              </a:buClr>
            </a:pPr>
            <a:r>
              <a:rPr lang="eu-ES" sz="2600">
                <a:solidFill>
                  <a:srgbClr val="990099"/>
                </a:solidFill>
              </a:rPr>
              <a:t>  </a:t>
            </a:r>
          </a:p>
        </p:txBody>
      </p:sp>
      <p:sp>
        <p:nvSpPr>
          <p:cNvPr id="119811" name="Rectangle 3"/>
          <p:cNvSpPr>
            <a:spLocks noChangeArrowheads="1"/>
          </p:cNvSpPr>
          <p:nvPr/>
        </p:nvSpPr>
        <p:spPr bwMode="auto">
          <a:xfrm>
            <a:off x="-180975" y="1773238"/>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84300" lvl="2" indent="-469900">
              <a:spcBef>
                <a:spcPct val="20000"/>
              </a:spcBef>
              <a:buClr>
                <a:schemeClr val="accent2"/>
              </a:buClr>
              <a:buFont typeface="Arial" charset="0"/>
              <a:buChar char="•"/>
            </a:pPr>
            <a:r>
              <a:rPr lang="eu-ES" sz="2200" b="0">
                <a:solidFill>
                  <a:schemeClr val="tx1"/>
                </a:solidFill>
              </a:rPr>
              <a:t>Erlaxazio</a:t>
            </a:r>
          </a:p>
          <a:p>
            <a:pPr marL="1841500" lvl="3" indent="-469900">
              <a:spcBef>
                <a:spcPct val="20000"/>
              </a:spcBef>
              <a:buClr>
                <a:schemeClr val="accent2"/>
              </a:buClr>
              <a:buFont typeface="Arial" charset="0"/>
              <a:buChar char="•"/>
            </a:pPr>
            <a:r>
              <a:rPr lang="eu-ES" sz="2000" b="0">
                <a:solidFill>
                  <a:schemeClr val="tx1"/>
                </a:solidFill>
              </a:rPr>
              <a:t>Ezohiko erabilera</a:t>
            </a:r>
          </a:p>
          <a:p>
            <a:pPr marL="1841500" lvl="3" indent="-469900">
              <a:spcBef>
                <a:spcPct val="20000"/>
              </a:spcBef>
              <a:buClr>
                <a:schemeClr val="accent2"/>
              </a:buClr>
              <a:buFont typeface="Arial" charset="0"/>
              <a:buChar char="•"/>
            </a:pPr>
            <a:r>
              <a:rPr lang="eu-ES" sz="2000" b="0">
                <a:solidFill>
                  <a:schemeClr val="tx1"/>
                </a:solidFill>
              </a:rPr>
              <a:t>Baliagarriak: </a:t>
            </a:r>
          </a:p>
          <a:p>
            <a:pPr marL="2298700" lvl="4" indent="-469900">
              <a:spcBef>
                <a:spcPct val="20000"/>
              </a:spcBef>
              <a:buClr>
                <a:schemeClr val="accent2"/>
              </a:buClr>
              <a:buFont typeface="Arial" charset="0"/>
              <a:buChar char="•"/>
            </a:pPr>
            <a:r>
              <a:rPr lang="eu-ES" sz="2000" b="0">
                <a:solidFill>
                  <a:schemeClr val="tx1"/>
                </a:solidFill>
              </a:rPr>
              <a:t>bentilazio mekanikoa errazteko </a:t>
            </a:r>
          </a:p>
          <a:p>
            <a:pPr marL="2298700" lvl="4" indent="-469900">
              <a:spcBef>
                <a:spcPct val="20000"/>
              </a:spcBef>
              <a:buClr>
                <a:schemeClr val="accent2"/>
              </a:buClr>
              <a:buFont typeface="Arial" charset="0"/>
              <a:buChar char="•"/>
            </a:pPr>
            <a:r>
              <a:rPr lang="eu-ES" sz="2000" b="0">
                <a:solidFill>
                  <a:schemeClr val="tx1"/>
                </a:solidFill>
              </a:rPr>
              <a:t>giharreko aktibitatea gutxitzeko</a:t>
            </a:r>
          </a:p>
          <a:p>
            <a:pPr marL="2298700" lvl="4" indent="-469900">
              <a:spcBef>
                <a:spcPct val="20000"/>
              </a:spcBef>
              <a:buClr>
                <a:schemeClr val="accent2"/>
              </a:buClr>
              <a:buFont typeface="Arial" charset="0"/>
              <a:buChar char="•"/>
            </a:pPr>
            <a:r>
              <a:rPr lang="eu-ES" sz="2000" b="0">
                <a:solidFill>
                  <a:schemeClr val="tx1"/>
                </a:solidFill>
              </a:rPr>
              <a:t>tenperaturaren kontrola errazteko</a:t>
            </a:r>
          </a:p>
          <a:p>
            <a:pPr marL="1384300" lvl="2" indent="-469900">
              <a:spcBef>
                <a:spcPct val="20000"/>
              </a:spcBef>
              <a:buClr>
                <a:schemeClr val="accent2"/>
              </a:buClr>
              <a:buFont typeface="Arial" charset="0"/>
              <a:buChar char="•"/>
            </a:pPr>
            <a:r>
              <a:rPr lang="eu-ES" sz="2200" b="0">
                <a:solidFill>
                  <a:schemeClr val="tx1"/>
                </a:solidFill>
              </a:rPr>
              <a:t>Diuretiko osmotikoak</a:t>
            </a:r>
          </a:p>
          <a:p>
            <a:pPr marL="1841500" lvl="3" indent="-469900">
              <a:spcBef>
                <a:spcPct val="20000"/>
              </a:spcBef>
              <a:buClr>
                <a:schemeClr val="accent2"/>
              </a:buClr>
              <a:buFont typeface="Arial" charset="0"/>
              <a:buChar char="•"/>
            </a:pPr>
            <a:r>
              <a:rPr lang="eu-ES" sz="2200" b="0">
                <a:solidFill>
                  <a:schemeClr val="tx1"/>
                </a:solidFill>
              </a:rPr>
              <a:t>Manitola (%20)</a:t>
            </a:r>
          </a:p>
          <a:p>
            <a:pPr marL="2298700" lvl="4" indent="-469900">
              <a:spcBef>
                <a:spcPct val="20000"/>
              </a:spcBef>
              <a:buClr>
                <a:schemeClr val="accent2"/>
              </a:buClr>
              <a:buFont typeface="Arial" charset="0"/>
              <a:buChar char="•"/>
            </a:pPr>
            <a:r>
              <a:rPr lang="eu-ES" sz="2000" b="0">
                <a:solidFill>
                  <a:schemeClr val="tx1"/>
                </a:solidFill>
              </a:rPr>
              <a:t>osmolaritate &gt; 330 mmol/l baino handiagoa, ez erabili</a:t>
            </a:r>
          </a:p>
          <a:p>
            <a:pPr marL="1841500" lvl="3" indent="-469900">
              <a:spcBef>
                <a:spcPct val="20000"/>
              </a:spcBef>
              <a:buClr>
                <a:schemeClr val="accent2"/>
              </a:buClr>
              <a:buFont typeface="Arial" charset="0"/>
              <a:buChar char="•"/>
            </a:pPr>
            <a:r>
              <a:rPr lang="eu-ES" sz="2200" b="0">
                <a:solidFill>
                  <a:schemeClr val="tx1"/>
                </a:solidFill>
              </a:rPr>
              <a:t>S.  salino hipertonikoa (%7)</a:t>
            </a:r>
          </a:p>
          <a:p>
            <a:pPr marL="2298700" lvl="4" indent="-469900">
              <a:spcBef>
                <a:spcPct val="20000"/>
              </a:spcBef>
              <a:buClr>
                <a:schemeClr val="accent2"/>
              </a:buClr>
              <a:buFont typeface="Arial" charset="0"/>
              <a:buChar char="•"/>
            </a:pPr>
            <a:r>
              <a:rPr lang="eu-ES" sz="2000" b="0">
                <a:solidFill>
                  <a:schemeClr val="tx1"/>
                </a:solidFill>
              </a:rPr>
              <a:t>Erabili  natremia 130 eta 155 mEq/l artean bada</a:t>
            </a:r>
          </a:p>
          <a:p>
            <a:pPr marL="1841500" lvl="3" indent="-469900">
              <a:spcBef>
                <a:spcPct val="20000"/>
              </a:spcBef>
              <a:buClr>
                <a:schemeClr val="accent2"/>
              </a:buClr>
              <a:buFont typeface="Arial" charset="0"/>
              <a:buChar char="•"/>
            </a:pPr>
            <a:endParaRPr lang="eu-ES" sz="2200" b="0">
              <a:solidFill>
                <a:schemeClr val="tx1"/>
              </a:solidFill>
            </a:endParaRPr>
          </a:p>
        </p:txBody>
      </p:sp>
      <p:sp>
        <p:nvSpPr>
          <p:cNvPr id="119812"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E96CA655-2F00-BD45-9A65-0E01EC823F6D}" type="slidenum">
              <a:rPr lang="es-ES" sz="1200" b="0">
                <a:solidFill>
                  <a:schemeClr val="tx1"/>
                </a:solidFill>
                <a:latin typeface="Verdana" charset="0"/>
              </a:rPr>
              <a:pPr eaLnBrk="1" hangingPunct="1"/>
              <a:t>50</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21858" name="Rectangle 3"/>
          <p:cNvSpPr>
            <a:spLocks noChangeArrowheads="1"/>
          </p:cNvSpPr>
          <p:nvPr/>
        </p:nvSpPr>
        <p:spPr bwMode="auto">
          <a:xfrm>
            <a:off x="179388" y="1196975"/>
            <a:ext cx="5976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lvl="1" indent="-469900">
              <a:spcBef>
                <a:spcPct val="20000"/>
              </a:spcBef>
              <a:buClr>
                <a:schemeClr val="accent2"/>
              </a:buClr>
              <a:buFont typeface="Wingdings" charset="0"/>
              <a:buChar char="Ü"/>
            </a:pPr>
            <a:r>
              <a:rPr lang="eu-ES" sz="2600">
                <a:solidFill>
                  <a:srgbClr val="990099"/>
                </a:solidFill>
              </a:rPr>
              <a:t>2.- Berariazko neurriak:  1º Maila</a:t>
            </a:r>
          </a:p>
          <a:p>
            <a:pPr marL="469900" indent="-469900">
              <a:spcBef>
                <a:spcPct val="20000"/>
              </a:spcBef>
              <a:buClr>
                <a:schemeClr val="accent2"/>
              </a:buClr>
            </a:pPr>
            <a:r>
              <a:rPr lang="eu-ES" sz="2600">
                <a:solidFill>
                  <a:srgbClr val="990099"/>
                </a:solidFill>
              </a:rPr>
              <a:t>  </a:t>
            </a:r>
          </a:p>
        </p:txBody>
      </p:sp>
      <p:sp>
        <p:nvSpPr>
          <p:cNvPr id="121859" name="Rectangle 3"/>
          <p:cNvSpPr>
            <a:spLocks noChangeArrowheads="1"/>
          </p:cNvSpPr>
          <p:nvPr/>
        </p:nvSpPr>
        <p:spPr bwMode="auto">
          <a:xfrm>
            <a:off x="250825" y="1700213"/>
            <a:ext cx="8569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84300" lvl="2" indent="-469900">
              <a:spcBef>
                <a:spcPct val="20000"/>
              </a:spcBef>
              <a:buClr>
                <a:schemeClr val="accent2"/>
              </a:buClr>
              <a:buFont typeface="Arial" charset="0"/>
              <a:buChar char="•"/>
            </a:pPr>
            <a:r>
              <a:rPr lang="eu-ES" sz="2200" b="0">
                <a:solidFill>
                  <a:schemeClr val="tx1"/>
                </a:solidFill>
              </a:rPr>
              <a:t>Hiperbentilazio</a:t>
            </a:r>
          </a:p>
          <a:p>
            <a:pPr marL="1841500" lvl="3" indent="-469900">
              <a:spcBef>
                <a:spcPct val="20000"/>
              </a:spcBef>
              <a:buClr>
                <a:schemeClr val="accent2"/>
              </a:buClr>
              <a:buFont typeface="Arial" charset="0"/>
              <a:buChar char="•"/>
            </a:pPr>
            <a:r>
              <a:rPr lang="eu-ES" sz="2000" b="0">
                <a:solidFill>
                  <a:schemeClr val="tx1"/>
                </a:solidFill>
              </a:rPr>
              <a:t>pCO</a:t>
            </a:r>
            <a:r>
              <a:rPr lang="eu-ES" sz="2000" b="0" baseline="-25000">
                <a:solidFill>
                  <a:schemeClr val="tx1"/>
                </a:solidFill>
              </a:rPr>
              <a:t>2 </a:t>
            </a:r>
            <a:r>
              <a:rPr lang="eu-ES" sz="2000" b="0">
                <a:solidFill>
                  <a:schemeClr val="tx1"/>
                </a:solidFill>
              </a:rPr>
              <a:t> 30-35 mm Hg artean mantendu </a:t>
            </a:r>
          </a:p>
          <a:p>
            <a:pPr marL="1841500" lvl="3" indent="-469900">
              <a:spcBef>
                <a:spcPct val="20000"/>
              </a:spcBef>
              <a:buClr>
                <a:schemeClr val="accent2"/>
              </a:buClr>
              <a:buFont typeface="Arial" charset="0"/>
              <a:buChar char="•"/>
            </a:pPr>
            <a:r>
              <a:rPr lang="eu-ES" sz="2000" b="0">
                <a:solidFill>
                  <a:schemeClr val="tx1"/>
                </a:solidFill>
              </a:rPr>
              <a:t>aldizkako</a:t>
            </a:r>
          </a:p>
          <a:p>
            <a:pPr marL="1841500" lvl="3" indent="-469900">
              <a:spcBef>
                <a:spcPct val="20000"/>
              </a:spcBef>
              <a:buClr>
                <a:schemeClr val="accent2"/>
              </a:buClr>
              <a:buFont typeface="Arial" charset="0"/>
              <a:buChar char="•"/>
            </a:pPr>
            <a:endParaRPr lang="eu-ES" sz="2000" b="0">
              <a:solidFill>
                <a:schemeClr val="tx1"/>
              </a:solidFill>
            </a:endParaRPr>
          </a:p>
          <a:p>
            <a:pPr marL="1384300" lvl="2" indent="-469900">
              <a:spcBef>
                <a:spcPct val="20000"/>
              </a:spcBef>
              <a:buClr>
                <a:schemeClr val="accent2"/>
              </a:buClr>
              <a:buFont typeface="Arial" charset="0"/>
              <a:buChar char="•"/>
            </a:pPr>
            <a:r>
              <a:rPr lang="eu-ES" sz="2200" b="0">
                <a:solidFill>
                  <a:schemeClr val="tx1"/>
                </a:solidFill>
              </a:rPr>
              <a:t>Glukokortikoideak (Dexametasona)</a:t>
            </a:r>
          </a:p>
          <a:p>
            <a:pPr marL="1841500" lvl="3" indent="-469900">
              <a:spcBef>
                <a:spcPct val="20000"/>
              </a:spcBef>
              <a:buClr>
                <a:schemeClr val="accent2"/>
              </a:buClr>
              <a:buFont typeface="Arial" charset="0"/>
              <a:buChar char="•"/>
            </a:pPr>
            <a:r>
              <a:rPr lang="eu-ES" sz="2200" b="0">
                <a:solidFill>
                  <a:schemeClr val="tx1"/>
                </a:solidFill>
              </a:rPr>
              <a:t>Tumorezko edema basogeniko tratatzeko baliagarria</a:t>
            </a:r>
          </a:p>
          <a:p>
            <a:pPr marL="1841500" lvl="3" indent="-469900">
              <a:spcBef>
                <a:spcPct val="20000"/>
              </a:spcBef>
              <a:buClr>
                <a:schemeClr val="accent2"/>
              </a:buClr>
              <a:buFont typeface="Arial" charset="0"/>
              <a:buChar char="•"/>
            </a:pPr>
            <a:r>
              <a:rPr lang="eu-ES" sz="2200" b="0">
                <a:solidFill>
                  <a:schemeClr val="tx1"/>
                </a:solidFill>
              </a:rPr>
              <a:t>Traumatismo duten gaixoetan onura arrisku indizea kontrakoa da</a:t>
            </a:r>
          </a:p>
          <a:p>
            <a:pPr marL="1841500" lvl="3" indent="-469900">
              <a:spcBef>
                <a:spcPct val="20000"/>
              </a:spcBef>
              <a:buClr>
                <a:schemeClr val="accent2"/>
              </a:buClr>
              <a:buFont typeface="Arial" charset="0"/>
              <a:buChar char="•"/>
            </a:pPr>
            <a:endParaRPr lang="eu-ES" sz="2200" b="0">
              <a:solidFill>
                <a:schemeClr val="tx1"/>
              </a:solidFill>
            </a:endParaRPr>
          </a:p>
          <a:p>
            <a:pPr marL="1384300" lvl="2" indent="-469900">
              <a:spcBef>
                <a:spcPct val="20000"/>
              </a:spcBef>
              <a:buClr>
                <a:schemeClr val="accent2"/>
              </a:buClr>
              <a:buFont typeface="Arial" charset="0"/>
              <a:buChar char="•"/>
            </a:pPr>
            <a:r>
              <a:rPr lang="eu-ES" sz="2200" b="0">
                <a:solidFill>
                  <a:schemeClr val="tx1"/>
                </a:solidFill>
              </a:rPr>
              <a:t>GBP &lt; 20 mmHg, </a:t>
            </a:r>
            <a:r>
              <a:rPr lang="eu-ES" sz="2400" b="0">
                <a:solidFill>
                  <a:schemeClr val="tx1"/>
                </a:solidFill>
              </a:rPr>
              <a:t>24 ordu baino gehiago =&gt; neurriak gutxitu kendu arte</a:t>
            </a:r>
            <a:endParaRPr lang="eu-ES" sz="2200" b="0">
              <a:solidFill>
                <a:schemeClr val="tx1"/>
              </a:solidFill>
            </a:endParaRPr>
          </a:p>
          <a:p>
            <a:pPr marL="1841500" lvl="3" indent="-469900">
              <a:spcBef>
                <a:spcPct val="20000"/>
              </a:spcBef>
              <a:buClr>
                <a:schemeClr val="accent2"/>
              </a:buClr>
            </a:pPr>
            <a:endParaRPr lang="eu-ES" sz="2200" b="0">
              <a:solidFill>
                <a:schemeClr val="tx1"/>
              </a:solidFill>
            </a:endParaRPr>
          </a:p>
        </p:txBody>
      </p:sp>
      <p:sp>
        <p:nvSpPr>
          <p:cNvPr id="121860"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A1B7CA7-70ED-4E4C-AAE1-C4EB9A9D13F0}" type="slidenum">
              <a:rPr lang="es-ES" sz="1200" b="0">
                <a:solidFill>
                  <a:schemeClr val="tx1"/>
                </a:solidFill>
                <a:latin typeface="Verdana" charset="0"/>
              </a:rPr>
              <a:pPr eaLnBrk="1" hangingPunct="1"/>
              <a:t>51</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23906" name="Rectangle 3"/>
          <p:cNvSpPr>
            <a:spLocks noChangeArrowheads="1"/>
          </p:cNvSpPr>
          <p:nvPr/>
        </p:nvSpPr>
        <p:spPr bwMode="auto">
          <a:xfrm>
            <a:off x="179388" y="1196975"/>
            <a:ext cx="5976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lvl="1" indent="-469900">
              <a:spcBef>
                <a:spcPct val="20000"/>
              </a:spcBef>
              <a:buClr>
                <a:schemeClr val="accent2"/>
              </a:buClr>
              <a:buFont typeface="Wingdings" charset="0"/>
              <a:buChar char="Ü"/>
            </a:pPr>
            <a:r>
              <a:rPr lang="eu-ES" sz="2600">
                <a:solidFill>
                  <a:srgbClr val="990099"/>
                </a:solidFill>
              </a:rPr>
              <a:t>2.- Berariazko neurriak:  2º Maila</a:t>
            </a:r>
          </a:p>
          <a:p>
            <a:pPr marL="469900" indent="-469900">
              <a:spcBef>
                <a:spcPct val="20000"/>
              </a:spcBef>
              <a:buClr>
                <a:schemeClr val="accent2"/>
              </a:buClr>
            </a:pPr>
            <a:r>
              <a:rPr lang="eu-ES" sz="2600">
                <a:solidFill>
                  <a:srgbClr val="990099"/>
                </a:solidFill>
              </a:rPr>
              <a:t>  </a:t>
            </a:r>
          </a:p>
        </p:txBody>
      </p:sp>
      <p:sp>
        <p:nvSpPr>
          <p:cNvPr id="123907" name="Rectangle 3"/>
          <p:cNvSpPr>
            <a:spLocks noChangeArrowheads="1"/>
          </p:cNvSpPr>
          <p:nvPr/>
        </p:nvSpPr>
        <p:spPr bwMode="auto">
          <a:xfrm>
            <a:off x="-180975" y="1628775"/>
            <a:ext cx="90741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84300" lvl="2" indent="-469900">
              <a:spcBef>
                <a:spcPct val="20000"/>
              </a:spcBef>
              <a:buClr>
                <a:schemeClr val="accent2"/>
              </a:buClr>
              <a:buFont typeface="Arial" charset="0"/>
              <a:buChar char="•"/>
            </a:pPr>
            <a:r>
              <a:rPr lang="eu-ES" sz="2200" dirty="0">
                <a:solidFill>
                  <a:schemeClr val="tx1"/>
                </a:solidFill>
              </a:rPr>
              <a:t>Koma barbituriko</a:t>
            </a:r>
          </a:p>
          <a:p>
            <a:pPr marL="1841500" lvl="3" indent="-469900">
              <a:spcBef>
                <a:spcPct val="20000"/>
              </a:spcBef>
              <a:buClr>
                <a:schemeClr val="accent2"/>
              </a:buClr>
              <a:buFont typeface="Arial" charset="0"/>
              <a:buChar char="•"/>
            </a:pPr>
            <a:r>
              <a:rPr lang="eu-ES" sz="2200" b="0" dirty="0">
                <a:solidFill>
                  <a:schemeClr val="tx1"/>
                </a:solidFill>
              </a:rPr>
              <a:t>↓ garuneko metabolismoa =&gt; ↓ GBP</a:t>
            </a:r>
          </a:p>
          <a:p>
            <a:pPr marL="1841500" lvl="3" indent="-469900">
              <a:spcBef>
                <a:spcPct val="20000"/>
              </a:spcBef>
              <a:buClr>
                <a:schemeClr val="accent2"/>
              </a:buClr>
              <a:buFont typeface="Arial" charset="0"/>
              <a:buChar char="•"/>
            </a:pPr>
            <a:r>
              <a:rPr lang="eu-ES" sz="2200" b="0" dirty="0">
                <a:solidFill>
                  <a:schemeClr val="tx1"/>
                </a:solidFill>
              </a:rPr>
              <a:t>¡kontuz! BBPA ↓ ahal da =&gt; GPP nahiko ez izatea</a:t>
            </a:r>
          </a:p>
          <a:p>
            <a:pPr marL="1841500" lvl="3" indent="-469900">
              <a:spcBef>
                <a:spcPct val="20000"/>
              </a:spcBef>
              <a:buClr>
                <a:schemeClr val="accent2"/>
              </a:buClr>
              <a:buFont typeface="Arial" charset="0"/>
              <a:buChar char="•"/>
            </a:pPr>
            <a:endParaRPr lang="eu-ES" sz="2000" b="0" dirty="0">
              <a:solidFill>
                <a:schemeClr val="tx1"/>
              </a:solidFill>
            </a:endParaRPr>
          </a:p>
          <a:p>
            <a:pPr marL="1384300" lvl="2" indent="-469900">
              <a:spcBef>
                <a:spcPct val="20000"/>
              </a:spcBef>
              <a:buClr>
                <a:schemeClr val="accent2"/>
              </a:buClr>
              <a:buFont typeface="Arial" charset="0"/>
              <a:buChar char="•"/>
            </a:pPr>
            <a:r>
              <a:rPr lang="eu-ES" sz="2200" dirty="0">
                <a:solidFill>
                  <a:schemeClr val="tx1"/>
                </a:solidFill>
              </a:rPr>
              <a:t>Neurrizko Hipotermia (32-33 ºC)</a:t>
            </a:r>
          </a:p>
          <a:p>
            <a:pPr marL="1841500" lvl="3" indent="-469900">
              <a:spcBef>
                <a:spcPct val="20000"/>
              </a:spcBef>
              <a:buClr>
                <a:schemeClr val="accent2"/>
              </a:buClr>
              <a:buFont typeface="Arial" charset="0"/>
              <a:buChar char="•"/>
            </a:pPr>
            <a:r>
              <a:rPr lang="eu-ES" sz="2200" b="0" dirty="0">
                <a:solidFill>
                  <a:schemeClr val="tx1"/>
                </a:solidFill>
              </a:rPr>
              <a:t>neuroprotekzio efektu eta </a:t>
            </a:r>
            <a:r>
              <a:rPr lang="eu-ES" sz="2400" b="0" dirty="0">
                <a:solidFill>
                  <a:schemeClr val="tx1"/>
                </a:solidFill>
              </a:rPr>
              <a:t>↓ </a:t>
            </a:r>
            <a:r>
              <a:rPr lang="eu-ES" sz="2200" b="0" dirty="0">
                <a:solidFill>
                  <a:schemeClr val="tx1"/>
                </a:solidFill>
              </a:rPr>
              <a:t>GBP basokonstrikzioagatik</a:t>
            </a:r>
          </a:p>
          <a:p>
            <a:pPr marL="1841500" lvl="3" indent="-469900">
              <a:spcBef>
                <a:spcPct val="20000"/>
              </a:spcBef>
              <a:buClr>
                <a:schemeClr val="accent2"/>
              </a:buClr>
              <a:buFont typeface="Arial" charset="0"/>
              <a:buChar char="•"/>
            </a:pPr>
            <a:r>
              <a:rPr lang="eu-ES" sz="2200" b="0" dirty="0">
                <a:solidFill>
                  <a:schemeClr val="tx1"/>
                </a:solidFill>
              </a:rPr>
              <a:t>birberotze pasibo (24 orduko ez  &gt; 1º C)</a:t>
            </a:r>
          </a:p>
          <a:p>
            <a:pPr marL="1841500" lvl="3" indent="-469900">
              <a:spcBef>
                <a:spcPct val="20000"/>
              </a:spcBef>
              <a:buClr>
                <a:schemeClr val="accent2"/>
              </a:buClr>
              <a:buFont typeface="Arial" charset="0"/>
              <a:buChar char="•"/>
            </a:pPr>
            <a:endParaRPr lang="eu-ES" sz="2200" b="0" dirty="0">
              <a:solidFill>
                <a:schemeClr val="tx1"/>
              </a:solidFill>
            </a:endParaRPr>
          </a:p>
          <a:p>
            <a:pPr marL="1384300" lvl="2" indent="-469900">
              <a:spcBef>
                <a:spcPct val="20000"/>
              </a:spcBef>
              <a:buClr>
                <a:schemeClr val="accent2"/>
              </a:buClr>
              <a:buFont typeface="Arial" charset="0"/>
              <a:buChar char="•"/>
            </a:pPr>
            <a:r>
              <a:rPr lang="eu-ES" sz="2200" dirty="0">
                <a:solidFill>
                  <a:schemeClr val="tx1"/>
                </a:solidFill>
              </a:rPr>
              <a:t>Kraniektomia deskonpresiboa</a:t>
            </a:r>
          </a:p>
          <a:p>
            <a:pPr marL="1841500" lvl="3" indent="-469900">
              <a:spcBef>
                <a:spcPct val="20000"/>
              </a:spcBef>
              <a:buClr>
                <a:schemeClr val="accent2"/>
              </a:buClr>
              <a:buFont typeface="Arial" charset="0"/>
              <a:buChar char="•"/>
            </a:pPr>
            <a:r>
              <a:rPr lang="eu-ES" sz="2200" b="0" dirty="0">
                <a:solidFill>
                  <a:schemeClr val="tx1"/>
                </a:solidFill>
              </a:rPr>
              <a:t>Garezurraren irekiera &gt;12-14 cm.</a:t>
            </a:r>
          </a:p>
          <a:p>
            <a:pPr marL="1841500" lvl="3" indent="-469900">
              <a:spcBef>
                <a:spcPct val="20000"/>
              </a:spcBef>
              <a:buClr>
                <a:schemeClr val="accent2"/>
              </a:buClr>
              <a:buFont typeface="Arial" charset="0"/>
              <a:buChar char="•"/>
            </a:pPr>
            <a:r>
              <a:rPr lang="eu-ES" sz="2200" b="0" dirty="0">
                <a:solidFill>
                  <a:schemeClr val="tx1"/>
                </a:solidFill>
              </a:rPr>
              <a:t>Emaitzak oraindik aztertzen</a:t>
            </a:r>
          </a:p>
          <a:p>
            <a:pPr marL="1841500" lvl="3" indent="-469900">
              <a:spcBef>
                <a:spcPct val="20000"/>
              </a:spcBef>
              <a:buClr>
                <a:schemeClr val="accent2"/>
              </a:buClr>
            </a:pPr>
            <a:endParaRPr lang="eu-ES" sz="2200" b="0" dirty="0">
              <a:solidFill>
                <a:schemeClr val="tx1"/>
              </a:solidFill>
            </a:endParaRPr>
          </a:p>
        </p:txBody>
      </p:sp>
      <p:sp>
        <p:nvSpPr>
          <p:cNvPr id="123908"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F578B38-AD6F-3144-8F53-9250FF1E2993}" type="slidenum">
              <a:rPr lang="es-ES" sz="1200" b="0">
                <a:solidFill>
                  <a:schemeClr val="tx1"/>
                </a:solidFill>
                <a:latin typeface="Verdana" charset="0"/>
              </a:rPr>
              <a:pPr eaLnBrk="1" hangingPunct="1"/>
              <a:t>52</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0" y="44450"/>
            <a:ext cx="9144000" cy="739775"/>
          </a:xfrm>
        </p:spPr>
        <p:txBody>
          <a:bodyPr/>
          <a:lstStyle/>
          <a:p>
            <a:pPr eaLnBrk="1" hangingPunct="1"/>
            <a:r>
              <a:rPr lang="eu-ES" sz="3000">
                <a:latin typeface="Verdana" charset="0"/>
              </a:rPr>
              <a:t>7. GBH: Tratamendua</a:t>
            </a:r>
          </a:p>
        </p:txBody>
      </p:sp>
      <p:sp>
        <p:nvSpPr>
          <p:cNvPr id="125954" name="Rectangle 3"/>
          <p:cNvSpPr>
            <a:spLocks noChangeArrowheads="1"/>
          </p:cNvSpPr>
          <p:nvPr/>
        </p:nvSpPr>
        <p:spPr bwMode="auto">
          <a:xfrm>
            <a:off x="179388" y="1196975"/>
            <a:ext cx="5976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lvl="1" indent="-469900">
              <a:spcBef>
                <a:spcPct val="20000"/>
              </a:spcBef>
              <a:buClr>
                <a:schemeClr val="accent2"/>
              </a:buClr>
              <a:buFont typeface="Wingdings" charset="0"/>
              <a:buChar char="Ü"/>
            </a:pPr>
            <a:r>
              <a:rPr lang="eu-ES" sz="2600">
                <a:solidFill>
                  <a:srgbClr val="990099"/>
                </a:solidFill>
              </a:rPr>
              <a:t>2.- Berariazko neurriak:  2º Maila</a:t>
            </a:r>
          </a:p>
          <a:p>
            <a:pPr marL="469900" indent="-469900">
              <a:spcBef>
                <a:spcPct val="20000"/>
              </a:spcBef>
              <a:buClr>
                <a:schemeClr val="accent2"/>
              </a:buClr>
            </a:pPr>
            <a:r>
              <a:rPr lang="eu-ES" sz="2600">
                <a:solidFill>
                  <a:srgbClr val="990099"/>
                </a:solidFill>
              </a:rPr>
              <a:t>  </a:t>
            </a:r>
          </a:p>
        </p:txBody>
      </p:sp>
      <p:sp>
        <p:nvSpPr>
          <p:cNvPr id="125955" name="Rectangle 3"/>
          <p:cNvSpPr>
            <a:spLocks noChangeArrowheads="1"/>
          </p:cNvSpPr>
          <p:nvPr/>
        </p:nvSpPr>
        <p:spPr bwMode="auto">
          <a:xfrm>
            <a:off x="-180975" y="1628775"/>
            <a:ext cx="9074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84300" lvl="2" indent="-469900">
              <a:spcBef>
                <a:spcPct val="20000"/>
              </a:spcBef>
              <a:buClr>
                <a:schemeClr val="accent2"/>
              </a:buClr>
              <a:buFont typeface="Arial" charset="0"/>
              <a:buChar char="•"/>
            </a:pPr>
            <a:r>
              <a:rPr lang="eu-ES" sz="2200">
                <a:solidFill>
                  <a:schemeClr val="tx1"/>
                </a:solidFill>
              </a:rPr>
              <a:t>Kraniektomia deskonpresiboa</a:t>
            </a:r>
          </a:p>
          <a:p>
            <a:pPr marL="1841500" lvl="3" indent="-469900">
              <a:spcBef>
                <a:spcPct val="20000"/>
              </a:spcBef>
              <a:buClr>
                <a:schemeClr val="accent2"/>
              </a:buClr>
              <a:buFont typeface="Arial" charset="0"/>
              <a:buChar char="•"/>
            </a:pPr>
            <a:endParaRPr lang="eu-ES" sz="2200" b="0">
              <a:solidFill>
                <a:schemeClr val="tx1"/>
              </a:solidFill>
            </a:endParaRPr>
          </a:p>
          <a:p>
            <a:pPr marL="1841500" lvl="3" indent="-469900">
              <a:spcBef>
                <a:spcPct val="20000"/>
              </a:spcBef>
              <a:buClr>
                <a:schemeClr val="accent2"/>
              </a:buClr>
              <a:buFont typeface="Arial" charset="0"/>
              <a:buChar char="•"/>
            </a:pPr>
            <a:endParaRPr lang="eu-ES" sz="2200" b="0">
              <a:solidFill>
                <a:schemeClr val="tx1"/>
              </a:solidFill>
            </a:endParaRPr>
          </a:p>
          <a:p>
            <a:pPr marL="1841500" lvl="3" indent="-469900">
              <a:spcBef>
                <a:spcPct val="20000"/>
              </a:spcBef>
              <a:buClr>
                <a:schemeClr val="accent2"/>
              </a:buClr>
            </a:pPr>
            <a:endParaRPr lang="eu-ES" sz="2200" b="0">
              <a:solidFill>
                <a:schemeClr val="tx1"/>
              </a:solidFill>
            </a:endParaRPr>
          </a:p>
        </p:txBody>
      </p:sp>
      <p:pic>
        <p:nvPicPr>
          <p:cNvPr id="125956" name="Picture 6" descr="C:\Mis documentos\TEC\Descompresivas\6DESCOMPRESIV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163763"/>
            <a:ext cx="321786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125957" name="Picture 2" descr="http://4.bp.blogspot.com/-v1IuczcIONQ/UJAAhKhtzyI/AAAAAAAACbI/NQtbGb0WyH8/s400/picture1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2349500"/>
            <a:ext cx="41290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08A21C40-CF04-EF4B-AA51-AAFE4CC6D9D1}" type="slidenum">
              <a:rPr lang="es-ES" sz="1200" b="0">
                <a:solidFill>
                  <a:schemeClr val="tx1"/>
                </a:solidFill>
                <a:latin typeface="Verdana" charset="0"/>
              </a:rPr>
              <a:pPr eaLnBrk="1" hangingPunct="1"/>
              <a:t>53</a:t>
            </a:fld>
            <a:endParaRPr lang="es-ES" sz="1200" b="0">
              <a:solidFill>
                <a:schemeClr val="tx1"/>
              </a:solidFill>
              <a:latin typeface="Verdana" charset="0"/>
            </a:endParaRPr>
          </a:p>
        </p:txBody>
      </p:sp>
      <p:pic>
        <p:nvPicPr>
          <p:cNvPr id="2" name="Sonido 1">
            <a:hlinkClick r:id="" action="ppaction://media"/>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onid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1 Título"/>
          <p:cNvSpPr>
            <a:spLocks noGrp="1"/>
          </p:cNvSpPr>
          <p:nvPr>
            <p:ph type="title"/>
          </p:nvPr>
        </p:nvSpPr>
        <p:spPr/>
        <p:txBody>
          <a:bodyPr/>
          <a:lstStyle/>
          <a:p>
            <a:endParaRPr lang="eu-ES">
              <a:latin typeface="Verdana" charset="0"/>
            </a:endParaRPr>
          </a:p>
        </p:txBody>
      </p:sp>
      <p:sp>
        <p:nvSpPr>
          <p:cNvPr id="128002"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72319A14-26FC-7E4A-B170-95286A5518DB}" type="slidenum">
              <a:rPr lang="es-ES" sz="1200" b="0">
                <a:solidFill>
                  <a:schemeClr val="tx1"/>
                </a:solidFill>
                <a:latin typeface="Verdana" charset="0"/>
              </a:rPr>
              <a:pPr eaLnBrk="1" hangingPunct="1"/>
              <a:t>54</a:t>
            </a:fld>
            <a:endParaRPr lang="es-ES" sz="1200" b="0">
              <a:solidFill>
                <a:schemeClr val="tx1"/>
              </a:solidFill>
              <a:latin typeface="Verdana" charset="0"/>
            </a:endParaRPr>
          </a:p>
        </p:txBody>
      </p:sp>
      <p:pic>
        <p:nvPicPr>
          <p:cNvPr id="128003" name="Picture 2" descr="https://mw2.google.com/mw-panoramio/photos/small/62013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22388"/>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4" name="Picture 4" descr="https://mw2.google.com/mw-panoramio/photos/small/67750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149725"/>
            <a:ext cx="25209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6" descr="https://mw2.google.com/mw-panoramio/photos/small/534764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1268413"/>
            <a:ext cx="25733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8" descr="https://mw2.google.com/mw-panoramio/photos/medium/699858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133600"/>
            <a:ext cx="22669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10" descr="https://mw2.google.com/mw-panoramio/photos/small/139939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005263"/>
            <a:ext cx="266382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55EA524F-CA78-F24C-856C-02010DE0318C}" type="slidenum">
              <a:rPr lang="es-ES" sz="1200" b="0">
                <a:solidFill>
                  <a:schemeClr val="tx1"/>
                </a:solidFill>
                <a:latin typeface="Verdana" charset="0"/>
              </a:rPr>
              <a:pPr eaLnBrk="1" hangingPunct="1"/>
              <a:t>6</a:t>
            </a:fld>
            <a:endParaRPr lang="es-ES" sz="1200" b="0">
              <a:solidFill>
                <a:schemeClr val="tx1"/>
              </a:solidFill>
              <a:latin typeface="Verdana" charset="0"/>
            </a:endParaRPr>
          </a:p>
        </p:txBody>
      </p:sp>
      <p:sp>
        <p:nvSpPr>
          <p:cNvPr id="29698" name="Rectangle 2"/>
          <p:cNvSpPr>
            <a:spLocks noGrp="1" noChangeArrowheads="1"/>
          </p:cNvSpPr>
          <p:nvPr>
            <p:ph type="title"/>
          </p:nvPr>
        </p:nvSpPr>
        <p:spPr>
          <a:xfrm>
            <a:off x="395288" y="333375"/>
            <a:ext cx="8001000" cy="538163"/>
          </a:xfrm>
        </p:spPr>
        <p:txBody>
          <a:bodyPr/>
          <a:lstStyle/>
          <a:p>
            <a:pPr algn="l" eaLnBrk="1" hangingPunct="1"/>
            <a:r>
              <a:rPr lang="es-ES" sz="3400">
                <a:latin typeface="Verdana" charset="0"/>
              </a:rPr>
              <a:t>3.1.- </a:t>
            </a:r>
            <a:r>
              <a:rPr lang="eu-ES" sz="3400">
                <a:latin typeface="Verdana" charset="0"/>
              </a:rPr>
              <a:t>GBH-aren Fisiopatologia</a:t>
            </a:r>
            <a:endParaRPr lang="es-ES" sz="3400">
              <a:latin typeface="Verdana" charset="0"/>
            </a:endParaRPr>
          </a:p>
        </p:txBody>
      </p:sp>
      <p:sp>
        <p:nvSpPr>
          <p:cNvPr id="29699" name="Rectangle 3"/>
          <p:cNvSpPr>
            <a:spLocks noGrp="1" noChangeArrowheads="1"/>
          </p:cNvSpPr>
          <p:nvPr>
            <p:ph type="body" idx="1"/>
          </p:nvPr>
        </p:nvSpPr>
        <p:spPr>
          <a:xfrm>
            <a:off x="323850" y="1412875"/>
            <a:ext cx="8569325" cy="4968875"/>
          </a:xfrm>
        </p:spPr>
        <p:txBody>
          <a:bodyPr/>
          <a:lstStyle/>
          <a:p>
            <a:pPr eaLnBrk="1" hangingPunct="1">
              <a:lnSpc>
                <a:spcPct val="90000"/>
              </a:lnSpc>
            </a:pPr>
            <a:r>
              <a:rPr lang="eu-ES" sz="2800">
                <a:solidFill>
                  <a:srgbClr val="990099"/>
                </a:solidFill>
                <a:latin typeface="Arial" charset="0"/>
              </a:rPr>
              <a:t>Konpentsazio-mekanismoak:</a:t>
            </a:r>
          </a:p>
          <a:p>
            <a:pPr lvl="1">
              <a:lnSpc>
                <a:spcPct val="90000"/>
              </a:lnSpc>
            </a:pPr>
            <a:r>
              <a:rPr lang="eu-ES" sz="2400">
                <a:latin typeface="Arial" charset="0"/>
                <a:cs typeface="Arial" charset="0"/>
              </a:rPr>
              <a:t>Basokonstrikzioa garezur barruko odol edukiera gutxitzeko</a:t>
            </a:r>
          </a:p>
          <a:p>
            <a:pPr lvl="1">
              <a:lnSpc>
                <a:spcPct val="90000"/>
              </a:lnSpc>
            </a:pPr>
            <a:r>
              <a:rPr lang="eu-ES" sz="2400">
                <a:latin typeface="Arial" charset="0"/>
                <a:cs typeface="Arial" charset="0"/>
              </a:rPr>
              <a:t>LZR-aren lekuz aldatzea burmuinaren inguruetara, adibidez kanal bertebralera</a:t>
            </a:r>
          </a:p>
          <a:p>
            <a:pPr lvl="1">
              <a:lnSpc>
                <a:spcPct val="90000"/>
              </a:lnSpc>
            </a:pPr>
            <a:r>
              <a:rPr lang="eu-ES" sz="2400">
                <a:latin typeface="Arial" charset="0"/>
                <a:cs typeface="Arial" charset="0"/>
              </a:rPr>
              <a:t>Garezur barruan eta kanporantz gertatzen diren parenkimaren herniazioak</a:t>
            </a:r>
            <a:endParaRPr lang="eu-ES" sz="2400">
              <a:solidFill>
                <a:srgbClr val="C00000"/>
              </a:solidFill>
              <a:latin typeface="Arial" charset="0"/>
              <a:ea typeface="ＭＳ Ｐゴシック" charset="0"/>
              <a:cs typeface="ＭＳ Ｐゴシック" charset="0"/>
            </a:endParaRPr>
          </a:p>
          <a:p>
            <a:pPr lvl="1">
              <a:lnSpc>
                <a:spcPct val="90000"/>
              </a:lnSpc>
            </a:pPr>
            <a:endParaRPr lang="eu-ES" sz="2400" b="1">
              <a:solidFill>
                <a:srgbClr val="C00000"/>
              </a:solidFill>
              <a:latin typeface="Arial" charset="0"/>
              <a:ea typeface="ＭＳ Ｐゴシック" charset="0"/>
              <a:cs typeface="ＭＳ Ｐゴシック" charset="0"/>
            </a:endParaRPr>
          </a:p>
          <a:p>
            <a:pPr eaLnBrk="1" hangingPunct="1">
              <a:lnSpc>
                <a:spcPct val="90000"/>
              </a:lnSpc>
            </a:pPr>
            <a:r>
              <a:rPr lang="eu-ES" sz="2800">
                <a:solidFill>
                  <a:srgbClr val="990099"/>
                </a:solidFill>
                <a:latin typeface="Arial" charset="0"/>
              </a:rPr>
              <a:t>Konpentsazio denbora:</a:t>
            </a:r>
          </a:p>
          <a:p>
            <a:pPr lvl="1" eaLnBrk="1" hangingPunct="1">
              <a:lnSpc>
                <a:spcPct val="90000"/>
              </a:lnSpc>
            </a:pPr>
            <a:r>
              <a:rPr lang="eu-ES" sz="2400">
                <a:latin typeface="Arial" charset="0"/>
                <a:cs typeface="Arial" charset="0"/>
              </a:rPr>
              <a:t>bolumen-igotzea gutxi-gutxika 				(tumore onberen kasuan)</a:t>
            </a:r>
          </a:p>
          <a:p>
            <a:pPr lvl="1" eaLnBrk="1" hangingPunct="1">
              <a:lnSpc>
                <a:spcPct val="90000"/>
              </a:lnSpc>
            </a:pPr>
            <a:r>
              <a:rPr lang="eu-ES" sz="2400">
                <a:latin typeface="Arial" charset="0"/>
                <a:cs typeface="Arial" charset="0"/>
              </a:rPr>
              <a:t>bolumen-igotzea bat-batekoa (TKE)</a:t>
            </a:r>
          </a:p>
        </p:txBody>
      </p:sp>
      <p:pic>
        <p:nvPicPr>
          <p:cNvPr id="29700" name="Picture 2" descr="http://www.harrisonmedicina.com/loadBinary.aspx?name=hole17&amp;aid=3737337&amp;filename=hole17_c268f001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076700"/>
            <a:ext cx="24479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http://4.bp.blogspot.com/-w1WWw8KGYdU/TgPn_Bk-JBI/AAAAAAAAD8I/xVzmiwCgImw/s400/9240.jpg"/>
          <p:cNvPicPr>
            <a:picLocks noChangeAspect="1" noChangeArrowheads="1"/>
          </p:cNvPicPr>
          <p:nvPr/>
        </p:nvPicPr>
        <p:blipFill>
          <a:blip r:embed="rId4">
            <a:extLst>
              <a:ext uri="{28A0092B-C50C-407E-A947-70E740481C1C}">
                <a14:useLocalDpi xmlns:a14="http://schemas.microsoft.com/office/drawing/2010/main" val="0"/>
              </a:ext>
            </a:extLst>
          </a:blip>
          <a:srcRect r="26457" b="8269"/>
          <a:stretch>
            <a:fillRect/>
          </a:stretch>
        </p:blipFill>
        <p:spPr bwMode="auto">
          <a:xfrm>
            <a:off x="7159625" y="44450"/>
            <a:ext cx="18764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Sonido 1">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3D4FB29D-D974-F546-91A0-6BE4FA7880B5}" type="slidenum">
              <a:rPr lang="es-ES" sz="1200" b="0">
                <a:solidFill>
                  <a:schemeClr val="tx1"/>
                </a:solidFill>
                <a:latin typeface="Verdana" charset="0"/>
              </a:rPr>
              <a:pPr eaLnBrk="1" hangingPunct="1"/>
              <a:t>7</a:t>
            </a:fld>
            <a:endParaRPr lang="es-ES" sz="1200" b="0">
              <a:solidFill>
                <a:schemeClr val="tx1"/>
              </a:solidFill>
              <a:latin typeface="Verdana" charset="0"/>
            </a:endParaRPr>
          </a:p>
        </p:txBody>
      </p:sp>
      <p:sp>
        <p:nvSpPr>
          <p:cNvPr id="31746" name="Rectangle 2"/>
          <p:cNvSpPr>
            <a:spLocks noGrp="1" noChangeArrowheads="1"/>
          </p:cNvSpPr>
          <p:nvPr>
            <p:ph type="title"/>
          </p:nvPr>
        </p:nvSpPr>
        <p:spPr>
          <a:xfrm>
            <a:off x="395288" y="333375"/>
            <a:ext cx="8001000" cy="538163"/>
          </a:xfrm>
        </p:spPr>
        <p:txBody>
          <a:bodyPr/>
          <a:lstStyle/>
          <a:p>
            <a:pPr algn="l" eaLnBrk="1" hangingPunct="1"/>
            <a:r>
              <a:rPr lang="eu-ES" sz="3400">
                <a:latin typeface="Verdana" charset="0"/>
              </a:rPr>
              <a:t>3.1.- GBH-aren Fisiopatologia</a:t>
            </a:r>
          </a:p>
        </p:txBody>
      </p:sp>
      <p:sp>
        <p:nvSpPr>
          <p:cNvPr id="31747" name="Rectangle 3"/>
          <p:cNvSpPr>
            <a:spLocks noGrp="1" noChangeArrowheads="1"/>
          </p:cNvSpPr>
          <p:nvPr>
            <p:ph type="body" idx="1"/>
          </p:nvPr>
        </p:nvSpPr>
        <p:spPr>
          <a:xfrm>
            <a:off x="395288" y="4941888"/>
            <a:ext cx="8424862" cy="1366837"/>
          </a:xfrm>
        </p:spPr>
        <p:txBody>
          <a:bodyPr/>
          <a:lstStyle/>
          <a:p>
            <a:pPr eaLnBrk="1" hangingPunct="1"/>
            <a:r>
              <a:rPr lang="eu-ES" sz="2200">
                <a:solidFill>
                  <a:srgbClr val="9900CC"/>
                </a:solidFill>
                <a:latin typeface="Arial" charset="0"/>
              </a:rPr>
              <a:t>Inflexio puntu:</a:t>
            </a:r>
          </a:p>
          <a:p>
            <a:pPr lvl="1" eaLnBrk="1" hangingPunct="1"/>
            <a:r>
              <a:rPr lang="eu-ES" sz="2000">
                <a:latin typeface="Arial" charset="0"/>
                <a:cs typeface="Arial" charset="0"/>
              </a:rPr>
              <a:t>Heltzen denean, bolumen-igotze txikiak presio-igotze handi bihurtzen dira (</a:t>
            </a:r>
            <a:r>
              <a:rPr lang="eu-ES" sz="2000" b="1">
                <a:solidFill>
                  <a:schemeClr val="accent2"/>
                </a:solidFill>
                <a:latin typeface="Arial" charset="0"/>
                <a:cs typeface="Arial" charset="0"/>
              </a:rPr>
              <a:t>deskonpentsatzio fasean sartuz</a:t>
            </a:r>
            <a:r>
              <a:rPr lang="eu-ES" sz="2000">
                <a:solidFill>
                  <a:schemeClr val="accent2"/>
                </a:solidFill>
                <a:latin typeface="Arial" charset="0"/>
                <a:cs typeface="Arial" charset="0"/>
              </a:rPr>
              <a:t>)</a:t>
            </a:r>
          </a:p>
        </p:txBody>
      </p:sp>
      <p:grpSp>
        <p:nvGrpSpPr>
          <p:cNvPr id="31748" name="61 Grupo"/>
          <p:cNvGrpSpPr>
            <a:grpSpLocks/>
          </p:cNvGrpSpPr>
          <p:nvPr/>
        </p:nvGrpSpPr>
        <p:grpSpPr bwMode="auto">
          <a:xfrm>
            <a:off x="6732588" y="1268413"/>
            <a:ext cx="1982787" cy="2265362"/>
            <a:chOff x="6227763" y="204788"/>
            <a:chExt cx="1982787" cy="2265362"/>
          </a:xfrm>
        </p:grpSpPr>
        <p:grpSp>
          <p:nvGrpSpPr>
            <p:cNvPr id="31769" name="Group 4"/>
            <p:cNvGrpSpPr>
              <a:grpSpLocks/>
            </p:cNvGrpSpPr>
            <p:nvPr/>
          </p:nvGrpSpPr>
          <p:grpSpPr bwMode="auto">
            <a:xfrm>
              <a:off x="6227763" y="1930400"/>
              <a:ext cx="1085850" cy="538163"/>
              <a:chOff x="3983" y="3264"/>
              <a:chExt cx="789" cy="508"/>
            </a:xfrm>
          </p:grpSpPr>
          <p:sp>
            <p:nvSpPr>
              <p:cNvPr id="16" name="Rectangle 5"/>
              <p:cNvSpPr>
                <a:spLocks noChangeArrowheads="1"/>
              </p:cNvSpPr>
              <p:nvPr/>
            </p:nvSpPr>
            <p:spPr bwMode="auto">
              <a:xfrm>
                <a:off x="4045" y="3264"/>
                <a:ext cx="689" cy="411"/>
              </a:xfrm>
              <a:prstGeom prst="rect">
                <a:avLst/>
              </a:prstGeom>
              <a:gradFill rotWithShape="0">
                <a:gsLst>
                  <a:gs pos="0">
                    <a:srgbClr val="FF0000"/>
                  </a:gs>
                  <a:gs pos="100000">
                    <a:srgbClr val="FF0000">
                      <a:gamma/>
                      <a:shade val="76471"/>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31777" name="Text Box 6"/>
              <p:cNvSpPr txBox="1">
                <a:spLocks noChangeArrowheads="1"/>
              </p:cNvSpPr>
              <p:nvPr/>
            </p:nvSpPr>
            <p:spPr bwMode="auto">
              <a:xfrm>
                <a:off x="3983" y="3310"/>
                <a:ext cx="78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lnSpc>
                    <a:spcPct val="65000"/>
                  </a:lnSpc>
                </a:pPr>
                <a:r>
                  <a:rPr lang="eu-ES" sz="2000">
                    <a:solidFill>
                      <a:srgbClr val="000000"/>
                    </a:solidFill>
                  </a:rPr>
                  <a:t>Odola</a:t>
                </a:r>
              </a:p>
              <a:p>
                <a:pPr algn="ctr" eaLnBrk="1" hangingPunct="1">
                  <a:lnSpc>
                    <a:spcPct val="65000"/>
                  </a:lnSpc>
                </a:pPr>
                <a:r>
                  <a:rPr lang="eu-ES" sz="2000">
                    <a:solidFill>
                      <a:srgbClr val="000000"/>
                    </a:solidFill>
                  </a:rPr>
                  <a:t> %4</a:t>
                </a:r>
              </a:p>
            </p:txBody>
          </p:sp>
        </p:grpSp>
        <p:grpSp>
          <p:nvGrpSpPr>
            <p:cNvPr id="31770" name="Group 7"/>
            <p:cNvGrpSpPr>
              <a:grpSpLocks/>
            </p:cNvGrpSpPr>
            <p:nvPr/>
          </p:nvGrpSpPr>
          <p:grpSpPr bwMode="auto">
            <a:xfrm>
              <a:off x="7261225" y="1930400"/>
              <a:ext cx="949325" cy="539750"/>
              <a:chOff x="4734" y="3264"/>
              <a:chExt cx="689" cy="510"/>
            </a:xfrm>
          </p:grpSpPr>
          <p:sp>
            <p:nvSpPr>
              <p:cNvPr id="19" name="Rectangle 8"/>
              <p:cNvSpPr>
                <a:spLocks noChangeArrowheads="1"/>
              </p:cNvSpPr>
              <p:nvPr/>
            </p:nvSpPr>
            <p:spPr bwMode="auto">
              <a:xfrm>
                <a:off x="4734" y="3264"/>
                <a:ext cx="689" cy="411"/>
              </a:xfrm>
              <a:prstGeom prst="rect">
                <a:avLst/>
              </a:prstGeom>
              <a:gradFill rotWithShape="0">
                <a:gsLst>
                  <a:gs pos="0">
                    <a:srgbClr val="00FFCC"/>
                  </a:gs>
                  <a:gs pos="100000">
                    <a:srgbClr val="00FFCC">
                      <a:gamma/>
                      <a:shade val="46275"/>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31775" name="Text Box 9"/>
              <p:cNvSpPr txBox="1">
                <a:spLocks noChangeArrowheads="1"/>
              </p:cNvSpPr>
              <p:nvPr/>
            </p:nvSpPr>
            <p:spPr bwMode="auto">
              <a:xfrm>
                <a:off x="4794" y="3311"/>
                <a:ext cx="58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lnSpc>
                    <a:spcPct val="65000"/>
                  </a:lnSpc>
                </a:pPr>
                <a:r>
                  <a:rPr lang="eu-ES" sz="2000">
                    <a:solidFill>
                      <a:srgbClr val="000000"/>
                    </a:solidFill>
                  </a:rPr>
                  <a:t>LZR</a:t>
                </a:r>
              </a:p>
              <a:p>
                <a:pPr algn="ctr" eaLnBrk="1" hangingPunct="1">
                  <a:lnSpc>
                    <a:spcPct val="65000"/>
                  </a:lnSpc>
                </a:pPr>
                <a:r>
                  <a:rPr lang="eu-ES" sz="2000">
                    <a:solidFill>
                      <a:srgbClr val="000000"/>
                    </a:solidFill>
                  </a:rPr>
                  <a:t> %4</a:t>
                </a:r>
              </a:p>
            </p:txBody>
          </p:sp>
        </p:grpSp>
        <p:sp>
          <p:nvSpPr>
            <p:cNvPr id="31771" name="Rectangle 12"/>
            <p:cNvSpPr>
              <a:spLocks noChangeArrowheads="1"/>
            </p:cNvSpPr>
            <p:nvPr/>
          </p:nvSpPr>
          <p:spPr bwMode="auto">
            <a:xfrm>
              <a:off x="6300192" y="204788"/>
              <a:ext cx="1898650" cy="1725612"/>
            </a:xfrm>
            <a:prstGeom prst="rect">
              <a:avLst/>
            </a:prstGeom>
            <a:gradFill rotWithShape="0">
              <a:gsLst>
                <a:gs pos="0">
                  <a:srgbClr val="FFFF66"/>
                </a:gs>
                <a:gs pos="100000">
                  <a:srgbClr val="76762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wrap="none" anchor="ctr">
              <a:flatTx/>
            </a:bodyPr>
            <a:lstStyle/>
            <a:p>
              <a:pPr algn="ctr">
                <a:spcBef>
                  <a:spcPct val="50000"/>
                </a:spcBef>
              </a:pPr>
              <a:endParaRPr lang="eu-ES">
                <a:latin typeface="Times New Roman" charset="0"/>
              </a:endParaRPr>
            </a:p>
          </p:txBody>
        </p:sp>
        <p:sp>
          <p:nvSpPr>
            <p:cNvPr id="31772" name="Text Box 13"/>
            <p:cNvSpPr txBox="1">
              <a:spLocks noChangeArrowheads="1"/>
            </p:cNvSpPr>
            <p:nvPr/>
          </p:nvSpPr>
          <p:spPr bwMode="auto">
            <a:xfrm>
              <a:off x="6600825" y="333375"/>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a:solidFill>
                    <a:srgbClr val="000000"/>
                  </a:solidFill>
                </a:rPr>
                <a:t>Parenkima</a:t>
              </a:r>
            </a:p>
            <a:p>
              <a:pPr algn="ctr" eaLnBrk="1" hangingPunct="1"/>
              <a:r>
                <a:rPr lang="eu-ES" sz="1800">
                  <a:solidFill>
                    <a:srgbClr val="000000"/>
                  </a:solidFill>
                </a:rPr>
                <a:t> %80</a:t>
              </a:r>
            </a:p>
          </p:txBody>
        </p:sp>
        <p:sp>
          <p:nvSpPr>
            <p:cNvPr id="23" name="Oval 14"/>
            <p:cNvSpPr>
              <a:spLocks noChangeArrowheads="1"/>
            </p:cNvSpPr>
            <p:nvPr/>
          </p:nvSpPr>
          <p:spPr bwMode="auto">
            <a:xfrm>
              <a:off x="6756400" y="1265238"/>
              <a:ext cx="1387475" cy="576262"/>
            </a:xfrm>
            <a:prstGeom prst="ellipse">
              <a:avLst/>
            </a:prstGeom>
            <a:solidFill>
              <a:srgbClr val="00CC99"/>
            </a:solidFill>
            <a:ln w="9525">
              <a:solidFill>
                <a:srgbClr val="000000"/>
              </a:solidFill>
              <a:round/>
              <a:headEnd/>
              <a:tailEnd/>
            </a:ln>
            <a:effectLst/>
          </p:spPr>
          <p:txBody>
            <a:bodyPr wrap="none" anchor="ctr"/>
            <a:lstStyle/>
            <a:p>
              <a:pPr algn="ctr" fontAlgn="auto">
                <a:spcBef>
                  <a:spcPts val="0"/>
                </a:spcBef>
                <a:spcAft>
                  <a:spcPts val="0"/>
                </a:spcAft>
                <a:defRPr/>
              </a:pPr>
              <a:r>
                <a:rPr lang="es-ES_tradnl" kern="0" dirty="0">
                  <a:solidFill>
                    <a:sysClr val="windowText" lastClr="000000"/>
                  </a:solidFill>
                  <a:ea typeface="+mn-ea"/>
                  <a:cs typeface="Arial" charset="0"/>
                </a:rPr>
                <a:t>Masa</a:t>
              </a:r>
              <a:endParaRPr lang="es-ES_tradnl" b="0" kern="0" dirty="0">
                <a:solidFill>
                  <a:sysClr val="windowText" lastClr="000000"/>
                </a:solidFill>
                <a:ea typeface="+mn-ea"/>
                <a:cs typeface="Arial" charset="0"/>
              </a:endParaRPr>
            </a:p>
          </p:txBody>
        </p:sp>
      </p:grpSp>
      <p:grpSp>
        <p:nvGrpSpPr>
          <p:cNvPr id="6" name="Group 39"/>
          <p:cNvGrpSpPr>
            <a:grpSpLocks/>
          </p:cNvGrpSpPr>
          <p:nvPr/>
        </p:nvGrpSpPr>
        <p:grpSpPr bwMode="auto">
          <a:xfrm>
            <a:off x="395288" y="1125538"/>
            <a:ext cx="6096000" cy="3689350"/>
            <a:chOff x="2016" y="1936"/>
            <a:chExt cx="3696" cy="2164"/>
          </a:xfrm>
        </p:grpSpPr>
        <p:sp>
          <p:nvSpPr>
            <p:cNvPr id="44" name="Line 18"/>
            <p:cNvSpPr>
              <a:spLocks noChangeShapeType="1"/>
            </p:cNvSpPr>
            <p:nvPr/>
          </p:nvSpPr>
          <p:spPr bwMode="auto">
            <a:xfrm>
              <a:off x="3590" y="4100"/>
              <a:ext cx="1438" cy="0"/>
            </a:xfrm>
            <a:prstGeom prst="line">
              <a:avLst/>
            </a:prstGeom>
            <a:noFill/>
            <a:ln w="57150">
              <a:solidFill>
                <a:srgbClr val="FF6600"/>
              </a:solidFill>
              <a:round/>
              <a:headEnd/>
              <a:tailEnd type="triangle" w="med" len="me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45" name="Line 19"/>
            <p:cNvSpPr>
              <a:spLocks noChangeShapeType="1"/>
            </p:cNvSpPr>
            <p:nvPr/>
          </p:nvSpPr>
          <p:spPr bwMode="auto">
            <a:xfrm flipV="1">
              <a:off x="2016" y="3472"/>
              <a:ext cx="0" cy="156"/>
            </a:xfrm>
            <a:prstGeom prst="line">
              <a:avLst/>
            </a:prstGeom>
            <a:noFill/>
            <a:ln w="57150">
              <a:solidFill>
                <a:srgbClr val="FF6600"/>
              </a:solidFill>
              <a:round/>
              <a:headEnd/>
              <a:tailEnd type="triangle" w="med" len="me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46" name="Line 20"/>
            <p:cNvSpPr>
              <a:spLocks noChangeShapeType="1"/>
            </p:cNvSpPr>
            <p:nvPr/>
          </p:nvSpPr>
          <p:spPr bwMode="auto">
            <a:xfrm>
              <a:off x="4997" y="4100"/>
              <a:ext cx="513" cy="0"/>
            </a:xfrm>
            <a:prstGeom prst="line">
              <a:avLst/>
            </a:prstGeom>
            <a:noFill/>
            <a:ln w="57150">
              <a:solidFill>
                <a:srgbClr val="FF0000"/>
              </a:solidFill>
              <a:round/>
              <a:headEnd/>
              <a:tailEnd type="triangle" w="med" len="me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47" name="Line 21"/>
            <p:cNvSpPr>
              <a:spLocks noChangeShapeType="1"/>
            </p:cNvSpPr>
            <p:nvPr/>
          </p:nvSpPr>
          <p:spPr bwMode="auto">
            <a:xfrm flipV="1">
              <a:off x="2016" y="2058"/>
              <a:ext cx="0" cy="1351"/>
            </a:xfrm>
            <a:prstGeom prst="line">
              <a:avLst/>
            </a:prstGeom>
            <a:noFill/>
            <a:ln w="57150">
              <a:solidFill>
                <a:srgbClr val="FF0000"/>
              </a:solidFill>
              <a:round/>
              <a:headEnd/>
              <a:tailEnd type="triangle" w="med" len="me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48" name="Text Box 23"/>
            <p:cNvSpPr txBox="1">
              <a:spLocks noChangeArrowheads="1"/>
            </p:cNvSpPr>
            <p:nvPr/>
          </p:nvSpPr>
          <p:spPr bwMode="auto">
            <a:xfrm>
              <a:off x="2753" y="1936"/>
              <a:ext cx="112" cy="215"/>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s-ES_tradnl" kern="0">
                <a:solidFill>
                  <a:srgbClr val="000066"/>
                </a:solidFill>
                <a:effectLst>
                  <a:outerShdw blurRad="38100" dist="38100" dir="2700000" algn="tl">
                    <a:srgbClr val="C0C0C0"/>
                  </a:outerShdw>
                </a:effectLst>
                <a:ea typeface="+mn-ea"/>
                <a:cs typeface="Arial" charset="0"/>
              </a:endParaRPr>
            </a:p>
          </p:txBody>
        </p:sp>
        <p:sp>
          <p:nvSpPr>
            <p:cNvPr id="49" name="Line 25"/>
            <p:cNvSpPr>
              <a:spLocks noChangeShapeType="1"/>
            </p:cNvSpPr>
            <p:nvPr/>
          </p:nvSpPr>
          <p:spPr bwMode="auto">
            <a:xfrm>
              <a:off x="2357" y="3769"/>
              <a:ext cx="2745" cy="0"/>
            </a:xfrm>
            <a:prstGeom prst="line">
              <a:avLst/>
            </a:prstGeom>
            <a:noFill/>
            <a:ln w="19050">
              <a:solidFill>
                <a:srgbClr val="000000"/>
              </a:solidFill>
              <a:round/>
              <a:headEnd/>
              <a:tailEn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31757" name="Text Box 26"/>
            <p:cNvSpPr txBox="1">
              <a:spLocks noChangeArrowheads="1"/>
            </p:cNvSpPr>
            <p:nvPr/>
          </p:nvSpPr>
          <p:spPr bwMode="auto">
            <a:xfrm>
              <a:off x="4181" y="3744"/>
              <a:ext cx="65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r>
                <a:rPr lang="eu-ES" sz="1800" b="0">
                  <a:solidFill>
                    <a:srgbClr val="000000"/>
                  </a:solidFill>
                </a:rPr>
                <a:t>Bolumen</a:t>
              </a:r>
            </a:p>
          </p:txBody>
        </p:sp>
        <p:sp>
          <p:nvSpPr>
            <p:cNvPr id="51" name="Line 28"/>
            <p:cNvSpPr>
              <a:spLocks noChangeShapeType="1"/>
            </p:cNvSpPr>
            <p:nvPr/>
          </p:nvSpPr>
          <p:spPr bwMode="auto">
            <a:xfrm>
              <a:off x="2357" y="2089"/>
              <a:ext cx="0" cy="1684"/>
            </a:xfrm>
            <a:prstGeom prst="line">
              <a:avLst/>
            </a:prstGeom>
            <a:noFill/>
            <a:ln w="19050">
              <a:solidFill>
                <a:srgbClr val="000000"/>
              </a:solidFill>
              <a:round/>
              <a:headEnd/>
              <a:tailEn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31759" name="Text Box 29"/>
            <p:cNvSpPr txBox="1">
              <a:spLocks noChangeArrowheads="1"/>
            </p:cNvSpPr>
            <p:nvPr/>
          </p:nvSpPr>
          <p:spPr bwMode="auto">
            <a:xfrm rot="-5388346">
              <a:off x="1931" y="2516"/>
              <a:ext cx="4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r>
                <a:rPr lang="eu-ES" sz="1800" b="0">
                  <a:solidFill>
                    <a:srgbClr val="000000"/>
                  </a:solidFill>
                </a:rPr>
                <a:t>Presio</a:t>
              </a:r>
            </a:p>
          </p:txBody>
        </p:sp>
        <p:sp>
          <p:nvSpPr>
            <p:cNvPr id="53" name="Arc 30"/>
            <p:cNvSpPr>
              <a:spLocks/>
            </p:cNvSpPr>
            <p:nvPr/>
          </p:nvSpPr>
          <p:spPr bwMode="auto">
            <a:xfrm flipV="1">
              <a:off x="4925" y="2058"/>
              <a:ext cx="787" cy="1518"/>
            </a:xfrm>
            <a:custGeom>
              <a:avLst/>
              <a:gdLst>
                <a:gd name="G0" fmla="+- 0 0 0"/>
                <a:gd name="G1" fmla="+- 21600 0 0"/>
                <a:gd name="G2" fmla="+- 21600 0 0"/>
                <a:gd name="T0" fmla="*/ 0 w 21600"/>
                <a:gd name="T1" fmla="*/ 0 h 22186"/>
                <a:gd name="T2" fmla="*/ 21592 w 21600"/>
                <a:gd name="T3" fmla="*/ 22186 h 22186"/>
                <a:gd name="T4" fmla="*/ 0 w 21600"/>
                <a:gd name="T5" fmla="*/ 21600 h 22186"/>
              </a:gdLst>
              <a:ahLst/>
              <a:cxnLst>
                <a:cxn ang="0">
                  <a:pos x="T0" y="T1"/>
                </a:cxn>
                <a:cxn ang="0">
                  <a:pos x="T2" y="T3"/>
                </a:cxn>
                <a:cxn ang="0">
                  <a:pos x="T4" y="T5"/>
                </a:cxn>
              </a:cxnLst>
              <a:rect l="0" t="0" r="r" b="b"/>
              <a:pathLst>
                <a:path w="21600" h="22186" fill="none" extrusionOk="0">
                  <a:moveTo>
                    <a:pt x="-1" y="0"/>
                  </a:moveTo>
                  <a:cubicBezTo>
                    <a:pt x="11929" y="0"/>
                    <a:pt x="21600" y="9670"/>
                    <a:pt x="21600" y="21600"/>
                  </a:cubicBezTo>
                  <a:cubicBezTo>
                    <a:pt x="21600" y="21795"/>
                    <a:pt x="21597" y="21990"/>
                    <a:pt x="21592" y="22186"/>
                  </a:cubicBezTo>
                </a:path>
                <a:path w="21600" h="22186" stroke="0" extrusionOk="0">
                  <a:moveTo>
                    <a:pt x="-1" y="0"/>
                  </a:moveTo>
                  <a:cubicBezTo>
                    <a:pt x="11929" y="0"/>
                    <a:pt x="21600" y="9670"/>
                    <a:pt x="21600" y="21600"/>
                  </a:cubicBezTo>
                  <a:cubicBezTo>
                    <a:pt x="21600" y="21795"/>
                    <a:pt x="21597" y="21990"/>
                    <a:pt x="21592" y="22186"/>
                  </a:cubicBezTo>
                  <a:lnTo>
                    <a:pt x="0" y="21600"/>
                  </a:lnTo>
                  <a:close/>
                </a:path>
              </a:pathLst>
            </a:custGeom>
            <a:noFill/>
            <a:ln w="76200">
              <a:solidFill>
                <a:srgbClr val="FF0000"/>
              </a:solidFill>
              <a:round/>
              <a:headEnd/>
              <a:tailEn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31761" name="Text Box 31"/>
            <p:cNvSpPr txBox="1">
              <a:spLocks noChangeArrowheads="1"/>
            </p:cNvSpPr>
            <p:nvPr/>
          </p:nvSpPr>
          <p:spPr bwMode="auto">
            <a:xfrm>
              <a:off x="2685" y="3218"/>
              <a:ext cx="672" cy="221"/>
            </a:xfrm>
            <a:prstGeom prst="rect">
              <a:avLst/>
            </a:prstGeom>
            <a:solidFill>
              <a:srgbClr val="00FF00"/>
            </a:solidFill>
            <a:ln w="9525">
              <a:solidFill>
                <a:srgbClr val="000000"/>
              </a:solidFill>
              <a:miter lim="800000"/>
              <a:headEnd/>
              <a:tailEnd/>
            </a:ln>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a:solidFill>
                    <a:srgbClr val="000000"/>
                  </a:solidFill>
                </a:rPr>
                <a:t>Normala</a:t>
              </a:r>
            </a:p>
          </p:txBody>
        </p:sp>
        <p:sp>
          <p:nvSpPr>
            <p:cNvPr id="31762" name="Text Box 32"/>
            <p:cNvSpPr txBox="1">
              <a:spLocks noChangeArrowheads="1"/>
            </p:cNvSpPr>
            <p:nvPr/>
          </p:nvSpPr>
          <p:spPr bwMode="auto">
            <a:xfrm>
              <a:off x="3680" y="3155"/>
              <a:ext cx="964" cy="221"/>
            </a:xfrm>
            <a:prstGeom prst="rect">
              <a:avLst/>
            </a:prstGeom>
            <a:solidFill>
              <a:srgbClr val="FF9900"/>
            </a:solidFill>
            <a:ln w="9525">
              <a:solidFill>
                <a:srgbClr val="000000"/>
              </a:solidFill>
              <a:miter lim="800000"/>
              <a:headEnd/>
              <a:tailEnd/>
            </a:ln>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a:solidFill>
                    <a:srgbClr val="000000"/>
                  </a:solidFill>
                </a:rPr>
                <a:t>Konpentsatu</a:t>
              </a:r>
            </a:p>
          </p:txBody>
        </p:sp>
        <p:sp>
          <p:nvSpPr>
            <p:cNvPr id="31763" name="Text Box 33"/>
            <p:cNvSpPr txBox="1">
              <a:spLocks noChangeArrowheads="1"/>
            </p:cNvSpPr>
            <p:nvPr/>
          </p:nvSpPr>
          <p:spPr bwMode="auto">
            <a:xfrm>
              <a:off x="4258" y="2064"/>
              <a:ext cx="1195" cy="221"/>
            </a:xfrm>
            <a:prstGeom prst="rect">
              <a:avLst/>
            </a:prstGeom>
            <a:solidFill>
              <a:srgbClr val="FF0000"/>
            </a:solidFill>
            <a:ln w="9525">
              <a:solidFill>
                <a:srgbClr val="000000"/>
              </a:solidFill>
              <a:miter lim="800000"/>
              <a:headEnd/>
              <a:tailEnd/>
            </a:ln>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a:solidFill>
                    <a:srgbClr val="000000"/>
                  </a:solidFill>
                </a:rPr>
                <a:t>Deskonpentsatu</a:t>
              </a:r>
            </a:p>
          </p:txBody>
        </p:sp>
        <p:sp>
          <p:nvSpPr>
            <p:cNvPr id="57" name="Line 34"/>
            <p:cNvSpPr>
              <a:spLocks noChangeShapeType="1"/>
            </p:cNvSpPr>
            <p:nvPr/>
          </p:nvSpPr>
          <p:spPr bwMode="auto">
            <a:xfrm>
              <a:off x="2529" y="3629"/>
              <a:ext cx="1061" cy="0"/>
            </a:xfrm>
            <a:prstGeom prst="line">
              <a:avLst/>
            </a:prstGeom>
            <a:noFill/>
            <a:ln w="76200">
              <a:solidFill>
                <a:srgbClr val="00FF00"/>
              </a:solidFill>
              <a:round/>
              <a:headEnd/>
              <a:tailEn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58" name="Oval 35"/>
            <p:cNvSpPr>
              <a:spLocks noChangeArrowheads="1"/>
            </p:cNvSpPr>
            <p:nvPr/>
          </p:nvSpPr>
          <p:spPr bwMode="auto">
            <a:xfrm>
              <a:off x="4757" y="3503"/>
              <a:ext cx="205" cy="156"/>
            </a:xfrm>
            <a:prstGeom prst="ellipse">
              <a:avLst/>
            </a:prstGeom>
            <a:gradFill rotWithShape="0">
              <a:gsLst>
                <a:gs pos="0">
                  <a:srgbClr val="FF9933"/>
                </a:gs>
                <a:gs pos="100000">
                  <a:srgbClr val="FF0000"/>
                </a:gs>
              </a:gsLst>
              <a:lin ang="18900000" scaled="1"/>
            </a:gradFill>
            <a:ln w="9525">
              <a:solidFill>
                <a:srgbClr val="000000"/>
              </a:solidFill>
              <a:round/>
              <a:headEnd/>
              <a:tailEn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31766" name="Text Box 36"/>
            <p:cNvSpPr txBox="1">
              <a:spLocks noChangeArrowheads="1"/>
            </p:cNvSpPr>
            <p:nvPr/>
          </p:nvSpPr>
          <p:spPr bwMode="auto">
            <a:xfrm>
              <a:off x="4031" y="2688"/>
              <a:ext cx="93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algn="ctr" eaLnBrk="1" hangingPunct="1"/>
              <a:r>
                <a:rPr lang="eu-ES" sz="1800" b="0">
                  <a:solidFill>
                    <a:srgbClr val="000000"/>
                  </a:solidFill>
                </a:rPr>
                <a:t>Inflexio puntu</a:t>
              </a:r>
            </a:p>
          </p:txBody>
        </p:sp>
        <p:sp>
          <p:nvSpPr>
            <p:cNvPr id="60" name="Line 37"/>
            <p:cNvSpPr>
              <a:spLocks noChangeShapeType="1"/>
            </p:cNvSpPr>
            <p:nvPr/>
          </p:nvSpPr>
          <p:spPr bwMode="auto">
            <a:xfrm>
              <a:off x="4800" y="2938"/>
              <a:ext cx="68" cy="502"/>
            </a:xfrm>
            <a:prstGeom prst="line">
              <a:avLst/>
            </a:prstGeom>
            <a:noFill/>
            <a:ln w="57150">
              <a:solidFill>
                <a:srgbClr val="000000"/>
              </a:solidFill>
              <a:round/>
              <a:headEnd/>
              <a:tailEnd type="triangle" w="med" len="me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sp>
          <p:nvSpPr>
            <p:cNvPr id="61" name="Line 38"/>
            <p:cNvSpPr>
              <a:spLocks noChangeShapeType="1"/>
            </p:cNvSpPr>
            <p:nvPr/>
          </p:nvSpPr>
          <p:spPr bwMode="auto">
            <a:xfrm flipV="1">
              <a:off x="3590" y="3600"/>
              <a:ext cx="1219" cy="29"/>
            </a:xfrm>
            <a:prstGeom prst="line">
              <a:avLst/>
            </a:prstGeom>
            <a:noFill/>
            <a:ln w="76200">
              <a:solidFill>
                <a:srgbClr val="FF6600"/>
              </a:solidFill>
              <a:round/>
              <a:headEnd/>
              <a:tailEnd/>
            </a:ln>
            <a:effectLst/>
          </p:spPr>
          <p:txBody>
            <a:bodyPr wrap="none" anchor="ctr"/>
            <a:lstStyle/>
            <a:p>
              <a:pPr fontAlgn="auto">
                <a:spcBef>
                  <a:spcPts val="0"/>
                </a:spcBef>
                <a:spcAft>
                  <a:spcPts val="0"/>
                </a:spcAft>
                <a:defRPr/>
              </a:pPr>
              <a:endParaRPr lang="eu-ES" b="0" kern="0">
                <a:solidFill>
                  <a:sysClr val="windowText" lastClr="000000"/>
                </a:solidFill>
                <a:ea typeface="+mn-ea"/>
                <a:cs typeface="Arial" charset="0"/>
              </a:endParaRPr>
            </a:p>
          </p:txBody>
        </p:sp>
      </p:grpSp>
      <p:pic>
        <p:nvPicPr>
          <p:cNvPr id="31750"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1DB10167-0BB5-1C49-A36F-C350EAA008D4}" type="slidenum">
              <a:rPr lang="es-ES" sz="1200" b="0">
                <a:solidFill>
                  <a:schemeClr val="tx1"/>
                </a:solidFill>
                <a:latin typeface="Verdana" charset="0"/>
              </a:rPr>
              <a:pPr eaLnBrk="1" hangingPunct="1"/>
              <a:t>8</a:t>
            </a:fld>
            <a:endParaRPr lang="es-ES" sz="1200" b="0">
              <a:solidFill>
                <a:schemeClr val="tx1"/>
              </a:solidFill>
              <a:latin typeface="Verdana" charset="0"/>
            </a:endParaRPr>
          </a:p>
        </p:txBody>
      </p:sp>
      <p:sp>
        <p:nvSpPr>
          <p:cNvPr id="33794" name="Rectangle 2"/>
          <p:cNvSpPr>
            <a:spLocks noGrp="1" noChangeArrowheads="1"/>
          </p:cNvSpPr>
          <p:nvPr>
            <p:ph type="title"/>
          </p:nvPr>
        </p:nvSpPr>
        <p:spPr>
          <a:xfrm>
            <a:off x="0" y="96838"/>
            <a:ext cx="9144000" cy="739775"/>
          </a:xfrm>
        </p:spPr>
        <p:txBody>
          <a:bodyPr/>
          <a:lstStyle/>
          <a:p>
            <a:pPr eaLnBrk="1" hangingPunct="1"/>
            <a:r>
              <a:rPr lang="eu-ES" sz="3000">
                <a:solidFill>
                  <a:srgbClr val="000000"/>
                </a:solidFill>
                <a:latin typeface="Verdana" charset="0"/>
              </a:rPr>
              <a:t>3.2.- Fisiopatologia: Garuneko Odol Fluxua</a:t>
            </a:r>
            <a:endParaRPr lang="eu-ES" sz="3200">
              <a:latin typeface="Verdana" charset="0"/>
            </a:endParaRPr>
          </a:p>
        </p:txBody>
      </p:sp>
      <p:sp>
        <p:nvSpPr>
          <p:cNvPr id="33795" name="Rectangle 3"/>
          <p:cNvSpPr>
            <a:spLocks noGrp="1" noChangeArrowheads="1"/>
          </p:cNvSpPr>
          <p:nvPr>
            <p:ph type="body" idx="1"/>
          </p:nvPr>
        </p:nvSpPr>
        <p:spPr>
          <a:xfrm>
            <a:off x="179388" y="765175"/>
            <a:ext cx="8964612" cy="5472113"/>
          </a:xfrm>
        </p:spPr>
        <p:txBody>
          <a:bodyPr/>
          <a:lstStyle/>
          <a:p>
            <a:pPr marL="571500" indent="-571500" eaLnBrk="1" hangingPunct="1">
              <a:buFont typeface="Wingdings" charset="0"/>
              <a:buNone/>
            </a:pPr>
            <a:endParaRPr lang="eu-ES">
              <a:latin typeface="Arial" charset="0"/>
            </a:endParaRPr>
          </a:p>
          <a:p>
            <a:pPr marL="571500" indent="-571500" eaLnBrk="1" hangingPunct="1"/>
            <a:r>
              <a:rPr lang="eu-ES">
                <a:solidFill>
                  <a:srgbClr val="9900CC"/>
                </a:solidFill>
                <a:latin typeface="Arial" charset="0"/>
              </a:rPr>
              <a:t>Garuneko Odol Fluxua (GOF):</a:t>
            </a:r>
          </a:p>
          <a:p>
            <a:pPr marL="1009650" lvl="1" indent="-571500" eaLnBrk="1" hangingPunct="1"/>
            <a:r>
              <a:rPr lang="eu-ES" sz="2400">
                <a:latin typeface="Arial" charset="0"/>
                <a:cs typeface="Arial" charset="0"/>
              </a:rPr>
              <a:t>Bihotz-gasturen %14a eta O</a:t>
            </a:r>
            <a:r>
              <a:rPr lang="eu-ES" sz="2400" baseline="-25000">
                <a:latin typeface="Arial" charset="0"/>
                <a:cs typeface="Arial" charset="0"/>
              </a:rPr>
              <a:t>2</a:t>
            </a:r>
            <a:r>
              <a:rPr lang="eu-ES" sz="2400">
                <a:latin typeface="Arial" charset="0"/>
                <a:cs typeface="Arial" charset="0"/>
              </a:rPr>
              <a:t>-kontsumoaren %20a</a:t>
            </a:r>
          </a:p>
          <a:p>
            <a:pPr marL="1009650" lvl="1" indent="-571500" eaLnBrk="1" hangingPunct="1"/>
            <a:r>
              <a:rPr lang="eu-ES" sz="2400">
                <a:latin typeface="Arial" charset="0"/>
                <a:cs typeface="Arial" charset="0"/>
              </a:rPr>
              <a:t>Bat-batean gelditzea:</a:t>
            </a:r>
          </a:p>
          <a:p>
            <a:pPr marL="1406525" lvl="2" indent="-571500" eaLnBrk="1" hangingPunct="1"/>
            <a:r>
              <a:rPr lang="eu-ES" sz="2100">
                <a:latin typeface="Arial" charset="0"/>
                <a:cs typeface="Arial" charset="0"/>
              </a:rPr>
              <a:t>15´´ =&gt; konortea eta garuneko aktibitate elektrikoa desagertu </a:t>
            </a:r>
          </a:p>
          <a:p>
            <a:pPr marL="1406525" lvl="2" indent="-571500" eaLnBrk="1" hangingPunct="1"/>
            <a:r>
              <a:rPr lang="eu-ES" sz="2100">
                <a:latin typeface="Arial" charset="0"/>
                <a:cs typeface="Arial" charset="0"/>
              </a:rPr>
              <a:t>&gt; 5´ =&gt; itzulezinak izan daitezkeen aldaketa estrukturalak</a:t>
            </a:r>
            <a:r>
              <a:rPr lang="eu-ES" sz="2200">
                <a:latin typeface="Arial" charset="0"/>
                <a:cs typeface="Arial" charset="0"/>
              </a:rPr>
              <a:t> </a:t>
            </a:r>
          </a:p>
          <a:p>
            <a:pPr marL="1009650" lvl="1" indent="-571500" eaLnBrk="1" hangingPunct="1"/>
            <a:r>
              <a:rPr lang="eu-ES" sz="2400">
                <a:latin typeface="Arial" charset="0"/>
                <a:cs typeface="Arial" charset="0"/>
              </a:rPr>
              <a:t>Faktore eraginkorrenak:</a:t>
            </a:r>
            <a:r>
              <a:rPr lang="eu-ES">
                <a:latin typeface="Arial" charset="0"/>
                <a:cs typeface="Arial" charset="0"/>
              </a:rPr>
              <a:t> </a:t>
            </a:r>
          </a:p>
          <a:p>
            <a:pPr marL="1406525" lvl="2" indent="-571500" eaLnBrk="1" hangingPunct="1"/>
            <a:r>
              <a:rPr lang="eu-ES" sz="2100">
                <a:latin typeface="Arial" charset="0"/>
                <a:cs typeface="Arial" charset="0"/>
              </a:rPr>
              <a:t>GPP = BBPA – GBP </a:t>
            </a:r>
          </a:p>
          <a:p>
            <a:pPr marL="1406525" lvl="2" indent="-571500" eaLnBrk="1" hangingPunct="1"/>
            <a:r>
              <a:rPr lang="eu-ES" sz="2100">
                <a:latin typeface="Arial" charset="0"/>
                <a:cs typeface="Arial" charset="0"/>
              </a:rPr>
              <a:t>GOF = GPP / EB (erresistentzia zerebrobaskularra)</a:t>
            </a:r>
          </a:p>
          <a:p>
            <a:pPr marL="1009650" lvl="1" indent="-571500" eaLnBrk="1" hangingPunct="1"/>
            <a:r>
              <a:rPr lang="eu-ES" sz="2400">
                <a:solidFill>
                  <a:schemeClr val="accent2"/>
                </a:solidFill>
                <a:latin typeface="Arial" charset="0"/>
                <a:cs typeface="Arial" charset="0"/>
              </a:rPr>
              <a:t>Autorregulazio: </a:t>
            </a:r>
            <a:r>
              <a:rPr lang="eu-ES" sz="2400">
                <a:latin typeface="Arial" charset="0"/>
                <a:cs typeface="Arial" charset="0"/>
              </a:rPr>
              <a:t>mekanismo erregulatzaile batzuk GPP-ko muga arteko fluktuazioak ahalbidetzen dituzte, GOF-a esanguratsuki aldatu gabe</a:t>
            </a:r>
          </a:p>
        </p:txBody>
      </p:sp>
      <p:pic>
        <p:nvPicPr>
          <p:cNvPr id="33796"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9900CC"/>
                </a:solidFill>
                <a:latin typeface="Arial" charset="0"/>
                <a:ea typeface="ＭＳ Ｐゴシック" charset="0"/>
                <a:cs typeface="ＭＳ Ｐゴシック" charset="0"/>
              </a:defRPr>
            </a:lvl1pPr>
            <a:lvl2pPr marL="742950" indent="-285750" eaLnBrk="0" hangingPunct="0">
              <a:defRPr sz="2400" b="1">
                <a:solidFill>
                  <a:srgbClr val="9900CC"/>
                </a:solidFill>
                <a:latin typeface="Arial" charset="0"/>
                <a:ea typeface="ＭＳ Ｐゴシック" charset="0"/>
              </a:defRPr>
            </a:lvl2pPr>
            <a:lvl3pPr marL="1143000" indent="-228600" eaLnBrk="0" hangingPunct="0">
              <a:defRPr sz="2400" b="1">
                <a:solidFill>
                  <a:srgbClr val="9900CC"/>
                </a:solidFill>
                <a:latin typeface="Arial" charset="0"/>
                <a:ea typeface="ＭＳ Ｐゴシック" charset="0"/>
              </a:defRPr>
            </a:lvl3pPr>
            <a:lvl4pPr marL="1600200" indent="-228600" eaLnBrk="0" hangingPunct="0">
              <a:defRPr sz="2400" b="1">
                <a:solidFill>
                  <a:srgbClr val="9900CC"/>
                </a:solidFill>
                <a:latin typeface="Arial" charset="0"/>
                <a:ea typeface="ＭＳ Ｐゴシック" charset="0"/>
              </a:defRPr>
            </a:lvl4pPr>
            <a:lvl5pPr marL="2057400" indent="-228600" eaLnBrk="0" hangingPunct="0">
              <a:defRPr sz="2400" b="1">
                <a:solidFill>
                  <a:srgbClr val="9900CC"/>
                </a:solidFill>
                <a:latin typeface="Arial" charset="0"/>
                <a:ea typeface="ＭＳ Ｐゴシック" charset="0"/>
              </a:defRPr>
            </a:lvl5pPr>
            <a:lvl6pPr marL="2514600" indent="-228600" eaLnBrk="0" fontAlgn="base" hangingPunct="0">
              <a:spcBef>
                <a:spcPct val="0"/>
              </a:spcBef>
              <a:spcAft>
                <a:spcPct val="0"/>
              </a:spcAft>
              <a:defRPr sz="2400" b="1">
                <a:solidFill>
                  <a:srgbClr val="9900CC"/>
                </a:solidFill>
                <a:latin typeface="Arial" charset="0"/>
                <a:ea typeface="ＭＳ Ｐゴシック" charset="0"/>
              </a:defRPr>
            </a:lvl6pPr>
            <a:lvl7pPr marL="2971800" indent="-228600" eaLnBrk="0" fontAlgn="base" hangingPunct="0">
              <a:spcBef>
                <a:spcPct val="0"/>
              </a:spcBef>
              <a:spcAft>
                <a:spcPct val="0"/>
              </a:spcAft>
              <a:defRPr sz="2400" b="1">
                <a:solidFill>
                  <a:srgbClr val="9900CC"/>
                </a:solidFill>
                <a:latin typeface="Arial" charset="0"/>
                <a:ea typeface="ＭＳ Ｐゴシック" charset="0"/>
              </a:defRPr>
            </a:lvl7pPr>
            <a:lvl8pPr marL="3429000" indent="-228600" eaLnBrk="0" fontAlgn="base" hangingPunct="0">
              <a:spcBef>
                <a:spcPct val="0"/>
              </a:spcBef>
              <a:spcAft>
                <a:spcPct val="0"/>
              </a:spcAft>
              <a:defRPr sz="2400" b="1">
                <a:solidFill>
                  <a:srgbClr val="9900CC"/>
                </a:solidFill>
                <a:latin typeface="Arial" charset="0"/>
                <a:ea typeface="ＭＳ Ｐゴシック" charset="0"/>
              </a:defRPr>
            </a:lvl8pPr>
            <a:lvl9pPr marL="3886200" indent="-228600" eaLnBrk="0" fontAlgn="base" hangingPunct="0">
              <a:spcBef>
                <a:spcPct val="0"/>
              </a:spcBef>
              <a:spcAft>
                <a:spcPct val="0"/>
              </a:spcAft>
              <a:defRPr sz="2400" b="1">
                <a:solidFill>
                  <a:srgbClr val="9900CC"/>
                </a:solidFill>
                <a:latin typeface="Arial" charset="0"/>
                <a:ea typeface="ＭＳ Ｐゴシック" charset="0"/>
              </a:defRPr>
            </a:lvl9pPr>
          </a:lstStyle>
          <a:p>
            <a:pPr eaLnBrk="1" hangingPunct="1"/>
            <a:fld id="{EE2F3879-DE15-D641-A157-567D3D6C1BB3}" type="slidenum">
              <a:rPr lang="es-ES" sz="1200" b="0">
                <a:solidFill>
                  <a:schemeClr val="tx1"/>
                </a:solidFill>
                <a:latin typeface="Verdana" charset="0"/>
              </a:rPr>
              <a:pPr eaLnBrk="1" hangingPunct="1"/>
              <a:t>9</a:t>
            </a:fld>
            <a:endParaRPr lang="es-ES" sz="1200" b="0">
              <a:solidFill>
                <a:schemeClr val="tx1"/>
              </a:solidFill>
              <a:latin typeface="Verdana" charset="0"/>
            </a:endParaRPr>
          </a:p>
        </p:txBody>
      </p:sp>
      <p:sp>
        <p:nvSpPr>
          <p:cNvPr id="35842" name="Rectangle 2"/>
          <p:cNvSpPr>
            <a:spLocks noGrp="1" noChangeArrowheads="1"/>
          </p:cNvSpPr>
          <p:nvPr>
            <p:ph type="title"/>
          </p:nvPr>
        </p:nvSpPr>
        <p:spPr>
          <a:xfrm>
            <a:off x="0" y="115888"/>
            <a:ext cx="9144000" cy="739775"/>
          </a:xfrm>
        </p:spPr>
        <p:txBody>
          <a:bodyPr/>
          <a:lstStyle/>
          <a:p>
            <a:pPr eaLnBrk="1" hangingPunct="1"/>
            <a:r>
              <a:rPr lang="eu-ES" sz="3000">
                <a:solidFill>
                  <a:srgbClr val="000000"/>
                </a:solidFill>
                <a:latin typeface="Verdana" charset="0"/>
              </a:rPr>
              <a:t>3.2.- Fisiopatologia: Garuneko Odol Fluxua</a:t>
            </a:r>
          </a:p>
        </p:txBody>
      </p:sp>
      <p:sp>
        <p:nvSpPr>
          <p:cNvPr id="35843" name="Rectangle 3"/>
          <p:cNvSpPr>
            <a:spLocks noGrp="1" noChangeArrowheads="1"/>
          </p:cNvSpPr>
          <p:nvPr>
            <p:ph type="body" idx="1"/>
          </p:nvPr>
        </p:nvSpPr>
        <p:spPr>
          <a:xfrm>
            <a:off x="323850" y="765175"/>
            <a:ext cx="8496300" cy="5400675"/>
          </a:xfrm>
        </p:spPr>
        <p:txBody>
          <a:bodyPr/>
          <a:lstStyle/>
          <a:p>
            <a:pPr marL="571500" indent="-571500" eaLnBrk="1" hangingPunct="1">
              <a:lnSpc>
                <a:spcPct val="90000"/>
              </a:lnSpc>
              <a:buFont typeface="Wingdings" charset="0"/>
              <a:buNone/>
            </a:pPr>
            <a:endParaRPr lang="eu-ES">
              <a:latin typeface="Arial" charset="0"/>
            </a:endParaRPr>
          </a:p>
          <a:p>
            <a:pPr marL="571500" indent="-571500" eaLnBrk="1" hangingPunct="1">
              <a:lnSpc>
                <a:spcPct val="90000"/>
              </a:lnSpc>
            </a:pPr>
            <a:r>
              <a:rPr lang="eu-ES">
                <a:solidFill>
                  <a:srgbClr val="9900CC"/>
                </a:solidFill>
                <a:latin typeface="Arial" charset="0"/>
              </a:rPr>
              <a:t>Autorregulazio:</a:t>
            </a:r>
          </a:p>
          <a:p>
            <a:pPr marL="1009650" lvl="1" indent="-571500" eaLnBrk="1" hangingPunct="1">
              <a:lnSpc>
                <a:spcPct val="90000"/>
              </a:lnSpc>
            </a:pPr>
            <a:r>
              <a:rPr lang="eu-ES">
                <a:latin typeface="Arial" charset="0"/>
                <a:cs typeface="Arial" charset="0"/>
              </a:rPr>
              <a:t>↓ GPP =&gt; baso-dilatazioa eragiten du, fluxua bere horretan mantenduz </a:t>
            </a:r>
          </a:p>
          <a:p>
            <a:pPr marL="1009650" lvl="1" indent="-571500" eaLnBrk="1" hangingPunct="1">
              <a:lnSpc>
                <a:spcPct val="90000"/>
              </a:lnSpc>
            </a:pPr>
            <a:r>
              <a:rPr lang="eu-ES">
                <a:latin typeface="Arial" charset="0"/>
                <a:cs typeface="Arial" charset="0"/>
              </a:rPr>
              <a:t>↑ GPP =&gt; baso-konstrikzioa eragiten du, fluxua bere horretan mantenduz </a:t>
            </a:r>
          </a:p>
          <a:p>
            <a:pPr marL="1009650" lvl="1" indent="-571500" eaLnBrk="1" hangingPunct="1">
              <a:lnSpc>
                <a:spcPct val="90000"/>
              </a:lnSpc>
            </a:pPr>
            <a:endParaRPr lang="eu-ES">
              <a:latin typeface="Arial" charset="0"/>
              <a:cs typeface="Arial" charset="0"/>
            </a:endParaRPr>
          </a:p>
          <a:p>
            <a:pPr marL="1009650" lvl="1" indent="-571500" eaLnBrk="1" hangingPunct="1">
              <a:lnSpc>
                <a:spcPct val="90000"/>
              </a:lnSpc>
            </a:pPr>
            <a:r>
              <a:rPr lang="eu-ES">
                <a:solidFill>
                  <a:schemeClr val="accent2"/>
                </a:solidFill>
                <a:latin typeface="Arial" charset="0"/>
                <a:cs typeface="Arial" charset="0"/>
              </a:rPr>
              <a:t>Autorregulazioaren alterazioak</a:t>
            </a:r>
            <a:r>
              <a:rPr lang="eu-ES">
                <a:solidFill>
                  <a:srgbClr val="C00000"/>
                </a:solidFill>
                <a:latin typeface="Arial" charset="0"/>
                <a:cs typeface="Arial" charset="0"/>
              </a:rPr>
              <a:t>:</a:t>
            </a:r>
          </a:p>
          <a:p>
            <a:pPr marL="1406525" lvl="2" indent="-571500" eaLnBrk="1" hangingPunct="1">
              <a:lnSpc>
                <a:spcPct val="90000"/>
              </a:lnSpc>
            </a:pPr>
            <a:r>
              <a:rPr lang="eu-ES">
                <a:latin typeface="Arial" charset="0"/>
                <a:cs typeface="Arial" charset="0"/>
              </a:rPr>
              <a:t>TKE: ↓ GPP =&gt; ↓ GOF =&gt; Iskemia</a:t>
            </a:r>
          </a:p>
          <a:p>
            <a:pPr marL="1406525" lvl="2" indent="-571500" eaLnBrk="1" hangingPunct="1">
              <a:lnSpc>
                <a:spcPct val="90000"/>
              </a:lnSpc>
            </a:pPr>
            <a:r>
              <a:rPr lang="eu-ES">
                <a:latin typeface="Arial" charset="0"/>
                <a:cs typeface="Arial" charset="0"/>
              </a:rPr>
              <a:t>Entzefalopatia HTA: ↑ GPP =&gt; ↑ GOF =&gt; G. Edema</a:t>
            </a:r>
          </a:p>
          <a:p>
            <a:pPr marL="1795463" lvl="3" indent="-571500" eaLnBrk="1" hangingPunct="1">
              <a:lnSpc>
                <a:spcPct val="90000"/>
              </a:lnSpc>
            </a:pPr>
            <a:endParaRPr lang="eu-ES">
              <a:latin typeface="Arial" charset="0"/>
              <a:cs typeface="Arial" charset="0"/>
            </a:endParaRPr>
          </a:p>
          <a:p>
            <a:pPr marL="1009650" lvl="1" indent="-571500" eaLnBrk="1" hangingPunct="1">
              <a:lnSpc>
                <a:spcPct val="90000"/>
              </a:lnSpc>
            </a:pPr>
            <a:r>
              <a:rPr lang="eu-ES">
                <a:latin typeface="Arial" charset="0"/>
                <a:cs typeface="Arial" charset="0"/>
              </a:rPr>
              <a:t>Odol-hodiko kalibreen edozein aldaketak =&gt; GOB-aren  aldaketa =&gt; GBP-an eragina</a:t>
            </a:r>
          </a:p>
        </p:txBody>
      </p:sp>
      <p:pic>
        <p:nvPicPr>
          <p:cNvPr id="35844" name="Sonido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0226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lase-TumoresSNC">
  <a:themeElements>
    <a:clrScheme name="Clase-TumoresSNC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Clase-TumoresSNC">
      <a:majorFont>
        <a:latin typeface="Verdan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1" i="0" u="none" strike="noStrike" cap="none" normalizeH="0" baseline="0" smtClean="0">
            <a:ln>
              <a:noFill/>
            </a:ln>
            <a:solidFill>
              <a:srgbClr val="9900CC"/>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800" b="1" i="0" u="none" strike="noStrike" cap="none" normalizeH="0" baseline="0" smtClean="0">
            <a:ln>
              <a:noFill/>
            </a:ln>
            <a:solidFill>
              <a:srgbClr val="9900CC"/>
            </a:solidFill>
            <a:effectLst/>
            <a:latin typeface="Arial" charset="0"/>
            <a:cs typeface="Arial" charset="0"/>
          </a:defRPr>
        </a:defPPr>
      </a:lstStyle>
    </a:lnDef>
  </a:objectDefaults>
  <a:extraClrSchemeLst>
    <a:extraClrScheme>
      <a:clrScheme name="Clase-TumoresSNC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Clase-TumoresSNC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Clase-TumoresSNC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Clase-TumoresSNC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Clase-TumoresSNC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ase-TumoresSNC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Clase-TumoresSNC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Clase-TumoresSNC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Clase-TumoresSNC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22536</TotalTime>
  <Words>6371</Words>
  <Application>Microsoft Macintosh PowerPoint</Application>
  <PresentationFormat>Presentación en pantalla (4:3)</PresentationFormat>
  <Paragraphs>898</Paragraphs>
  <Slides>54</Slides>
  <Notes>53</Notes>
  <HiddenSlides>0</HiddenSlides>
  <MMClips>5</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56" baseType="lpstr">
      <vt:lpstr>Clase-TumoresSNC</vt:lpstr>
      <vt:lpstr>Gráfico</vt:lpstr>
      <vt:lpstr>Presentación de PowerPoint</vt:lpstr>
      <vt:lpstr>1.- Sarrera</vt:lpstr>
      <vt:lpstr>1.- Sarrera</vt:lpstr>
      <vt:lpstr>2.- GBH Definizioa</vt:lpstr>
      <vt:lpstr>3.1.- GBH-aren Fisiopatologia</vt:lpstr>
      <vt:lpstr>3.1.- GBH-aren Fisiopatologia</vt:lpstr>
      <vt:lpstr>3.1.- GBH-aren Fisiopatologia</vt:lpstr>
      <vt:lpstr>3.2.- Fisiopatologia: Garuneko Odol Fluxua</vt:lpstr>
      <vt:lpstr>3.2.- Fisiopatologia: Garuneko Odol Fluxua</vt:lpstr>
      <vt:lpstr>3.2.- Fisiopatologia: Garuneko Odol Fluxua</vt:lpstr>
      <vt:lpstr>3.3.- Fisiopatologia: Garun Edema</vt:lpstr>
      <vt:lpstr>3.4.- GBP Monitorizazioa</vt:lpstr>
      <vt:lpstr>3.4.- GBP Monitorizazioa</vt:lpstr>
      <vt:lpstr>3.4.- GBP Monitorizazioa</vt:lpstr>
      <vt:lpstr>3.4.- GBP Monitorizazioa</vt:lpstr>
      <vt:lpstr>3.4. GBP Monitorizazioa: Morfologia</vt:lpstr>
      <vt:lpstr>3.4. GBP Monitorizazioa: Morfologia</vt:lpstr>
      <vt:lpstr>3.4. GBP Monitorizazioa: Baloreak</vt:lpstr>
      <vt:lpstr>3.4. GBP Monitorizazioa: Uhinak</vt:lpstr>
      <vt:lpstr>3.4. GBP Monitorizazioa: Uhinak</vt:lpstr>
      <vt:lpstr>3.4. GBP Monitorizazioa: Indikazioak</vt:lpstr>
      <vt:lpstr>4. (GBH) Garezur Barneko Hipertentsio: Etiologia</vt:lpstr>
      <vt:lpstr>4. (GBH) Garezur Barneko Hipertentsio: Etiologia</vt:lpstr>
      <vt:lpstr>5. (GBH) Garezur Barneko Hipertentsio: Klinika</vt:lpstr>
      <vt:lpstr>5. (GBH) Garezur Barneko Hipertentsio: Klinika</vt:lpstr>
      <vt:lpstr>5. (GBH) Garezur Barneko Hipertentsio: Klinika</vt:lpstr>
      <vt:lpstr>5. (GBH) Garezur Barneko Hipertentsio: Klinika</vt:lpstr>
      <vt:lpstr>5. (GBH) Garezur Barneko Hipertentsio: Klinika</vt:lpstr>
      <vt:lpstr>5. (GBH) Garezur Barneko Hipertentsio: Klinika</vt:lpstr>
      <vt:lpstr>5. GBH: Desplazamendu eta Herniazio</vt:lpstr>
      <vt:lpstr>5. GBH: Desplazamendu eta Herniazio</vt:lpstr>
      <vt:lpstr>5. GBH: Desplazamendu eta Herniazio</vt:lpstr>
      <vt:lpstr>5. GBH: Desplazamendu eta Herniazio</vt:lpstr>
      <vt:lpstr>5. GBH: Desplazamendu eta Herniazio</vt:lpstr>
      <vt:lpstr>5. GBH: Desplazamendu eta Herniazio</vt:lpstr>
      <vt:lpstr>5. GBH: Desplazamendu eta Herniazio</vt:lpstr>
      <vt:lpstr>5. GBH: Desplazamendu eta Herniazio</vt:lpstr>
      <vt:lpstr>5. GBH: Desplazamendu eta Herniazio</vt:lpstr>
      <vt:lpstr>5. GBH: Desplazamendu eta Herniazio</vt:lpstr>
      <vt:lpstr>5. GBH: Desplazamendu eta Herniazio</vt:lpstr>
      <vt:lpstr>6. GBH: Diagnosia</vt:lpstr>
      <vt:lpstr>6. GBH: Diagnosia</vt:lpstr>
      <vt:lpstr>7. GBH: Tratamendua</vt:lpstr>
      <vt:lpstr>7. GBH: Tratamendua</vt:lpstr>
      <vt:lpstr>7. GBH: Tratamendua</vt:lpstr>
      <vt:lpstr>7. GBH: Tratamendua</vt:lpstr>
      <vt:lpstr>7. GBH: Tratamendua</vt:lpstr>
      <vt:lpstr>7. GBH: Tratamendua</vt:lpstr>
      <vt:lpstr>7. GBH: Tratamendua</vt:lpstr>
      <vt:lpstr>7. GBH: Tratamendua</vt:lpstr>
      <vt:lpstr>7. GBH: Tratamendua</vt:lpstr>
      <vt:lpstr>7. GBH: Tratamendua</vt:lpstr>
      <vt:lpstr>7. GBH: Tratamendua</vt:lpstr>
      <vt:lpstr>Presentación de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Tumores SNC</dc:title>
  <dc:creator>Goyo</dc:creator>
  <cp:lastModifiedBy>Gregorio Catalán</cp:lastModifiedBy>
  <cp:revision>832</cp:revision>
  <dcterms:created xsi:type="dcterms:W3CDTF">2008-11-07T15:10:48Z</dcterms:created>
  <dcterms:modified xsi:type="dcterms:W3CDTF">2020-03-23T15:03:31Z</dcterms:modified>
</cp:coreProperties>
</file>